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3" r:id="rId1"/>
  </p:sldMasterIdLst>
  <p:notesMasterIdLst>
    <p:notesMasterId r:id="rId126"/>
  </p:notesMasterIdLst>
  <p:handoutMasterIdLst>
    <p:handoutMasterId r:id="rId127"/>
  </p:handoutMasterIdLst>
  <p:sldIdLst>
    <p:sldId id="515" r:id="rId2"/>
    <p:sldId id="490" r:id="rId3"/>
    <p:sldId id="533" r:id="rId4"/>
    <p:sldId id="505" r:id="rId5"/>
    <p:sldId id="513" r:id="rId6"/>
    <p:sldId id="383" r:id="rId7"/>
    <p:sldId id="387" r:id="rId8"/>
    <p:sldId id="388" r:id="rId9"/>
    <p:sldId id="484" r:id="rId10"/>
    <p:sldId id="493" r:id="rId11"/>
    <p:sldId id="494" r:id="rId12"/>
    <p:sldId id="496" r:id="rId13"/>
    <p:sldId id="497" r:id="rId14"/>
    <p:sldId id="499" r:id="rId15"/>
    <p:sldId id="491" r:id="rId16"/>
    <p:sldId id="498" r:id="rId17"/>
    <p:sldId id="495" r:id="rId18"/>
    <p:sldId id="539" r:id="rId19"/>
    <p:sldId id="538" r:id="rId20"/>
    <p:sldId id="536" r:id="rId21"/>
    <p:sldId id="537" r:id="rId22"/>
    <p:sldId id="485" r:id="rId23"/>
    <p:sldId id="395" r:id="rId24"/>
    <p:sldId id="535" r:id="rId25"/>
    <p:sldId id="385" r:id="rId26"/>
    <p:sldId id="380" r:id="rId27"/>
    <p:sldId id="483" r:id="rId28"/>
    <p:sldId id="547" r:id="rId29"/>
    <p:sldId id="504" r:id="rId30"/>
    <p:sldId id="516" r:id="rId31"/>
    <p:sldId id="397" r:id="rId32"/>
    <p:sldId id="540" r:id="rId33"/>
    <p:sldId id="541" r:id="rId34"/>
    <p:sldId id="473" r:id="rId35"/>
    <p:sldId id="503" r:id="rId36"/>
    <p:sldId id="508" r:id="rId37"/>
    <p:sldId id="509" r:id="rId38"/>
    <p:sldId id="480" r:id="rId39"/>
    <p:sldId id="481" r:id="rId40"/>
    <p:sldId id="482" r:id="rId41"/>
    <p:sldId id="396" r:id="rId42"/>
    <p:sldId id="410" r:id="rId43"/>
    <p:sldId id="411" r:id="rId44"/>
    <p:sldId id="412" r:id="rId45"/>
    <p:sldId id="543" r:id="rId46"/>
    <p:sldId id="501" r:id="rId47"/>
    <p:sldId id="544" r:id="rId48"/>
    <p:sldId id="545" r:id="rId49"/>
    <p:sldId id="546" r:id="rId50"/>
    <p:sldId id="500" r:id="rId51"/>
    <p:sldId id="502" r:id="rId52"/>
    <p:sldId id="507" r:id="rId53"/>
    <p:sldId id="471" r:id="rId54"/>
    <p:sldId id="422" r:id="rId55"/>
    <p:sldId id="542" r:id="rId56"/>
    <p:sldId id="398" r:id="rId57"/>
    <p:sldId id="399" r:id="rId58"/>
    <p:sldId id="423" r:id="rId59"/>
    <p:sldId id="424" r:id="rId60"/>
    <p:sldId id="474" r:id="rId61"/>
    <p:sldId id="386" r:id="rId62"/>
    <p:sldId id="389" r:id="rId63"/>
    <p:sldId id="521" r:id="rId64"/>
    <p:sldId id="522" r:id="rId65"/>
    <p:sldId id="523" r:id="rId66"/>
    <p:sldId id="524" r:id="rId67"/>
    <p:sldId id="525" r:id="rId68"/>
    <p:sldId id="526" r:id="rId69"/>
    <p:sldId id="527" r:id="rId70"/>
    <p:sldId id="451" r:id="rId71"/>
    <p:sldId id="478" r:id="rId72"/>
    <p:sldId id="476" r:id="rId73"/>
    <p:sldId id="450" r:id="rId74"/>
    <p:sldId id="427" r:id="rId75"/>
    <p:sldId id="392" r:id="rId76"/>
    <p:sldId id="393" r:id="rId77"/>
    <p:sldId id="454" r:id="rId78"/>
    <p:sldId id="548" r:id="rId79"/>
    <p:sldId id="512" r:id="rId80"/>
    <p:sldId id="394" r:id="rId81"/>
    <p:sldId id="447" r:id="rId82"/>
    <p:sldId id="448" r:id="rId83"/>
    <p:sldId id="449" r:id="rId84"/>
    <p:sldId id="446" r:id="rId85"/>
    <p:sldId id="534" r:id="rId86"/>
    <p:sldId id="520" r:id="rId87"/>
    <p:sldId id="506" r:id="rId88"/>
    <p:sldId id="475" r:id="rId89"/>
    <p:sldId id="455" r:id="rId90"/>
    <p:sldId id="456" r:id="rId91"/>
    <p:sldId id="457" r:id="rId92"/>
    <p:sldId id="458" r:id="rId93"/>
    <p:sldId id="459" r:id="rId94"/>
    <p:sldId id="460" r:id="rId95"/>
    <p:sldId id="461" r:id="rId96"/>
    <p:sldId id="462" r:id="rId97"/>
    <p:sldId id="463" r:id="rId98"/>
    <p:sldId id="519" r:id="rId99"/>
    <p:sldId id="464" r:id="rId100"/>
    <p:sldId id="465" r:id="rId101"/>
    <p:sldId id="466" r:id="rId102"/>
    <p:sldId id="467" r:id="rId103"/>
    <p:sldId id="468" r:id="rId104"/>
    <p:sldId id="445" r:id="rId105"/>
    <p:sldId id="400" r:id="rId106"/>
    <p:sldId id="401" r:id="rId107"/>
    <p:sldId id="404" r:id="rId108"/>
    <p:sldId id="402" r:id="rId109"/>
    <p:sldId id="405" r:id="rId110"/>
    <p:sldId id="406" r:id="rId111"/>
    <p:sldId id="407" r:id="rId112"/>
    <p:sldId id="408" r:id="rId113"/>
    <p:sldId id="403" r:id="rId114"/>
    <p:sldId id="486" r:id="rId115"/>
    <p:sldId id="517" r:id="rId116"/>
    <p:sldId id="528" r:id="rId117"/>
    <p:sldId id="487" r:id="rId118"/>
    <p:sldId id="488" r:id="rId119"/>
    <p:sldId id="489" r:id="rId120"/>
    <p:sldId id="529" r:id="rId121"/>
    <p:sldId id="530" r:id="rId122"/>
    <p:sldId id="531" r:id="rId123"/>
    <p:sldId id="532" r:id="rId124"/>
    <p:sldId id="453" r:id="rId1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03"/>
    <a:srgbClr val="66FF66"/>
    <a:srgbClr val="FF867D"/>
    <a:srgbClr val="FFFF00"/>
    <a:srgbClr val="3399FF"/>
    <a:srgbClr val="EFDA3D"/>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487" autoAdjust="0"/>
  </p:normalViewPr>
  <p:slideViewPr>
    <p:cSldViewPr>
      <p:cViewPr varScale="1">
        <p:scale>
          <a:sx n="109" d="100"/>
          <a:sy n="109" d="100"/>
        </p:scale>
        <p:origin x="1740" y="72"/>
      </p:cViewPr>
      <p:guideLst>
        <p:guide orient="horz" pos="2160"/>
        <p:guide pos="2880"/>
      </p:guideLst>
    </p:cSldViewPr>
  </p:slideViewPr>
  <p:outlineViewPr>
    <p:cViewPr>
      <p:scale>
        <a:sx n="1" d="1"/>
        <a:sy n="1" d="1"/>
      </p:scale>
      <p:origin x="0" y="-23708"/>
    </p:cViewPr>
  </p:outlin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lvl1pPr fontAlgn="auto">
              <a:spcBef>
                <a:spcPts val="0"/>
              </a:spcBef>
              <a:spcAft>
                <a:spcPts val="0"/>
              </a:spcAft>
              <a:defRPr>
                <a:latin typeface="+mn-lt"/>
              </a:defRPr>
            </a:lvl1pPr>
          </a:lstStyle>
          <a:p>
            <a:pPr>
              <a:defRPr/>
            </a:pPr>
            <a:fld id="{6B2CE953-58FF-4A6D-9B93-BBD809BD2FFC}" type="datetimeFigureOut">
              <a:rPr lang="en-US"/>
              <a:pPr>
                <a:defRPr/>
              </a:pPr>
              <a:t>12/12/2018</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lvl1pPr fontAlgn="auto">
              <a:spcBef>
                <a:spcPts val="0"/>
              </a:spcBef>
              <a:spcAft>
                <a:spcPts val="0"/>
              </a:spcAft>
              <a:defRPr>
                <a:latin typeface="+mn-lt"/>
              </a:defRPr>
            </a:lvl1pPr>
          </a:lstStyle>
          <a:p>
            <a:pPr>
              <a:defRPr/>
            </a:pPr>
            <a:fld id="{865610E3-F026-4EDC-9779-4C741B756157}" type="slidenum">
              <a:rPr lang="en-US"/>
              <a:pPr>
                <a:defRPr/>
              </a:pPr>
              <a:t>‹#›</a:t>
            </a:fld>
            <a:endParaRPr lang="en-US"/>
          </a:p>
        </p:txBody>
      </p:sp>
    </p:spTree>
    <p:extLst>
      <p:ext uri="{BB962C8B-B14F-4D97-AF65-F5344CB8AC3E}">
        <p14:creationId xmlns:p14="http://schemas.microsoft.com/office/powerpoint/2010/main" val="370385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5" name="Rectangle 15"/>
          <p:cNvSpPr>
            <a:spLocks noGrp="1"/>
          </p:cNvSpPr>
          <p:nvPr>
            <p:ph type="dt" idx="1"/>
          </p:nvPr>
        </p:nvSpPr>
        <p:spPr>
          <a:xfrm>
            <a:off x="3884613" y="0"/>
            <a:ext cx="2971800" cy="457200"/>
          </a:xfrm>
          <a:prstGeom prst="rect">
            <a:avLst/>
          </a:prstGeom>
        </p:spPr>
        <p:txBody>
          <a:bodyPr/>
          <a:lstStyle>
            <a:lvl1pPr fontAlgn="auto">
              <a:spcBef>
                <a:spcPts val="0"/>
              </a:spcBef>
              <a:spcAft>
                <a:spcPts val="0"/>
              </a:spcAft>
              <a:defRPr>
                <a:latin typeface="+mn-lt"/>
              </a:defRPr>
            </a:lvl1pPr>
          </a:lstStyle>
          <a:p>
            <a:pPr>
              <a:defRPr/>
            </a:pPr>
            <a:fld id="{CAB6BDBF-988C-45B4-BF3B-29B526A2C662}" type="datetimeFigureOut">
              <a:rPr lang="en-US"/>
              <a:pPr>
                <a:defRPr/>
              </a:pPr>
              <a:t>12/12/2018</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lvl1pPr fontAlgn="auto">
              <a:spcBef>
                <a:spcPts val="0"/>
              </a:spcBef>
              <a:spcAft>
                <a:spcPts val="0"/>
              </a:spcAft>
              <a:defRPr>
                <a:latin typeface="+mn-lt"/>
              </a:defRPr>
            </a:lvl1pPr>
          </a:lstStyle>
          <a:p>
            <a:pPr>
              <a:defRPr/>
            </a:pPr>
            <a:fld id="{255461EA-9A18-4774-903E-FADC0645A0B2}" type="slidenum">
              <a:rPr lang="en-US"/>
              <a:pPr>
                <a:defRPr/>
              </a:pPr>
              <a:t>‹#›</a:t>
            </a:fld>
            <a:endParaRPr lang="en-US"/>
          </a:p>
        </p:txBody>
      </p:sp>
    </p:spTree>
    <p:extLst>
      <p:ext uri="{BB962C8B-B14F-4D97-AF65-F5344CB8AC3E}">
        <p14:creationId xmlns:p14="http://schemas.microsoft.com/office/powerpoint/2010/main" val="222143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S PGothic"/>
      </a:defRPr>
    </a:lvl1pPr>
    <a:lvl2pPr marL="457200" algn="l" rtl="0" eaLnBrk="0" fontAlgn="base" hangingPunct="0">
      <a:spcBef>
        <a:spcPct val="30000"/>
      </a:spcBef>
      <a:spcAft>
        <a:spcPct val="0"/>
      </a:spcAft>
      <a:defRPr sz="1200" kern="1200">
        <a:solidFill>
          <a:schemeClr val="tx1"/>
        </a:solidFill>
        <a:latin typeface="+mn-lt"/>
        <a:ea typeface="+mn-ea"/>
        <a:cs typeface="MS PGothic"/>
      </a:defRPr>
    </a:lvl2pPr>
    <a:lvl3pPr marL="914400" algn="l" rtl="0" eaLnBrk="0" fontAlgn="base" hangingPunct="0">
      <a:spcBef>
        <a:spcPct val="30000"/>
      </a:spcBef>
      <a:spcAft>
        <a:spcPct val="0"/>
      </a:spcAft>
      <a:defRPr sz="1200" kern="1200">
        <a:solidFill>
          <a:schemeClr val="tx1"/>
        </a:solidFill>
        <a:latin typeface="+mn-lt"/>
        <a:ea typeface="+mn-ea"/>
        <a:cs typeface="MS PGothic"/>
      </a:defRPr>
    </a:lvl3pPr>
    <a:lvl4pPr marL="1371600" algn="l" rtl="0" eaLnBrk="0" fontAlgn="base" hangingPunct="0">
      <a:spcBef>
        <a:spcPct val="30000"/>
      </a:spcBef>
      <a:spcAft>
        <a:spcPct val="0"/>
      </a:spcAft>
      <a:defRPr sz="1200" kern="1200">
        <a:solidFill>
          <a:schemeClr val="tx1"/>
        </a:solidFill>
        <a:latin typeface="+mn-lt"/>
        <a:ea typeface="+mn-ea"/>
        <a:cs typeface="MS PGothic"/>
      </a:defRPr>
    </a:lvl4pPr>
    <a:lvl5pPr marL="1828800" algn="l" rtl="0" eaLnBrk="0" fontAlgn="base" hangingPunct="0">
      <a:spcBef>
        <a:spcPct val="30000"/>
      </a:spcBef>
      <a:spcAft>
        <a:spcPct val="0"/>
      </a:spcAft>
      <a:defRPr sz="1200" kern="1200">
        <a:solidFill>
          <a:schemeClr val="tx1"/>
        </a:solidFill>
        <a:latin typeface="+mn-lt"/>
        <a:ea typeface="+mn-ea"/>
        <a:cs typeface="MS PGothic"/>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94129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6562434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112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0772479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113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7143944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124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53247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82587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36361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7931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0236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11147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5177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15228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87746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dirty="0" smtClean="0"/>
          </a:p>
        </p:txBody>
      </p:sp>
    </p:spTree>
    <p:extLst>
      <p:ext uri="{BB962C8B-B14F-4D97-AF65-F5344CB8AC3E}">
        <p14:creationId xmlns:p14="http://schemas.microsoft.com/office/powerpoint/2010/main" val="126360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922182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93126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26821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34107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0301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29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4336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510613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46623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40825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09858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65012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67368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646068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805128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00880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375989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39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04310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355817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500113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65718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731212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32589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104572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639992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323938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496579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941853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49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221043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50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338225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51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033318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52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881322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56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759643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57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47574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57074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894081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19887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744961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240323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671787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024729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642195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599180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69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642602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9731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932679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6435612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114140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36681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622882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952795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03938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dirty="0" smtClean="0"/>
          </a:p>
        </p:txBody>
      </p:sp>
    </p:spTree>
    <p:extLst>
      <p:ext uri="{BB962C8B-B14F-4D97-AF65-F5344CB8AC3E}">
        <p14:creationId xmlns:p14="http://schemas.microsoft.com/office/powerpoint/2010/main" val="10887914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dirty="0" smtClean="0"/>
          </a:p>
        </p:txBody>
      </p:sp>
    </p:spTree>
    <p:extLst>
      <p:ext uri="{BB962C8B-B14F-4D97-AF65-F5344CB8AC3E}">
        <p14:creationId xmlns:p14="http://schemas.microsoft.com/office/powerpoint/2010/main" val="26542789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79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021720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40261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8590362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2575527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5073992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9953122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8729735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52479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5604252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3930162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89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1297061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2138143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15725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0536380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282670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5467681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5436970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2093771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1211504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41124016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7717659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99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5170337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1142721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37671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1787159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102</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2360470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103</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4459037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104</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1013587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105</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8996360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106</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4014507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107</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37582934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108</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908060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109</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24069727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110</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9505385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7" tIns="45719" rIns="91437" bIns="45719" anchor="b"/>
          <a:lstStyle/>
          <a:p>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fld id="{6022063B-33A7-4180-A618-E9618F9742A5}" type="slidenum">
              <a:rPr lang="ru-RU" sz="1200">
                <a:ea typeface="MS Gothic" pitchFamily="49" charset="-128"/>
              </a:rPr>
              <a:pPr algn="r">
                <a:tabLst>
                  <a:tab pos="0" algn="l"/>
                  <a:tab pos="908050" algn="l"/>
                  <a:tab pos="1817688" algn="l"/>
                  <a:tab pos="2727325" algn="l"/>
                  <a:tab pos="3636963" algn="l"/>
                  <a:tab pos="4546600" algn="l"/>
                  <a:tab pos="5456238" algn="l"/>
                  <a:tab pos="6365875" algn="l"/>
                  <a:tab pos="7275513" algn="l"/>
                  <a:tab pos="8185150" algn="l"/>
                  <a:tab pos="9094788" algn="l"/>
                  <a:tab pos="10004425" algn="l"/>
                </a:tabLst>
              </a:pPr>
              <a:t>111</a:t>
            </a:fld>
            <a:endParaRPr lang="ru-RU" sz="1200">
              <a:ea typeface="MS Gothic" pitchFamily="49" charset="-128"/>
            </a:endParaRPr>
          </a:p>
        </p:txBody>
      </p:sp>
      <p:sp>
        <p:nvSpPr>
          <p:cNvPr id="68611" name="Rectangle 1"/>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685800" y="4343400"/>
            <a:ext cx="5487988" cy="4200525"/>
          </a:xfrm>
          <a:noFill/>
        </p:spPr>
        <p:txBody>
          <a:bodyPr wrap="none" lIns="91437" tIns="45719" rIns="91437" bIns="45719" anchor="ctr"/>
          <a:lstStyle/>
          <a:p>
            <a:pPr eaLnBrk="1" hangingPunct="1"/>
            <a:endParaRPr lang="ru-RU" smtClean="0"/>
          </a:p>
        </p:txBody>
      </p:sp>
    </p:spTree>
    <p:extLst>
      <p:ext uri="{BB962C8B-B14F-4D97-AF65-F5344CB8AC3E}">
        <p14:creationId xmlns:p14="http://schemas.microsoft.com/office/powerpoint/2010/main" val="131416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3AAE42D-13E0-4DDE-8B3A-AE1598D7121B}"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269C6F-F212-4E4B-A7E7-CE0014EA91B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2DBAEF-BB1F-4414-8BB6-CB1FF9607407}"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58A925-8105-4F71-8295-61DB8E43619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672E11-A06A-4C92-9B3A-A21D64FEE8FE}"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ACC406-72C1-4B9F-BACA-26F82379DB2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333A4EBA-16CF-4FE5-8F37-662A0A8DCCA1}" type="datetimeFigureOut">
              <a:rPr lang="en-US"/>
              <a:pPr>
                <a:defRPr/>
              </a:pPr>
              <a:t>12/12/2018</a:t>
            </a:fld>
            <a:endParaRPr lang="en-US" dirty="0"/>
          </a:p>
        </p:txBody>
      </p:sp>
      <p:sp>
        <p:nvSpPr>
          <p:cNvPr id="5" name="Нижний колонтитул 27"/>
          <p:cNvSpPr>
            <a:spLocks noGrp="1"/>
          </p:cNvSpPr>
          <p:nvPr>
            <p:ph type="ftr" sz="quarter" idx="11"/>
          </p:nvPr>
        </p:nvSpPr>
        <p:spPr/>
        <p:txBody>
          <a:bodyPr/>
          <a:lstStyle>
            <a:lvl1pPr>
              <a:defRPr/>
            </a:lvl1pPr>
          </a:lstStyle>
          <a:p>
            <a:pPr>
              <a:defRPr/>
            </a:pPr>
            <a:endParaRPr lang="en-US"/>
          </a:p>
        </p:txBody>
      </p:sp>
      <p:sp>
        <p:nvSpPr>
          <p:cNvPr id="6" name="Номер слайда 4"/>
          <p:cNvSpPr>
            <a:spLocks noGrp="1"/>
          </p:cNvSpPr>
          <p:nvPr>
            <p:ph type="sldNum" sz="quarter" idx="12"/>
          </p:nvPr>
        </p:nvSpPr>
        <p:spPr/>
        <p:txBody>
          <a:bodyPr/>
          <a:lstStyle>
            <a:lvl1pPr>
              <a:defRPr/>
            </a:lvl1pPr>
          </a:lstStyle>
          <a:p>
            <a:pPr>
              <a:defRPr/>
            </a:pPr>
            <a:fld id="{FA295680-F030-490A-8E9B-AE211CFC1F0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3DFCF6-52CF-4A2A-ABDF-2B1AAF3DBA1F}"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F0FB92-F2A8-4D60-BCA7-ED28B55FFB4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9BB5386-5E6B-43FA-97D1-9F291E726C16}"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30D3DF-DED2-4600-91B4-C7C5204641D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E49C015-4CDE-4C68-9FF4-6054530F52E5}" type="datetimeFigureOut">
              <a:rPr lang="ru-RU"/>
              <a:pPr>
                <a:defRPr/>
              </a:pPr>
              <a:t>12.12.2018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73E1F55-C694-4865-AC5C-067F540E329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F8F209E-712B-4856-A308-61D5115150A7}" type="datetimeFigureOut">
              <a:rPr lang="ru-RU"/>
              <a:pPr>
                <a:defRPr/>
              </a:pPr>
              <a:t>12.12.2018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7FBAC29-DD59-4A9C-80A0-DFBC2E36EA1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E174F2B-9BA7-46AD-A8AE-83F59AD74C61}" type="datetimeFigureOut">
              <a:rPr lang="ru-RU"/>
              <a:pPr>
                <a:defRPr/>
              </a:pPr>
              <a:t>12.12.2018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B88E73E-B035-44E1-848B-A65ECDAE462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659099D-B865-4C4A-911B-1BEE716C5E73}" type="datetimeFigureOut">
              <a:rPr lang="ru-RU"/>
              <a:pPr>
                <a:defRPr/>
              </a:pPr>
              <a:t>12.12.2018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FFC4D22-E3EF-4FE0-82E2-F344A906FD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B8BF09-BB7D-4682-8419-3CCEA2258BAA}" type="datetimeFigureOut">
              <a:rPr lang="ru-RU"/>
              <a:pPr>
                <a:defRPr/>
              </a:pPr>
              <a:t>12.12.2018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B7D9739-6AF8-4B91-AEF6-35E9465FF2D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521EC9-4993-47E4-8420-2EB5DDF888D0}" type="datetimeFigureOut">
              <a:rPr lang="ru-RU"/>
              <a:pPr>
                <a:defRPr/>
              </a:pPr>
              <a:t>12.12.2018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077AFC2-16CF-4769-B3E3-1C3B566178E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defRPr>
            </a:lvl1pPr>
          </a:lstStyle>
          <a:p>
            <a:pPr>
              <a:defRPr/>
            </a:pPr>
            <a:fld id="{279184E8-ED78-46C3-BB85-06794178D8F1}" type="datetimeFigureOut">
              <a:rPr lang="ru-RU"/>
              <a:pPr>
                <a:defRPr/>
              </a:pPr>
              <a:t>12.12.2018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defRPr>
            </a:lvl1pPr>
          </a:lstStyle>
          <a:p>
            <a:pPr>
              <a:defRPr/>
            </a:pPr>
            <a:fld id="{D1DCC997-3406-4766-8C10-806EC4AB890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85"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8" Type="http://schemas.openxmlformats.org/officeDocument/2006/relationships/hyperlink" Target="#Par2511"/><Relationship Id="rId3" Type="http://schemas.openxmlformats.org/officeDocument/2006/relationships/image" Target="../media/image4.png"/><Relationship Id="rId7" Type="http://schemas.openxmlformats.org/officeDocument/2006/relationships/hyperlink" Target="#Par2508"/><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hyperlink" Target="#Par2464"/><Relationship Id="rId11" Type="http://schemas.openxmlformats.org/officeDocument/2006/relationships/image" Target="../media/image5.png"/><Relationship Id="rId5" Type="http://schemas.openxmlformats.org/officeDocument/2006/relationships/hyperlink" Target="#Par2439"/><Relationship Id="rId10" Type="http://schemas.openxmlformats.org/officeDocument/2006/relationships/hyperlink" Target="#Par2527"/><Relationship Id="rId4" Type="http://schemas.openxmlformats.org/officeDocument/2006/relationships/hyperlink" Target="#Par2437"/><Relationship Id="rId9" Type="http://schemas.openxmlformats.org/officeDocument/2006/relationships/hyperlink" Target="#Par2515"/></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consultantplus://offline/ref=BF7FB1E206A71B2ECEF7BDC40246BE38E9C74D077FC1866C8CBE1F4E92F320E65CFB35D957B1C7EB7Bv2F" TargetMode="External"/><Relationship Id="rId4" Type="http://schemas.openxmlformats.org/officeDocument/2006/relationships/hyperlink" Target="consultantplus://offline/ref=BF7FB1E206A71B2ECEF7BDC40246BE38E9C74D077FC1866C8CBE1F4E92F320E65CFB35D957B1C7EB7Bv3F"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consultantplus://offline/ref=BF7FB1E206A71B2ECEF7BDC40246BE38E9C74E0B7DCD866C8CBE1F4E92F320E65CFB35D957B1C1EF7Bv1F" TargetMode="External"/><Relationship Id="rId4" Type="http://schemas.openxmlformats.org/officeDocument/2006/relationships/hyperlink" Target="consultantplus://offline/ref=BF7FB1E206A71B2ECEF7BDC40246BE38E9C74D077FC1866C8CBE1F4E92F320E65CFB35D957B1C7EB7BvDF"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hyperlink" Target="consultantplus://offline/ref=BF7FB1E206A71B2ECEF7BDC40246BE38E9C74D0E7BCF866C8CBE1F4E92F320E65CFB35D957B1C7EB7BvDF" TargetMode="External"/><Relationship Id="rId5" Type="http://schemas.openxmlformats.org/officeDocument/2006/relationships/hyperlink" Target="consultantplus://offline/ref=BF7FB1E206A71B2ECEF7BDC40246BE38E9C74D0E7BCF866C8CBE1F4E92F320E65CFB35D957B1C7EA7Bv5F" TargetMode="External"/><Relationship Id="rId4" Type="http://schemas.openxmlformats.org/officeDocument/2006/relationships/hyperlink" Target="consultantplus://offline/ref=BF7FB1E206A71B2ECEF7BDC40246BE38E9C6400777C0866C8CBE1F4E92F320E65CFB35DB56B67CvEF"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consultantplus://offline/ref=F7F66AD77B4E59E8B369DB8EC7A8943A0CDD49149996177CDD4A395B6C3224B94A27A02BE5CAA3B1m105O" TargetMode="External"/><Relationship Id="rId5" Type="http://schemas.openxmlformats.org/officeDocument/2006/relationships/hyperlink" Target="consultantplus://offline/ref=F7F66AD77B4E59E8B369DB8EC7A8943A0CDD49149996177CDD4A395B6C3224B94A27A02BE5CAA3B1m104O" TargetMode="Externa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hyperlink" Target="mailto:khrapov@etpz.ru"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consultantplus://offline/ref=55F2B8436690763AA72FAD69128B7BDCE38BB50836838688B7DAF33133C29C51864144087C5955C7B32FO" TargetMode="External"/><Relationship Id="rId13" Type="http://schemas.openxmlformats.org/officeDocument/2006/relationships/hyperlink" Target="consultantplus://offline/ref=55F2B8436690763AA72FAD69128B7BDCE38BB50836838688B7DAF33133C29C51864144087C595CCBB324O" TargetMode="External"/><Relationship Id="rId18" Type="http://schemas.openxmlformats.org/officeDocument/2006/relationships/hyperlink" Target="consultantplus://offline/ref=55F2B8436690763AA72FAD69128B7BDCE38BB50836838688B7DAF33133C29C51864144087C5957C6B329O" TargetMode="External"/><Relationship Id="rId3" Type="http://schemas.openxmlformats.org/officeDocument/2006/relationships/image" Target="../media/image4.png"/><Relationship Id="rId7" Type="http://schemas.openxmlformats.org/officeDocument/2006/relationships/hyperlink" Target="consultantplus://offline/ref=55F2B8436690763AA72FAD69128B7BDCE38BB50836838688B7DAF33133C29C51864144087C5955C7B32EO" TargetMode="External"/><Relationship Id="rId12" Type="http://schemas.openxmlformats.org/officeDocument/2006/relationships/hyperlink" Target="consultantplus://offline/ref=55F2B8436690763AA72FAD69128B7BDCE38BB50836838688B7DAF33133C29C51864144087C595CCBB32BO" TargetMode="External"/><Relationship Id="rId17" Type="http://schemas.openxmlformats.org/officeDocument/2006/relationships/hyperlink" Target="consultantplus://offline/ref=55F2B8436690763AA72FAD69128B7BDCE38BB50836838688B7DAF33133C29C51864144087C5957C6B32FO" TargetMode="External"/><Relationship Id="rId2" Type="http://schemas.openxmlformats.org/officeDocument/2006/relationships/notesSlide" Target="../notesSlides/notesSlide10.xml"/><Relationship Id="rId16" Type="http://schemas.openxmlformats.org/officeDocument/2006/relationships/hyperlink" Target="consultantplus://offline/ref=55F2B8436690763AA72FAD69128B7BDCE38BB50836838688B7DAF33133C29C51864144087C5957C9B328O" TargetMode="External"/><Relationship Id="rId20" Type="http://schemas.openxmlformats.org/officeDocument/2006/relationships/hyperlink" Target="consultantplus://offline/ref=55F2B8436690763AA72FAD69128B7BDCE38BB50836838688B7DAF33133C29C51864144087C5952C6B325O" TargetMode="External"/><Relationship Id="rId1" Type="http://schemas.openxmlformats.org/officeDocument/2006/relationships/slideLayout" Target="../slideLayouts/slideLayout7.xml"/><Relationship Id="rId6" Type="http://schemas.openxmlformats.org/officeDocument/2006/relationships/hyperlink" Target="consultantplus://offline/ref=55F2B8436690763AA72FAD69128B7BDCE38BB50836838688B7DAF33133C29C51864144087C5955CFB32CO" TargetMode="External"/><Relationship Id="rId11" Type="http://schemas.openxmlformats.org/officeDocument/2006/relationships/hyperlink" Target="consultantplus://offline/ref=55F2B8436690763AA72FAD69128B7BDCE38BB50836838688B7DAF33133C29C51864144087C5952C9B324O" TargetMode="External"/><Relationship Id="rId5" Type="http://schemas.openxmlformats.org/officeDocument/2006/relationships/hyperlink" Target="consultantplus://offline/ref=55F2B8436690763AA72FAD69128B7BDCE38BB50836838688B7DAF33133C29C51864144087C595CCCB32DO" TargetMode="External"/><Relationship Id="rId15" Type="http://schemas.openxmlformats.org/officeDocument/2006/relationships/hyperlink" Target="consultantplus://offline/ref=55F2B8436690763AA72FAD69128B7BDCE38BB50836838688B7DAF33133C29C51864144087C5957C9B32EO" TargetMode="External"/><Relationship Id="rId10" Type="http://schemas.openxmlformats.org/officeDocument/2006/relationships/hyperlink" Target="consultantplus://offline/ref=55F2B8436690763AA72FAD69128B7BDCE38BB50836838688B7DAF33133C29C51864144087C5952C8B32BO" TargetMode="External"/><Relationship Id="rId19" Type="http://schemas.openxmlformats.org/officeDocument/2006/relationships/hyperlink" Target="consultantplus://offline/ref=55F2B8436690763AA72FAD69128B7BDCE38BB50836838688B7DAF33133C29C51864144087C5952C6B324O" TargetMode="External"/><Relationship Id="rId4" Type="http://schemas.openxmlformats.org/officeDocument/2006/relationships/image" Target="../media/image5.png"/><Relationship Id="rId9" Type="http://schemas.openxmlformats.org/officeDocument/2006/relationships/hyperlink" Target="consultantplus://offline/ref=55F2B8436690763AA72FAD69128B7BDCE38BB50836838688B7DAF33133C29C51864144087C595CCAB32CO" TargetMode="External"/><Relationship Id="rId14" Type="http://schemas.openxmlformats.org/officeDocument/2006/relationships/hyperlink" Target="consultantplus://offline/ref=55F2B8436690763AA72FAD69128B7BDCE38BB50836838688B7DAF33133C29C51864144087C5952C6B32D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consultantplus://offline/ref=DA1D56EAB7377ECC4B5FA894AF49C8FBAF62FF43A89639D247AF99783612BE01B29658ECEBD8E7C9k9z7P" TargetMode="External"/><Relationship Id="rId5" Type="http://schemas.openxmlformats.org/officeDocument/2006/relationships/hyperlink" Target="consultantplus://offline/ref=DA1D56EAB7377ECC4B5FA894AF49C8FBAF61F44AAC9639D247AF99783612BE01B29658ECE8DDE9CBk9z4P" TargetMode="External"/><Relationship Id="rId4" Type="http://schemas.openxmlformats.org/officeDocument/2006/relationships/hyperlink" Target="consultantplus://offline/ref=DA1D56EAB7377ECC4B5FA894AF49C8FBAF61F44AAC9639D247AF99783612BE01B29658ECE8DDE8C2k9z6P"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hyperlink" Target="consultantplus://offline/ref=231A14E5DB9CFC0D945758BB67C450157EA60033B14ADE5208F234443A030D9A6ACD180222FEE0D4h7w6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consultantplus://offline/ref=231A14E5DB9CFC0D945758BB67C450157EA60033B14ADE5208F234443A030D9A6ACD180222FEE7D0h7w2O" TargetMode="External"/><Relationship Id="rId5" Type="http://schemas.openxmlformats.org/officeDocument/2006/relationships/hyperlink" Target="consultantplus://offline/ref=231A14E5DB9CFC0D945758BB67C450157EA60033B14ADE5208F234443A030D9A6ACD180222F9EDD4h7w6O" TargetMode="External"/><Relationship Id="rId4" Type="http://schemas.openxmlformats.org/officeDocument/2006/relationships/hyperlink" Target="consultantplus://offline/ref=231A14E5DB9CFC0D945758BB67C450157EA60033B14ADE5208F234443A030D9A6ACD180222F8E2DDh7wF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s://login.consultant.ru/link/?req=doc;base=LAW;n=285032;fld=134;dst=125835" TargetMode="External"/><Relationship Id="rId3" Type="http://schemas.openxmlformats.org/officeDocument/2006/relationships/image" Target="../media/image4.png"/><Relationship Id="rId7" Type="http://schemas.openxmlformats.org/officeDocument/2006/relationships/hyperlink" Target="https://login.consultant.ru/link/?req=doc;base=LAW;n=285032;fld=134;dst=125919"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login.consultant.ru/link/?req=doc;base=LAW;n=285032;fld=134;dst=125817" TargetMode="External"/><Relationship Id="rId5" Type="http://schemas.openxmlformats.org/officeDocument/2006/relationships/hyperlink" Target="https://login.consultant.ru/link/?req=doc;base=LAW;n=285032;fld=134;dst=125821" TargetMode="External"/><Relationship Id="rId10" Type="http://schemas.openxmlformats.org/officeDocument/2006/relationships/image" Target="../media/image9.png"/><Relationship Id="rId4" Type="http://schemas.openxmlformats.org/officeDocument/2006/relationships/hyperlink" Target="https://login.consultant.ru/link/?req=doc;base=LAW;n=285032;fld=134;dst=125815" TargetMode="External"/><Relationship Id="rId9" Type="http://schemas.openxmlformats.org/officeDocument/2006/relationships/hyperlink" Target="https://login.consultant.ru/link/?req=doc;base=LAW;n=285032;fld=134;dst=12587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63.xml"/><Relationship Id="rId18" Type="http://schemas.openxmlformats.org/officeDocument/2006/relationships/slide" Target="slide114.xml"/><Relationship Id="rId3" Type="http://schemas.openxmlformats.org/officeDocument/2006/relationships/image" Target="../media/image4.png"/><Relationship Id="rId7" Type="http://schemas.openxmlformats.org/officeDocument/2006/relationships/slide" Target="slide30.xml"/><Relationship Id="rId12" Type="http://schemas.openxmlformats.org/officeDocument/2006/relationships/slide" Target="slide61.xml"/><Relationship Id="rId17" Type="http://schemas.openxmlformats.org/officeDocument/2006/relationships/slide" Target="slide104.xml"/><Relationship Id="rId2" Type="http://schemas.openxmlformats.org/officeDocument/2006/relationships/notesSlide" Target="../notesSlides/notesSlide2.xml"/><Relationship Id="rId16" Type="http://schemas.openxmlformats.org/officeDocument/2006/relationships/slide" Target="slide86.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53.xml"/><Relationship Id="rId5" Type="http://schemas.openxmlformats.org/officeDocument/2006/relationships/slide" Target="slide9.xml"/><Relationship Id="rId15" Type="http://schemas.openxmlformats.org/officeDocument/2006/relationships/slide" Target="slide73.xml"/><Relationship Id="rId10" Type="http://schemas.openxmlformats.org/officeDocument/2006/relationships/slide" Target="slide40.xml"/><Relationship Id="rId19" Type="http://schemas.openxmlformats.org/officeDocument/2006/relationships/slide" Target="slide124.xml"/><Relationship Id="rId4" Type="http://schemas.openxmlformats.org/officeDocument/2006/relationships/slide" Target="slide4.xml"/><Relationship Id="rId9" Type="http://schemas.openxmlformats.org/officeDocument/2006/relationships/image" Target="../media/image5.png"/><Relationship Id="rId14" Type="http://schemas.openxmlformats.org/officeDocument/2006/relationships/slide" Target="slide7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consultantplus://offline/ref=9BC5165EFD615ADD9D69CFA87A5706075CC147BEA63C035E564501385F2564F63B6BBF513379D213Y0JE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login.consultant.ru/link/?req=doc&amp;base=LAW&amp;n=23886&amp;rnd=299965.1036814600&amp;dst=101670&amp;fld=134" TargetMode="External"/><Relationship Id="rId5" Type="http://schemas.openxmlformats.org/officeDocument/2006/relationships/hyperlink" Target="#Par616"/><Relationship Id="rId4" Type="http://schemas.openxmlformats.org/officeDocument/2006/relationships/hyperlink" Target="#Par2560"/></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Par2007"/><Relationship Id="rId4" Type="http://schemas.openxmlformats.org/officeDocument/2006/relationships/hyperlink" Target="#Par576"/></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Par81"/><Relationship Id="rId4" Type="http://schemas.openxmlformats.org/officeDocument/2006/relationships/hyperlink" Target="#Par67"/></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login.consultant.ru/link/?req=doc;base=LAW;n=221388;fld=134;dst=101858"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login.consultant.ru/link/?req=doc;base=LAW;n=221388;fld=13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login.consultant.ru/link/?req=doc;base=LAW;n=221388;fld=134;dst=10187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login.consultant.ru/link/?req=doc;base=LAW;n=216707;fld=134;dst=100020"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consultantplus://offline/ref=FD53906CE96C947DC0E1C0835FAB63A8076EB4D8D1B9CBD3654F9CBD32E4A7019CF09C5A829724E460v7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Par2003"/><Relationship Id="rId5" Type="http://schemas.openxmlformats.org/officeDocument/2006/relationships/hyperlink" Target="#Par2001"/><Relationship Id="rId4" Type="http://schemas.openxmlformats.org/officeDocument/2006/relationships/hyperlink" Target="#Par1993"/></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consultantplus://offline/ref=E2EC745EAE6D3E1F580A0CC707B34219769C195328DC4143DF2D79CF7060004D0008F91331F0n4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Par31"/></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Par2013"/></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8" Type="http://schemas.openxmlformats.org/officeDocument/2006/relationships/hyperlink" Target="#Par2511"/><Relationship Id="rId3" Type="http://schemas.openxmlformats.org/officeDocument/2006/relationships/image" Target="../media/image4.png"/><Relationship Id="rId7" Type="http://schemas.openxmlformats.org/officeDocument/2006/relationships/hyperlink" Target="#Par2508"/><Relationship Id="rId12"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hyperlink" Target="#Par2464"/><Relationship Id="rId11" Type="http://schemas.openxmlformats.org/officeDocument/2006/relationships/hyperlink" Target="#Par2527"/><Relationship Id="rId5" Type="http://schemas.openxmlformats.org/officeDocument/2006/relationships/hyperlink" Target="#Par2439"/><Relationship Id="rId10" Type="http://schemas.openxmlformats.org/officeDocument/2006/relationships/hyperlink" Target="#Par2515"/><Relationship Id="rId4" Type="http://schemas.openxmlformats.org/officeDocument/2006/relationships/hyperlink" Target="#Par2437"/><Relationship Id="rId9" Type="http://schemas.openxmlformats.org/officeDocument/2006/relationships/hyperlink" Target="#Par2513"/></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8" Type="http://schemas.openxmlformats.org/officeDocument/2006/relationships/hyperlink" Target="#Par2053"/><Relationship Id="rId3" Type="http://schemas.openxmlformats.org/officeDocument/2006/relationships/image" Target="../media/image4.png"/><Relationship Id="rId7" Type="http://schemas.openxmlformats.org/officeDocument/2006/relationships/hyperlink" Target="#Par2311"/><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hyperlink" Target="#Par2305"/><Relationship Id="rId5" Type="http://schemas.openxmlformats.org/officeDocument/2006/relationships/hyperlink" Target="#Par2304"/><Relationship Id="rId10" Type="http://schemas.openxmlformats.org/officeDocument/2006/relationships/image" Target="../media/image5.png"/><Relationship Id="rId4" Type="http://schemas.openxmlformats.org/officeDocument/2006/relationships/hyperlink" Target="#Par2302"/><Relationship Id="rId9" Type="http://schemas.openxmlformats.org/officeDocument/2006/relationships/hyperlink" Target="#Par2076"/></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Par2311"/><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hyperlink" Target="#Par2305"/><Relationship Id="rId5" Type="http://schemas.openxmlformats.org/officeDocument/2006/relationships/hyperlink" Target="#Par2304"/><Relationship Id="rId4" Type="http://schemas.openxmlformats.org/officeDocument/2006/relationships/hyperlink" Target="#Par2302"/></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login.consultant.ru/link/?req=doc&amp;base=LAW&amp;n=23886&amp;rnd=299965.1036814600&amp;dst=101670&amp;fld=134"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consultantplus://offline/ref=2B31980A60BCEE08B862BFE6A6B155AC01441E081383285E67A5C2FF815AE7DC2B0441F28CBEF02ELBB6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consultantplus://offline/ref=2B31980A60BCEE08B862BFE6A6B155AC014515081187285E67A5C2FF815AE7DC2B0441F28CBEF32DLBB5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consultantplus://offline/ref=7C4A967E1C8575895217428D1D1A1B2DA888C00B5DA94D1188E2AE4830C4xAL"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8" Type="http://schemas.openxmlformats.org/officeDocument/2006/relationships/hyperlink" Target="#Par2513"/><Relationship Id="rId13" Type="http://schemas.openxmlformats.org/officeDocument/2006/relationships/hyperlink" Target="#Par2531"/><Relationship Id="rId3" Type="http://schemas.openxmlformats.org/officeDocument/2006/relationships/image" Target="../media/image4.png"/><Relationship Id="rId7" Type="http://schemas.openxmlformats.org/officeDocument/2006/relationships/hyperlink" Target="#Par2511"/><Relationship Id="rId12" Type="http://schemas.openxmlformats.org/officeDocument/2006/relationships/hyperlink" Target="#Par2523"/><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hyperlink" Target="#Par2508"/><Relationship Id="rId11" Type="http://schemas.openxmlformats.org/officeDocument/2006/relationships/hyperlink" Target="#Par2519"/><Relationship Id="rId5" Type="http://schemas.openxmlformats.org/officeDocument/2006/relationships/hyperlink" Target="#Par2506"/><Relationship Id="rId10" Type="http://schemas.openxmlformats.org/officeDocument/2006/relationships/hyperlink" Target="#Par2517"/><Relationship Id="rId4" Type="http://schemas.openxmlformats.org/officeDocument/2006/relationships/hyperlink" Target="#Par2504"/><Relationship Id="rId9" Type="http://schemas.openxmlformats.org/officeDocument/2006/relationships/hyperlink" Target="#Par2515"/><Relationship Id="rId1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4864"/>
            <a:ext cx="8740328" cy="4536504"/>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0" y="114860"/>
            <a:ext cx="9361040" cy="1250906"/>
          </a:xfrm>
          <a:prstGeom prst="rect">
            <a:avLst/>
          </a:prstGeom>
          <a:noFill/>
          <a:ln w="9525">
            <a:noFill/>
            <a:miter lim="800000"/>
            <a:headEnd/>
            <a:tailEnd/>
          </a:ln>
        </p:spPr>
        <p:txBody>
          <a:bodyPr wrap="square" lIns="360000" rIns="360000" bIns="108000">
            <a:spAutoFit/>
          </a:bodyPr>
          <a:lstStyle/>
          <a:p>
            <a:pPr marL="0" lvl="1">
              <a:lnSpc>
                <a:spcPct val="85000"/>
              </a:lnSpc>
              <a:spcAft>
                <a:spcPts val="600"/>
              </a:spcAft>
              <a:buClr>
                <a:srgbClr val="990033"/>
              </a:buClr>
              <a:buSzPct val="80000"/>
            </a:pPr>
            <a:r>
              <a:rPr lang="ru-RU" sz="2400" dirty="0" smtClean="0"/>
              <a:t>«</a:t>
            </a:r>
            <a:r>
              <a:rPr lang="ru-RU" sz="2400" b="1" dirty="0" smtClean="0"/>
              <a:t>Практический семинар для </a:t>
            </a:r>
            <a:endParaRPr lang="en-US" sz="2400" b="1" dirty="0" smtClean="0"/>
          </a:p>
          <a:p>
            <a:pPr marL="0" lvl="1">
              <a:lnSpc>
                <a:spcPct val="85000"/>
              </a:lnSpc>
              <a:spcAft>
                <a:spcPts val="600"/>
              </a:spcAft>
              <a:buClr>
                <a:srgbClr val="990033"/>
              </a:buClr>
              <a:buSzPct val="80000"/>
            </a:pPr>
            <a:r>
              <a:rPr lang="ru-RU" sz="2400" b="1" dirty="0" smtClean="0"/>
              <a:t>заказчиков</a:t>
            </a:r>
            <a:r>
              <a:rPr lang="en-US" sz="2400" b="1" dirty="0" smtClean="0"/>
              <a:t>  </a:t>
            </a:r>
            <a:r>
              <a:rPr lang="ru-RU" sz="2400" b="1" dirty="0" smtClean="0"/>
              <a:t>по вопросам работы</a:t>
            </a:r>
            <a:endParaRPr lang="en-US" sz="2400" b="1" dirty="0" smtClean="0"/>
          </a:p>
          <a:p>
            <a:pPr marL="0" lvl="1">
              <a:lnSpc>
                <a:spcPct val="85000"/>
              </a:lnSpc>
              <a:spcAft>
                <a:spcPts val="600"/>
              </a:spcAft>
              <a:buClr>
                <a:srgbClr val="990033"/>
              </a:buClr>
              <a:buSzPct val="80000"/>
            </a:pPr>
            <a:r>
              <a:rPr lang="ru-RU" sz="2400" b="1" dirty="0" smtClean="0"/>
              <a:t>в условиях контрактной </a:t>
            </a:r>
            <a:r>
              <a:rPr lang="ru-RU" sz="2400" b="1" smtClean="0"/>
              <a:t>системы</a:t>
            </a:r>
            <a:r>
              <a:rPr lang="ru-RU" sz="2400" smtClean="0"/>
              <a:t>»</a:t>
            </a:r>
            <a:endParaRPr lang="en-US" sz="2400" b="1"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a:t>
            </a:fld>
            <a:endParaRPr lang="ru-RU" sz="1600" smtClean="0">
              <a:cs typeface="Arial" pitchFamily="34" charset="0"/>
            </a:endParaRPr>
          </a:p>
        </p:txBody>
      </p:sp>
      <p:pic>
        <p:nvPicPr>
          <p:cNvPr id="5" name="Рисунок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9704" y="306825"/>
            <a:ext cx="2360608" cy="62111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НЭП растр"/>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6559704" y="125292"/>
            <a:ext cx="2360608" cy="538514"/>
          </a:xfrm>
          <a:prstGeom prst="rect">
            <a:avLst/>
          </a:prstGeom>
          <a:noFill/>
          <a:ln>
            <a:noFill/>
          </a:ln>
        </p:spPr>
      </p:pic>
      <p:sp>
        <p:nvSpPr>
          <p:cNvPr id="2" name="TextBox 1"/>
          <p:cNvSpPr txBox="1"/>
          <p:nvPr/>
        </p:nvSpPr>
        <p:spPr>
          <a:xfrm>
            <a:off x="6228184" y="6372036"/>
            <a:ext cx="2419752" cy="461665"/>
          </a:xfrm>
          <a:prstGeom prst="rect">
            <a:avLst/>
          </a:prstGeom>
          <a:solidFill>
            <a:schemeClr val="bg1"/>
          </a:solidFill>
        </p:spPr>
        <p:txBody>
          <a:bodyPr wrap="square" rtlCol="0">
            <a:spAutoFit/>
          </a:bodyPr>
          <a:lstStyle/>
          <a:p>
            <a:r>
              <a:rPr lang="en-US" sz="2400" b="1" dirty="0" smtClean="0">
                <a:solidFill>
                  <a:srgbClr val="0070C0"/>
                </a:solidFill>
              </a:rPr>
              <a:t>www.etp-ets.ru</a:t>
            </a:r>
            <a:endParaRPr lang="ru-RU" sz="2400" b="1" dirty="0">
              <a:solidFill>
                <a:srgbClr val="0070C0"/>
              </a:solidFill>
            </a:endParaRPr>
          </a:p>
        </p:txBody>
      </p:sp>
    </p:spTree>
    <p:extLst>
      <p:ext uri="{BB962C8B-B14F-4D97-AF65-F5344CB8AC3E}">
        <p14:creationId xmlns:p14="http://schemas.microsoft.com/office/powerpoint/2010/main" val="15100191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up)">
                                      <p:cBhvr>
                                        <p:cTn id="10" dur="500"/>
                                        <p:tgtEl>
                                          <p:spTgt spid="1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up)">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462998"/>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133879" y="595081"/>
            <a:ext cx="9433048" cy="5356645"/>
          </a:xfrm>
          <a:prstGeom prst="rect">
            <a:avLst/>
          </a:prstGeom>
          <a:noFill/>
          <a:ln w="9525">
            <a:noFill/>
            <a:miter lim="800000"/>
            <a:headEnd/>
            <a:tailEnd/>
          </a:ln>
        </p:spPr>
        <p:txBody>
          <a:bodyPr wrap="square" lIns="360000" rIns="360000" bIns="108000">
            <a:spAutoFit/>
          </a:bodyPr>
          <a:lstStyle/>
          <a:p>
            <a:pPr algn="just"/>
            <a:endParaRPr lang="ru-RU" dirty="0" smtClean="0"/>
          </a:p>
          <a:p>
            <a:pPr algn="just"/>
            <a:r>
              <a:rPr lang="ru-RU" sz="2000" dirty="0"/>
              <a:t> </a:t>
            </a:r>
            <a:r>
              <a:rPr lang="ru-RU" sz="2000" dirty="0" smtClean="0"/>
              <a:t>    </a:t>
            </a:r>
            <a:r>
              <a:rPr lang="ru-RU" sz="2000" b="1" dirty="0" smtClean="0"/>
              <a:t>Постановление Правительства РФ от 2 июля 2014 г. № 606 </a:t>
            </a:r>
            <a:r>
              <a:rPr lang="ru-RU" sz="2000" b="1" dirty="0"/>
              <a:t>«</a:t>
            </a:r>
            <a:r>
              <a:rPr lang="ru-RU" sz="2000" b="1" dirty="0" smtClean="0"/>
              <a:t>О порядке разработки типовых контрактов, типовых условий контрактов, а также о случаях и условиях их применения».</a:t>
            </a:r>
          </a:p>
          <a:p>
            <a:pPr algn="just"/>
            <a:r>
              <a:rPr lang="ru-RU" sz="2000" dirty="0"/>
              <a:t> </a:t>
            </a:r>
            <a:r>
              <a:rPr lang="ru-RU" sz="2000" dirty="0" smtClean="0"/>
              <a:t>  </a:t>
            </a:r>
          </a:p>
          <a:p>
            <a:r>
              <a:rPr lang="ru-RU" sz="2000" dirty="0" smtClean="0"/>
              <a:t>   15</a:t>
            </a:r>
            <a:r>
              <a:rPr lang="ru-RU" sz="2000" dirty="0"/>
              <a:t>. Типовые контракты, типовые условия контрактов </a:t>
            </a:r>
            <a:r>
              <a:rPr lang="ru-RU" sz="2000" u="sng" dirty="0"/>
              <a:t>подлежат применению</a:t>
            </a:r>
            <a:r>
              <a:rPr lang="ru-RU" sz="2000" dirty="0"/>
              <a:t> в случаях, если извещения об осуществлении закупок размещены в </a:t>
            </a:r>
            <a:r>
              <a:rPr lang="ru-RU" sz="2000" dirty="0" smtClean="0"/>
              <a:t>ЕИС </a:t>
            </a:r>
            <a:r>
              <a:rPr lang="ru-RU" sz="2000" dirty="0"/>
              <a:t>(приглашения принять участие в определении поставщика (подрядчика, исполнителя) закрытым способом направлены) или если контракт с единственным поставщиком (подрядчиком, исполнителем) в случаях, не предусматривающих размещения в </a:t>
            </a:r>
            <a:r>
              <a:rPr lang="ru-RU" sz="2000" dirty="0" smtClean="0"/>
              <a:t>ЕИС </a:t>
            </a:r>
            <a:r>
              <a:rPr lang="ru-RU" sz="2000" dirty="0"/>
              <a:t>извещения о закупке у единственного поставщика (подрядчика, исполнителя), заключается </a:t>
            </a:r>
            <a:r>
              <a:rPr lang="ru-RU" sz="2000" u="sng" dirty="0"/>
              <a:t>по истечении 30 календарных дней после дня размещения типового контракта, типовых условий контракта в </a:t>
            </a:r>
            <a:r>
              <a:rPr lang="ru-RU" sz="2000" u="sng" dirty="0" smtClean="0"/>
              <a:t>ЕИС</a:t>
            </a:r>
            <a:r>
              <a:rPr lang="ru-RU" sz="2000" dirty="0" smtClean="0"/>
              <a:t>, </a:t>
            </a:r>
            <a:r>
              <a:rPr lang="ru-RU" sz="2000" dirty="0"/>
              <a:t>но не ранее дня вступления в силу нормативного правового акта ответственного органа, утверждающего типовой контракт, типовые условия контракта</a:t>
            </a:r>
            <a:r>
              <a:rPr lang="ru-RU" sz="2000" dirty="0" smtClean="0"/>
              <a:t>.</a:t>
            </a:r>
            <a:endParaRPr lang="ru-RU" sz="2000" dirty="0"/>
          </a:p>
        </p:txBody>
      </p:sp>
    </p:spTree>
    <p:extLst>
      <p:ext uri="{BB962C8B-B14F-4D97-AF65-F5344CB8AC3E}">
        <p14:creationId xmlns:p14="http://schemas.microsoft.com/office/powerpoint/2010/main" val="21105256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695199"/>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7. </a:t>
            </a:r>
            <a:r>
              <a:rPr lang="ru-RU" sz="2000" i="1" u="sng" dirty="0" smtClean="0"/>
              <a:t>Приемка результатов</a:t>
            </a:r>
            <a:r>
              <a:rPr lang="ru-RU" sz="2000" dirty="0" smtClean="0"/>
              <a:t> отдельного этапа исполнения контракта, а также поставленного товара, выполненной работы или оказанной услуги </a:t>
            </a:r>
            <a:r>
              <a:rPr lang="ru-RU" sz="2000" i="1" u="sng" dirty="0" smtClean="0"/>
              <a:t>осуществляется в порядке и в сроки, которые установлены контрактом</a:t>
            </a:r>
            <a:r>
              <a:rPr lang="ru-RU" sz="2000" dirty="0" smtClean="0"/>
              <a:t>, и оформляется документом о приемке, который подписывается заказчиком (в случае создания приемочной комиссии подписывается всеми членами приемочной комиссии и утверждается заказчиком), либо поставщику (подрядчику, исполнителю) в те же сроки заказчиком направляется в письменной форме мотивированный отказ от подписания такого документа. </a:t>
            </a:r>
            <a:r>
              <a:rPr lang="ru-RU" sz="2000" b="1" dirty="0" smtClean="0"/>
              <a:t>В случае привлечения заказчиком для проведения указанной экспертизы экспертов, экспертных организаций</a:t>
            </a:r>
            <a:r>
              <a:rPr lang="ru-RU" sz="2000" dirty="0" smtClean="0"/>
              <a:t> при принятии решения о приемке или об отказе в приемке результатов отдельного этапа исполнения контракта либо поставленного товара, выполненной работы или оказанной услуги приемочная </a:t>
            </a:r>
            <a:r>
              <a:rPr lang="ru-RU" sz="2000" b="1" dirty="0" smtClean="0"/>
              <a:t>комиссия должна учитывать</a:t>
            </a:r>
            <a:r>
              <a:rPr lang="ru-RU" sz="2000" dirty="0" smtClean="0"/>
              <a:t> отраженные в заключении по результатам указанной экспертизы </a:t>
            </a:r>
            <a:r>
              <a:rPr lang="ru-RU" sz="2000" b="1" dirty="0" smtClean="0"/>
              <a:t>предложения экспертов</a:t>
            </a:r>
            <a:r>
              <a:rPr lang="ru-RU" sz="2000" dirty="0" smtClean="0"/>
              <a:t>, экспертных организаций, привлеченных для ее проведения.</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574965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2925210"/>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endParaRPr lang="ru-RU" sz="2000" dirty="0" smtClean="0">
              <a:latin typeface="Arial Narrow" pitchFamily="34" charset="0"/>
              <a:cs typeface="Arial" charset="0"/>
            </a:endParaRPr>
          </a:p>
          <a:p>
            <a:pPr algn="just"/>
            <a:r>
              <a:rPr lang="ru-RU" sz="2000" dirty="0" smtClean="0"/>
              <a:t>8. </a:t>
            </a:r>
            <a:r>
              <a:rPr lang="ru-RU" sz="2000" b="1" dirty="0" smtClean="0"/>
              <a:t>Заказчик вправе не отказывать в приемке результатов</a:t>
            </a:r>
            <a:r>
              <a:rPr lang="ru-RU" sz="2000" dirty="0" smtClean="0"/>
              <a:t> отдельного этапа исполнения контракта либо поставленного товара, выполненной работы или оказанной услуги в случае выявления несоответствия этих результатов либо этих товара, работы, услуги условиям контракта, если выявленное несоответствие не препятствует приемке этих результатов либо этих товара, работы, услуги и устранено поставщиком (подрядчиком, исполнителем).</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0168449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033754"/>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endParaRPr lang="ru-RU" sz="2000" b="1" dirty="0" smtClean="0">
              <a:latin typeface="Arial Narrow" pitchFamily="34" charset="0"/>
              <a:cs typeface="Arial" charset="0"/>
            </a:endParaRPr>
          </a:p>
          <a:p>
            <a:r>
              <a:rPr lang="ru-RU" sz="1900" dirty="0" smtClean="0"/>
              <a:t>9. </a:t>
            </a:r>
            <a:r>
              <a:rPr lang="ru-RU" sz="1900" dirty="0"/>
              <a:t>Результаты отдельного этапа исполнения контракта в случае, если предметом контракта является выполнение работ по строительству, реконструкции, капитальному ремонту объектов капитального строительства, по сохранению объектов культурного наследия (памятников истории и культуры) народов </a:t>
            </a:r>
            <a:r>
              <a:rPr lang="ru-RU" sz="1900" dirty="0" smtClean="0"/>
              <a:t>РФ </a:t>
            </a:r>
            <a:r>
              <a:rPr lang="ru-RU" sz="1900" dirty="0"/>
              <a:t>или цена контракта превышает один миллиард рублей, информация о поставленном товаре, выполненной работе или об оказанной услуге (за исключением контракта, заключенного в соответствии с </a:t>
            </a:r>
            <a:r>
              <a:rPr lang="ru-RU" sz="1900" dirty="0">
                <a:hlinkClick r:id="rId4" action="ppaction://hlinkfile" tooltip="4) осуществление закупки товара, работы или услуги на сумму, не превышающую ста тысяч рублей. При этом годовой объем закупок, которые заказчик вправе осуществить на основании настоящего пункта, не должен превышать два миллиона рублей или не должен превыша"/>
              </a:rPr>
              <a:t>пунктом 4</a:t>
            </a:r>
            <a:r>
              <a:rPr lang="ru-RU" sz="1900" dirty="0"/>
              <a:t>, </a:t>
            </a:r>
            <a:r>
              <a:rPr lang="ru-RU" sz="1900" dirty="0">
                <a:hlinkClick r:id="rId5" action="ppaction://hlinkfile" tooltip="5) осуществление закупки товара, работы или услуги государственным или муниципальным учреждением культуры, уставными целями деятельности которого являются сохранение, использование и популяризация объектов культурного наследия, а также иным государственны"/>
              </a:rPr>
              <a:t>5</a:t>
            </a:r>
            <a:r>
              <a:rPr lang="ru-RU" sz="1900" dirty="0"/>
              <a:t>, </a:t>
            </a:r>
            <a:r>
              <a:rPr lang="ru-RU" sz="1900" dirty="0">
                <a:hlinkClick r:id="rId6" action="ppaction://hlinkfile" tooltip="23) заключение контракта на оказание услуг по содержанию и ремонту одного или нескольких нежилых помещений, переданных в безвозмездное пользование или оперативное управление заказчику, услуг по водо-, тепло-, газо- и энергоснабжению, услуг по охране, услу"/>
              </a:rPr>
              <a:t>23</a:t>
            </a:r>
            <a:r>
              <a:rPr lang="ru-RU" sz="1900" dirty="0"/>
              <a:t>, </a:t>
            </a:r>
            <a:r>
              <a:rPr lang="ru-RU" sz="1900" dirty="0">
                <a:hlinkClick r:id="rId7" action="ppaction://hlinkfile" tooltip="42) заключение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фициального статистического учета, и его территориальными органами контрактов"/>
              </a:rPr>
              <a:t>42</a:t>
            </a:r>
            <a:r>
              <a:rPr lang="ru-RU" sz="1900" dirty="0"/>
              <a:t>, </a:t>
            </a:r>
            <a:r>
              <a:rPr lang="ru-RU" sz="1900" dirty="0">
                <a:hlinkClick r:id="rId8" action="ppaction://hlinkfile" tooltip="44)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
              </a:rPr>
              <a:t>44</a:t>
            </a:r>
            <a:r>
              <a:rPr lang="ru-RU" sz="1900" dirty="0"/>
              <a:t>, </a:t>
            </a:r>
            <a:r>
              <a:rPr lang="ru-RU" sz="1900" dirty="0">
                <a:hlinkClick r:id="rId9" action="ppaction://hlinkfile" tooltip="46) осуществление закупок товаров, работ, услуг за счет финансовых средств, выделенных на оперативно-разыскную деятельность. Перечень товаров, работ, услуг, закупки которых могут осуществляться в соответствии с настоящим пунктом, утверждается руководителе"/>
              </a:rPr>
              <a:t>46</a:t>
            </a:r>
            <a:r>
              <a:rPr lang="ru-RU" sz="1900" dirty="0"/>
              <a:t> или </a:t>
            </a:r>
            <a:r>
              <a:rPr lang="ru-RU" sz="1900" dirty="0">
                <a:hlinkClick r:id="rId10" action="ppaction://hlinkfile" tooltip="52) осуществление закупок товаров, работ, услуг органами государственной охраны в целях реализации мер по осуществлению государственной охраны. Перечень товаров, работ, услуг, закупки которых могут осуществляться в соответствии с настоящим пунктом, утверж"/>
              </a:rPr>
              <a:t>52 части 1 статьи 93</a:t>
            </a:r>
            <a:r>
              <a:rPr lang="ru-RU" sz="1900" dirty="0"/>
              <a:t> настоящего </a:t>
            </a:r>
            <a:r>
              <a:rPr lang="ru-RU" sz="1900" dirty="0" smtClean="0"/>
              <a:t>ФЗ) </a:t>
            </a:r>
            <a:r>
              <a:rPr lang="ru-RU" sz="1900" dirty="0"/>
              <a:t>отражаются заказчиком в отчете, размещаемом в единой информационной системе и содержащем информацию:</a:t>
            </a:r>
          </a:p>
          <a:p>
            <a:r>
              <a:rPr lang="ru-RU" sz="1900" dirty="0" smtClean="0"/>
              <a:t>      1) об исполнении контракта (результаты отдельного этапа исполнения контракта, осуществленная поставка товара, выполненная работа или оказанная услуга, в том числе их соответствие плану-графику), о соблюдении промежуточных и окончательных сроков исполнения контракта;</a:t>
            </a:r>
          </a:p>
          <a:p>
            <a:r>
              <a:rPr lang="ru-RU" sz="1900" dirty="0" smtClean="0"/>
              <a:t>      2) о ненадлежащем исполнении контракта (с указанием допущенных нарушений) или о неисполнении контракта и о санкциях, которые применены в связи с нарушением условий контракта или его неисполнением;</a:t>
            </a:r>
          </a:p>
          <a:p>
            <a:r>
              <a:rPr lang="ru-RU" sz="1900" dirty="0" smtClean="0"/>
              <a:t>      3) об изменении или о расторжении контракта в ходе его исполнения.</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102</a:t>
            </a:fld>
            <a:endParaRPr lang="ru-RU" sz="1600" smtClean="0">
              <a:cs typeface="Arial" pitchFamily="34" charset="0"/>
            </a:endParaRPr>
          </a:p>
        </p:txBody>
      </p:sp>
      <p:pic>
        <p:nvPicPr>
          <p:cNvPr id="6" name="Picture 6"/>
          <p:cNvPicPr>
            <a:picLocks noChangeAspect="1" noChangeArrowheads="1"/>
          </p:cNvPicPr>
          <p:nvPr/>
        </p:nvPicPr>
        <p:blipFill>
          <a:blip r:embed="rId11"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9870915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up)">
                                      <p:cBhvr>
                                        <p:cTn id="15" dur="500"/>
                                        <p:tgtEl>
                                          <p:spTgt spid="12">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up)">
                                      <p:cBhvr>
                                        <p:cTn id="19" dur="500"/>
                                        <p:tgtEl>
                                          <p:spTgt spid="12">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Effect transition="in" filter="wipe(up)">
                                      <p:cBhvr>
                                        <p:cTn id="2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232987"/>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pPr algn="just"/>
            <a:r>
              <a:rPr lang="ru-RU" sz="2000" dirty="0" smtClean="0"/>
              <a:t>10. </a:t>
            </a:r>
            <a:r>
              <a:rPr lang="ru-RU" sz="2000" dirty="0"/>
              <a:t>К отчету прилагаются заключение по результатам экспертизы отдельного этапа исполнения контракта, поставленного товара, выполненной работы или оказанной услуги (</a:t>
            </a:r>
            <a:r>
              <a:rPr lang="ru-RU" sz="2000" u="sng" dirty="0"/>
              <a:t>в случае привлечения заказчиком для проведения экспертизы отдельного этапа исполнения контракта, поставленного товара, выполненной работы или оказанной услуги экспертов, экспертных организаций</a:t>
            </a:r>
            <a:r>
              <a:rPr lang="ru-RU" sz="2000" dirty="0"/>
              <a:t>) и документ о приемке таких результатов либо иной определенный законодательством </a:t>
            </a:r>
            <a:r>
              <a:rPr lang="ru-RU" sz="2000" dirty="0" smtClean="0"/>
              <a:t>РФ </a:t>
            </a:r>
            <a:r>
              <a:rPr lang="ru-RU" sz="2000" dirty="0"/>
              <a:t>документ</a:t>
            </a:r>
            <a:r>
              <a:rPr lang="ru-RU" sz="2000" dirty="0" smtClean="0"/>
              <a:t>.</a:t>
            </a:r>
            <a:endParaRPr lang="en-US" sz="2000" dirty="0" smtClean="0"/>
          </a:p>
          <a:p>
            <a:endParaRPr lang="en-US" sz="2000" dirty="0" smtClean="0"/>
          </a:p>
          <a:p>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3889525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848540"/>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a:t> </a:t>
            </a:r>
            <a:r>
              <a:rPr lang="ru-RU" sz="2000" dirty="0" smtClean="0"/>
              <a:t>   1. 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algn="just"/>
            <a:r>
              <a:rPr lang="ru-RU" sz="2000" dirty="0" smtClean="0"/>
              <a:t>      1) если возможность изменения условий контракта была предусмотрена документацией о закупке и контрактом, а в случае осуществления закупки у единственного поставщика (подрядчика, исполнителя) контрактом:</a:t>
            </a:r>
          </a:p>
          <a:p>
            <a:pPr lvl="1" algn="just"/>
            <a:r>
              <a:rPr lang="ru-RU" sz="2000" dirty="0" smtClean="0"/>
              <a:t>а) при снижении цены контракта без изменения предусмотренных контрактом количества товара, объема работы или услуги, качества поставляемого товара, выполняемой работы, оказываемой услуги и иных условий контракта;</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104</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3624310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002976"/>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      ч.1. 1).б) если по предложению заказчика увеличиваются предусмотренные контрактом количество товара, объем работы или услуги не более чем на десять процентов или уменьшаются предусмотренные контрактом количество поставляемого товара, объем выполняемой работы или оказываемой услуги не более чем на десять процентов. 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товара, дополнительному объему работы или услуги исходя из установленной в контракте цены единицы товара, работы или услуги, но не более чем на десять процентов цены контракта. При уменьшении предусмотренных контрактом количества товара, объема работы или услуги стороны контракта обязаны уменьшить цену контракта исходя из цены единицы товара, работы или услуги. </a:t>
            </a:r>
            <a:r>
              <a:rPr lang="ru-RU" sz="2000" u="sng" dirty="0" smtClean="0"/>
              <a:t>Цена единицы дополнительно поставляемого товара или цена единицы товара при уменьшении предусмотренного контрактом количества поставляемого товара должна определяться как частное от деления первоначальной цены контракта на предусмотренное в контракте количество такого товара;</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105</a:t>
            </a:fld>
            <a:endParaRPr lang="ru-RU" sz="1600" smtClean="0">
              <a:cs typeface="Arial" pitchFamily="34" charset="0"/>
            </a:endParaRPr>
          </a:p>
        </p:txBody>
      </p:sp>
      <p:pic>
        <p:nvPicPr>
          <p:cNvPr id="8"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387423"/>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      ч.1. 2) если цена заключенного для обеспечения федеральных нужд на срок не менее чем три года контракта составляет либо превышает </a:t>
            </a:r>
            <a:r>
              <a:rPr lang="ru-RU" sz="2000" dirty="0" smtClean="0">
                <a:hlinkClick r:id="rId4" tooltip="Постановление Правительства РФ от 19.12.2013 N 1186 &quot;Об установлении размера цены контракта, при которой или при превышении которой существенные условия контракта могут быть изменены по соглашению сторон на основании решения Правительства Российской Федер"/>
              </a:rPr>
              <a:t>размер цены</a:t>
            </a:r>
            <a:r>
              <a:rPr lang="ru-RU" sz="2000" dirty="0" smtClean="0"/>
              <a:t>, установленный Правительством Российской Федерации, и исполнение указанного контракта по независящим от сторон контракта обстоятельствам без изменения его условий невозможно, данные условия могут быть изменены на основании решения Правительства Российской Федерации;</a:t>
            </a:r>
          </a:p>
          <a:p>
            <a:pPr algn="just"/>
            <a:r>
              <a:rPr lang="ru-RU" sz="2000" dirty="0" smtClean="0"/>
              <a:t>      </a:t>
            </a:r>
          </a:p>
          <a:p>
            <a:pPr algn="just"/>
            <a:r>
              <a:rPr lang="ru-RU" sz="2000" dirty="0"/>
              <a:t> </a:t>
            </a:r>
            <a:r>
              <a:rPr lang="ru-RU" sz="2000" dirty="0" smtClean="0"/>
              <a:t>     ч.1. 3) если цена заключенного для обеспечения нужд субъекта Российской Федерации на срок не менее чем три года контракта составляет или превышает </a:t>
            </a:r>
            <a:r>
              <a:rPr lang="ru-RU" sz="2000" dirty="0" smtClean="0">
                <a:hlinkClick r:id="rId5" tooltip="Постановление Правительства РФ от 19.12.2013 N 1186 &quot;Об установлении размера цены контракта, при которой или при превышении которой существенные условия контракта могут быть изменены по соглашению сторон на основании решения Правительства Российской Федер"/>
              </a:rPr>
              <a:t>размер цены</a:t>
            </a:r>
            <a:r>
              <a:rPr lang="ru-RU" sz="2000" dirty="0" smtClean="0"/>
              <a:t>, установленный Правительством Российской Федерации, и исполнение указанного контракта по независящим от сторон контракта обстоятельствам без изменения его условий невозможно, данные условия могут быть изменены на основании решения высшего исполнительного органа государственной власти субъекта Российской Федерации;</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106</a:t>
            </a:fld>
            <a:endParaRPr lang="ru-RU" sz="1600" smtClean="0">
              <a:cs typeface="Arial" pitchFamily="34" charset="0"/>
            </a:endParaRPr>
          </a:p>
        </p:txBody>
      </p:sp>
      <p:pic>
        <p:nvPicPr>
          <p:cNvPr id="6" name="Picture 6"/>
          <p:cNvPicPr>
            <a:picLocks noChangeAspect="1" noChangeArrowheads="1"/>
          </p:cNvPicPr>
          <p:nvPr/>
        </p:nvPicPr>
        <p:blipFill>
          <a:blip r:embed="rId6"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6946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      ч.1. 4) если цена заключенного для обеспечения муниципальных нужд на срок не менее одного года контракта составляет или превышает </a:t>
            </a:r>
            <a:r>
              <a:rPr lang="ru-RU" sz="2000" dirty="0" smtClean="0">
                <a:hlinkClick r:id="rId4" tooltip="Постановление Правительства РФ от 19.12.2013 N 1186 &quot;Об установлении размера цены контракта, при которой или при превышении которой существенные условия контракта могут быть изменены по соглашению сторон на основании решения Правительства Российской Федер"/>
              </a:rPr>
              <a:t>размер цены</a:t>
            </a:r>
            <a:r>
              <a:rPr lang="ru-RU" sz="2000" dirty="0" smtClean="0"/>
              <a:t>, установленный Правительством Российской Федерации, и исполнение указанного контракта по независящим от сторон контракта обстоятельствам без изменения его условий невозможно, указанные условия могут быть изменены на основании решения местной администрации;</a:t>
            </a:r>
          </a:p>
          <a:p>
            <a:pPr algn="just"/>
            <a:endParaRPr lang="ru-RU" sz="1000" dirty="0" smtClean="0"/>
          </a:p>
          <a:p>
            <a:pPr algn="just"/>
            <a:r>
              <a:rPr lang="ru-RU" sz="2000" dirty="0" smtClean="0"/>
              <a:t>      ч.1.5) изменение в соответствии с законодательством Российской Федерации регулируемых цен (тарифов) на товары, работы, услуги;</a:t>
            </a:r>
          </a:p>
          <a:p>
            <a:r>
              <a:rPr lang="ru-RU" sz="2000" dirty="0" smtClean="0"/>
              <a:t>(в ред. Федерального </a:t>
            </a:r>
            <a:r>
              <a:rPr lang="ru-RU" sz="2000" dirty="0" smtClean="0">
                <a:hlinkClick r:id="rId5" tooltip="Федеральный закон от 28.12.2013 N 396-ФЗ &quot;О внесении изменений в отдельные законодательные акты Российской Федерации&quot;{КонсультантПлюс}"/>
              </a:rPr>
              <a:t>закона</a:t>
            </a:r>
            <a:r>
              <a:rPr lang="ru-RU" sz="2000" dirty="0" smtClean="0"/>
              <a:t> от 28.12.2013 N 396-ФЗ).</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107</a:t>
            </a:fld>
            <a:endParaRPr lang="ru-RU" sz="1600" smtClean="0">
              <a:cs typeface="Arial" pitchFamily="34" charset="0"/>
            </a:endParaRPr>
          </a:p>
        </p:txBody>
      </p:sp>
      <p:pic>
        <p:nvPicPr>
          <p:cNvPr id="6" name="Picture 6"/>
          <p:cNvPicPr>
            <a:picLocks noChangeAspect="1" noChangeArrowheads="1"/>
          </p:cNvPicPr>
          <p:nvPr/>
        </p:nvPicPr>
        <p:blipFill>
          <a:blip r:embed="rId6"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079646"/>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     ч.1. 6) в случаях, предусмотренных </a:t>
            </a:r>
            <a:r>
              <a:rPr lang="ru-RU" sz="2000" dirty="0" smtClean="0">
                <a:hlinkClick r:id="rId4" tooltip="&quot;Бюджетный кодекс Российской Федерации&quot; от 31.07.1998 N 145-ФЗ (ред. от 28.12.2013) (с изм. и доп., вступ. в силу с 01.01.2014){КонсультантПлюс}"/>
              </a:rPr>
              <a:t>пунктом 6 статьи 161</a:t>
            </a:r>
            <a:r>
              <a:rPr lang="ru-RU" sz="2000" dirty="0" smtClean="0"/>
              <a:t> Бюджетного кодекса Российской Федерации, при уменьшении ранее доведенных до государственного или муниципального заказчика как получателя бюджетных средств лимитов бюджетных обязательств. При этом государственный или муниципальный заказчик в ходе исполнения контракта </a:t>
            </a:r>
            <a:r>
              <a:rPr lang="ru-RU" sz="2000" dirty="0" smtClean="0">
                <a:hlinkClick r:id="rId5" tooltip="Постановление Правительства РФ от 28.11.2013 N 1090 &quot;Об утверждении методики сокращения количества товаров, объемов работ или услуг при уменьшении цены контракта&quot;{КонсультантПлюс}"/>
              </a:rPr>
              <a:t>обеспечивает согласование</a:t>
            </a:r>
            <a:r>
              <a:rPr lang="ru-RU" sz="2000" dirty="0" smtClean="0"/>
              <a:t> новых условий контракта, в том числе цены и (или) сроков исполнения контракта и (или) количества товара, объема работы или услуги, предусмотренных контрактом;</a:t>
            </a:r>
          </a:p>
          <a:p>
            <a:pPr algn="just"/>
            <a:r>
              <a:rPr lang="ru-RU" sz="2000" dirty="0" smtClean="0"/>
              <a:t>сокращение количества товара, объема работы или услуги при уменьшении цены контракта осуществляется в соответствии с </a:t>
            </a:r>
            <a:r>
              <a:rPr lang="ru-RU" sz="2000" dirty="0" smtClean="0">
                <a:hlinkClick r:id="rId6" tooltip="Постановление Правительства РФ от 28.11.2013 N 1090 &quot;Об утверждении методики сокращения количества товаров, объемов работ или услуг при уменьшении цены контракта&quot;{КонсультантПлюс}"/>
              </a:rPr>
              <a:t>методикой</a:t>
            </a:r>
            <a:r>
              <a:rPr lang="ru-RU" sz="2000" dirty="0" smtClean="0"/>
              <a:t>, утвержденной Правительством Российской Федерации.</a:t>
            </a:r>
          </a:p>
          <a:p>
            <a:pPr algn="just"/>
            <a:endParaRPr lang="ru-RU" sz="2000" dirty="0" smtClean="0"/>
          </a:p>
          <a:p>
            <a:pPr algn="just"/>
            <a:r>
              <a:rPr lang="ru-RU" sz="2000" dirty="0" smtClean="0"/>
              <a:t>Постановление Правительства РФ от 28.11.2013 N 1090</a:t>
            </a:r>
            <a:br>
              <a:rPr lang="ru-RU" sz="2000" dirty="0" smtClean="0"/>
            </a:br>
            <a:r>
              <a:rPr lang="ru-RU" sz="2000" dirty="0" smtClean="0"/>
              <a:t>"Об утверждении методики сокращения количества товаров, объемов работ или услуг при уменьшении цены контракта"</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108</a:t>
            </a:fld>
            <a:endParaRPr lang="ru-RU" sz="1600" smtClean="0">
              <a:cs typeface="Arial" pitchFamily="34" charset="0"/>
            </a:endParaRPr>
          </a:p>
        </p:txBody>
      </p:sp>
      <p:pic>
        <p:nvPicPr>
          <p:cNvPr id="6" name="Picture 6"/>
          <p:cNvPicPr>
            <a:picLocks noChangeAspect="1" noChangeArrowheads="1"/>
          </p:cNvPicPr>
          <p:nvPr/>
        </p:nvPicPr>
        <p:blipFill>
          <a:blip r:embed="rId7"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156864"/>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Постановление Правительства РФ от 28.11.2013 N 1090</a:t>
            </a:r>
            <a:br>
              <a:rPr lang="ru-RU" sz="2000" dirty="0" smtClean="0"/>
            </a:br>
            <a:r>
              <a:rPr lang="ru-RU" sz="2000" dirty="0" smtClean="0"/>
              <a:t>"Об утверждении методики сокращения количества товаров, объемов работ или услуг при уменьшении цены контракта</a:t>
            </a:r>
          </a:p>
          <a:p>
            <a:pPr algn="just"/>
            <a:endParaRPr lang="ru-RU" sz="1000" dirty="0" smtClean="0"/>
          </a:p>
          <a:p>
            <a:pPr algn="just"/>
            <a:r>
              <a:rPr lang="en-US" sz="2000" dirty="0" smtClean="0"/>
              <a:t>   </a:t>
            </a:r>
            <a:r>
              <a:rPr lang="ru-RU" sz="2000" dirty="0" smtClean="0"/>
              <a:t>4. Государственный или муниципальный заказчик обеспечивает принятие решения о сокращении количества поставляемых товаров, объемов выполняемых работ или оказываемых услуг в связи со снижением цены </a:t>
            </a:r>
            <a:r>
              <a:rPr lang="ru-RU" sz="2000" dirty="0" err="1" smtClean="0"/>
              <a:t>гос</a:t>
            </a:r>
            <a:r>
              <a:rPr lang="en-US" sz="2000" dirty="0" smtClean="0"/>
              <a:t>.</a:t>
            </a:r>
            <a:r>
              <a:rPr lang="ru-RU" sz="2000" dirty="0" smtClean="0"/>
              <a:t> (муниципального) контракта исходя из:</a:t>
            </a:r>
          </a:p>
          <a:p>
            <a:pPr algn="just"/>
            <a:r>
              <a:rPr lang="ru-RU" sz="2000" dirty="0" smtClean="0"/>
              <a:t>     а) необходимости достижения результатов мероприятий государственных (муниципальных) программ либо непрограммных направлений деятельности (функций, полномочий) органов государственной власти (органов местного самоуправления);</a:t>
            </a:r>
          </a:p>
          <a:p>
            <a:pPr algn="just"/>
            <a:r>
              <a:rPr lang="ru-RU" sz="2000" dirty="0" smtClean="0"/>
              <a:t>     б) необходимости возмещения суммы затрат, произведенных поставщиком (подрядчиком, исполнителем) при исполнении контракта на момент принятия решения о снижении цены государственного (муниципального) контракта;</a:t>
            </a:r>
          </a:p>
          <a:p>
            <a:pPr algn="just"/>
            <a:r>
              <a:rPr lang="ru-RU" sz="2000" dirty="0" smtClean="0"/>
              <a:t>     в) объемов соответствующих лимитов бюджетных обязательств, доведенных государственному или муниципальному заказчику как получателю бюджетных средств.</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109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462998"/>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133879" y="595081"/>
            <a:ext cx="9433048" cy="6895528"/>
          </a:xfrm>
          <a:prstGeom prst="rect">
            <a:avLst/>
          </a:prstGeom>
          <a:noFill/>
          <a:ln w="9525">
            <a:noFill/>
            <a:miter lim="800000"/>
            <a:headEnd/>
            <a:tailEnd/>
          </a:ln>
        </p:spPr>
        <p:txBody>
          <a:bodyPr wrap="square" lIns="360000" rIns="360000" bIns="108000">
            <a:spAutoFit/>
          </a:bodyPr>
          <a:lstStyle/>
          <a:p>
            <a:pPr algn="just"/>
            <a:endParaRPr lang="ru-RU" dirty="0" smtClean="0"/>
          </a:p>
          <a:p>
            <a:pPr algn="just"/>
            <a:r>
              <a:rPr lang="ru-RU" sz="2000" dirty="0"/>
              <a:t> </a:t>
            </a:r>
            <a:r>
              <a:rPr lang="ru-RU" sz="2000" dirty="0" smtClean="0"/>
              <a:t>    </a:t>
            </a:r>
            <a:r>
              <a:rPr lang="ru-RU" sz="2000" b="1" dirty="0" smtClean="0"/>
              <a:t>Постановление Правительства РФ от 2 июля 2014 г. № 606 </a:t>
            </a:r>
            <a:r>
              <a:rPr lang="ru-RU" sz="2000" b="1" dirty="0"/>
              <a:t>«</a:t>
            </a:r>
            <a:r>
              <a:rPr lang="ru-RU" sz="2000" b="1" dirty="0" smtClean="0"/>
              <a:t>О порядке разработки типовых контрактов, типовых условий контрактов, а также о случаях и условиях их применения».</a:t>
            </a:r>
          </a:p>
          <a:p>
            <a:r>
              <a:rPr lang="ru-RU" sz="2000" dirty="0" smtClean="0"/>
              <a:t>   16</a:t>
            </a:r>
            <a:r>
              <a:rPr lang="ru-RU" sz="2000" dirty="0"/>
              <a:t>. Условием применения типовых контрактов, типовых условий контрактов является одновременное соответствие показателей для применения типового контракта, типовых условий контракта, указанных в информационной карте, данным, характеризующим конкретную закупку по следующим показателям</a:t>
            </a:r>
            <a:r>
              <a:rPr lang="ru-RU" sz="2000" dirty="0" smtClean="0"/>
              <a:t>:</a:t>
            </a:r>
          </a:p>
          <a:p>
            <a:r>
              <a:rPr lang="ru-RU" sz="2000" dirty="0"/>
              <a:t>а) коды закупаемых товаров, работ, услуг по Общероссийскому классификатору продукции по видам экономической деятельности (ОКПД2), Общероссийскому классификатору видов экономической деятельности (ОКВЭД2), а </a:t>
            </a:r>
            <a:r>
              <a:rPr lang="ru-RU" sz="2000" dirty="0" smtClean="0"/>
              <a:t>также по </a:t>
            </a:r>
            <a:r>
              <a:rPr lang="ru-RU" sz="2000" dirty="0"/>
              <a:t>каталогу товаров, работ, услуг для обеспечения государственных и муниципальных нужд;</a:t>
            </a:r>
          </a:p>
          <a:p>
            <a:r>
              <a:rPr lang="ru-RU" sz="2000" dirty="0"/>
              <a:t>б) размер начальной (максимальной) цены контракта или цены контракта, заключаемого с единственным поставщиком (подрядчиком, исполнителем);</a:t>
            </a:r>
          </a:p>
          <a:p>
            <a:r>
              <a:rPr lang="ru-RU" sz="2000" dirty="0"/>
              <a:t>в) иные показатели для применения типового контракта, типовых условий контракта (при наличии иных показателей в информационной карте).</a:t>
            </a:r>
          </a:p>
          <a:p>
            <a:endParaRPr lang="ru-RU" sz="2000" dirty="0"/>
          </a:p>
          <a:p>
            <a:pPr algn="just"/>
            <a:r>
              <a:rPr lang="ru-RU" sz="2000" dirty="0" smtClean="0"/>
              <a:t> </a:t>
            </a:r>
          </a:p>
        </p:txBody>
      </p:sp>
    </p:spTree>
    <p:extLst>
      <p:ext uri="{BB962C8B-B14F-4D97-AF65-F5344CB8AC3E}">
        <p14:creationId xmlns:p14="http://schemas.microsoft.com/office/powerpoint/2010/main" val="8870879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156316"/>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Постановление Правительства РФ от 28.11.2013 N 1090</a:t>
            </a:r>
            <a:br>
              <a:rPr lang="ru-RU" sz="2000" dirty="0" smtClean="0"/>
            </a:br>
            <a:r>
              <a:rPr lang="ru-RU" sz="2000" dirty="0" smtClean="0"/>
              <a:t>"Об утверждении методики сокращения количества товаров, объемов работ или услуг при уменьшении цены контракта</a:t>
            </a:r>
            <a:r>
              <a:rPr lang="en-US" sz="2000" dirty="0" smtClean="0"/>
              <a:t>”</a:t>
            </a:r>
            <a:endParaRPr lang="ru-RU" sz="2000" dirty="0" smtClean="0"/>
          </a:p>
          <a:p>
            <a:pPr algn="just"/>
            <a:r>
              <a:rPr lang="en-US" sz="2000" dirty="0" smtClean="0"/>
              <a:t>   </a:t>
            </a:r>
          </a:p>
          <a:p>
            <a:pPr algn="just"/>
            <a:r>
              <a:rPr lang="en-US" sz="2000" dirty="0" smtClean="0"/>
              <a:t>   </a:t>
            </a:r>
            <a:r>
              <a:rPr lang="ru-RU" sz="2000" dirty="0" smtClean="0"/>
              <a:t>5. Сокращение количества поставляемых товаров, объемов выполняемых работ или оказываемых услуг осуществляется исходя из цены государственного (муниципального) контракта, подлежащей снижению, и необходимости сохранения прибыли в составе цены в размере, не превышающем 1 процента затрат поставщика (исполнителя, подрядчика) на оплату покупных комплектующих изделий (полуфабрикатов) и работ (услуг) и 20 процентов остальных затрат по государственному (муниципальному) контракту.</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110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464093"/>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Постановление Правительства РФ от 28.11.2013 N 1090</a:t>
            </a:r>
            <a:br>
              <a:rPr lang="ru-RU" sz="2000" dirty="0" smtClean="0"/>
            </a:br>
            <a:r>
              <a:rPr lang="ru-RU" sz="2000" dirty="0" smtClean="0"/>
              <a:t>"Об утверждении методики сокращения количества товаров, объемов работ или услуг при уменьшении цены контракта</a:t>
            </a:r>
            <a:r>
              <a:rPr lang="en-US" sz="2000" dirty="0" smtClean="0"/>
              <a:t>”</a:t>
            </a:r>
            <a:endParaRPr lang="ru-RU" sz="2000" dirty="0" smtClean="0"/>
          </a:p>
          <a:p>
            <a:pPr algn="just"/>
            <a:r>
              <a:rPr lang="en-US" sz="2000" dirty="0" smtClean="0"/>
              <a:t>    </a:t>
            </a:r>
            <a:r>
              <a:rPr lang="ru-RU" sz="2000" dirty="0" smtClean="0"/>
              <a:t>6. Количество товаров, объемов работ или услуг подлежит сокращению в соответствии с пунктом 6 настоящей методики в размере, определяемом поставщиком (подрядчиком, исполнителем) в пределах суммы сокращаемых лимитов бюджетных обязательств на основании представленных предложений поставщика (подрядчика, исполнителя) с приложением следующих документов:</a:t>
            </a:r>
          </a:p>
          <a:p>
            <a:pPr algn="just"/>
            <a:r>
              <a:rPr lang="ru-RU" sz="2000" dirty="0"/>
              <a:t> </a:t>
            </a:r>
            <a:r>
              <a:rPr lang="ru-RU" sz="2000" dirty="0" smtClean="0"/>
              <a:t>     а) расшифровка материальных расходов, связанных с исполнением государственного (муниципального) контракта;</a:t>
            </a:r>
          </a:p>
          <a:p>
            <a:pPr algn="just"/>
            <a:r>
              <a:rPr lang="ru-RU" sz="2000" dirty="0" smtClean="0"/>
              <a:t>      б) расчет и обоснование прибыли по государственному (муниципальному) контракту.</a:t>
            </a:r>
            <a:endParaRPr lang="en-US"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111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079646"/>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Постановление Правительства РФ от 28.11.2013 N 1090</a:t>
            </a:r>
            <a:br>
              <a:rPr lang="ru-RU" sz="2000" dirty="0" smtClean="0"/>
            </a:br>
            <a:r>
              <a:rPr lang="ru-RU" sz="2000" dirty="0" smtClean="0"/>
              <a:t>"Об утверждении методики сокращения количества товаров, объемов работ или услуг при уменьшении цены контракта</a:t>
            </a:r>
            <a:r>
              <a:rPr lang="en-US" sz="2000" dirty="0" smtClean="0"/>
              <a:t>”</a:t>
            </a:r>
            <a:endParaRPr lang="ru-RU" sz="2000" dirty="0" smtClean="0"/>
          </a:p>
          <a:p>
            <a:pPr algn="just"/>
            <a:r>
              <a:rPr lang="en-US" sz="2000" dirty="0" smtClean="0"/>
              <a:t>    </a:t>
            </a:r>
            <a:r>
              <a:rPr lang="ru-RU" sz="2000" dirty="0" smtClean="0"/>
              <a:t>7. В отношении государственных (муниципальных) контрактов, заключенных в целях строительства (реконструкции, в том числе реконструкции с элементами реставрации, технического перевооружения) объектов капитального строительства государственной (муниципальной) собственности или приобретения объектов недвижимого имущества в государственную (муниципальную) собственность, решения о сокращении количества товаров, объемов работ или услуг в связи со снижением цены государственного (муниципального) контракта принимаются с учетом требований законодательства Российской Федерации, регулирующего порядок принятия решений по реализации бюджетных инвестиций.</a:t>
            </a:r>
          </a:p>
          <a:p>
            <a:endParaRPr lang="ru-RU"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112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01208"/>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2617434"/>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95. Изменение, расторжение контракта</a:t>
            </a:r>
          </a:p>
          <a:p>
            <a:pPr algn="just"/>
            <a:r>
              <a:rPr lang="ru-RU" sz="2000" dirty="0" smtClean="0"/>
              <a:t>      ч.1. 7) в случае заключения контракта с иностранной организацией на лечение гражданина Российской Федерации за пределами территории Российской Федерации цена контракта может быть изменена при увеличении или уменьшении по медицинским показаниям перечня услуг, связанных с лечением гражданина Российской Федерации, если данная возможность была предусмотрена контрактом с иностранной организацией.</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113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000" dirty="0"/>
              <a:t>Статья 34. Контракт</a:t>
            </a:r>
          </a:p>
          <a:p>
            <a:pPr algn="dist"/>
            <a:r>
              <a:rPr lang="ru-RU" sz="2000" dirty="0" smtClean="0"/>
              <a:t>    14</a:t>
            </a:r>
            <a:r>
              <a:rPr lang="ru-RU" sz="2000" dirty="0"/>
              <a:t>. В контракт </a:t>
            </a:r>
            <a:r>
              <a:rPr lang="ru-RU" sz="2000" u="sng" dirty="0"/>
              <a:t>может быть включено условие о возможности одностороннего отказа от исполнения контракта </a:t>
            </a:r>
            <a:r>
              <a:rPr lang="ru-RU" sz="2000" dirty="0"/>
              <a:t>в соответствии с положениями </a:t>
            </a:r>
            <a:r>
              <a:rPr lang="ru-RU" sz="2000" dirty="0">
                <a:hlinkClick r:id="" action="ppaction://hlinkfile" tooltip="Ссылка на текущий документ"/>
              </a:rPr>
              <a:t>частей 8</a:t>
            </a:r>
            <a:r>
              <a:rPr lang="ru-RU" sz="2000" dirty="0"/>
              <a:t> - </a:t>
            </a:r>
            <a:r>
              <a:rPr lang="ru-RU" sz="2000" dirty="0" smtClean="0">
                <a:hlinkClick r:id="" action="ppaction://hlinkfile" tooltip="Ссылка на текущий документ"/>
              </a:rPr>
              <a:t>25 </a:t>
            </a:r>
            <a:r>
              <a:rPr lang="ru-RU" sz="2000" dirty="0">
                <a:hlinkClick r:id="" action="ppaction://hlinkfile" tooltip="Ссылка на текущий документ"/>
              </a:rPr>
              <a:t>статьи 95</a:t>
            </a:r>
            <a:r>
              <a:rPr lang="ru-RU" sz="2000" dirty="0"/>
              <a:t> настоящего Федерального закона</a:t>
            </a:r>
            <a:r>
              <a:rPr lang="ru-RU" sz="2000" dirty="0" smtClean="0"/>
              <a:t>.</a:t>
            </a:r>
          </a:p>
          <a:p>
            <a:pPr marL="342900" lvl="1" indent="-342900">
              <a:lnSpc>
                <a:spcPct val="85000"/>
              </a:lnSpc>
              <a:spcAft>
                <a:spcPts val="1000"/>
              </a:spcAft>
              <a:buClr>
                <a:srgbClr val="990033"/>
              </a:buClr>
              <a:buSzPct val="80000"/>
              <a:defRPr/>
            </a:pPr>
            <a:endParaRPr lang="ru-RU" sz="2000" dirty="0" smtClean="0"/>
          </a:p>
          <a:p>
            <a:pPr marL="342900" lvl="1" indent="-342900">
              <a:lnSpc>
                <a:spcPct val="85000"/>
              </a:lnSpc>
              <a:spcAft>
                <a:spcPts val="1000"/>
              </a:spcAft>
              <a:buClr>
                <a:srgbClr val="990033"/>
              </a:buClr>
              <a:buSzPct val="80000"/>
              <a:defRPr/>
            </a:pPr>
            <a:r>
              <a:rPr lang="ru-RU" sz="2000" dirty="0" smtClean="0"/>
              <a:t>Статья </a:t>
            </a:r>
            <a:r>
              <a:rPr lang="ru-RU" sz="2000" dirty="0"/>
              <a:t>95. Изменение, расторжение контракта</a:t>
            </a:r>
          </a:p>
          <a:p>
            <a:pPr algn="just"/>
            <a:r>
              <a:rPr lang="ru-RU" sz="2000" dirty="0"/>
              <a:t>    </a:t>
            </a:r>
            <a:r>
              <a:rPr lang="ru-RU" sz="2000" dirty="0" smtClean="0"/>
              <a:t>  8. </a:t>
            </a:r>
            <a:r>
              <a:rPr lang="ru-RU" sz="2000" dirty="0"/>
              <a:t>Расторжение контракта допускается по соглашению сторон, по решению суда, </a:t>
            </a:r>
            <a:r>
              <a:rPr lang="ru-RU" sz="2000" u="sng" dirty="0"/>
              <a:t>в случае одностороннего отказа стороны контракта от исполнения контракта в соответствии с гражданским законодательством</a:t>
            </a:r>
            <a:r>
              <a:rPr lang="ru-RU" sz="2000" dirty="0" smtClean="0"/>
              <a:t>.</a:t>
            </a:r>
          </a:p>
          <a:p>
            <a:pPr algn="just"/>
            <a:r>
              <a:rPr lang="ru-RU" sz="2000" dirty="0" smtClean="0"/>
              <a:t> </a:t>
            </a:r>
          </a:p>
          <a:p>
            <a:pPr algn="just"/>
            <a:r>
              <a:rPr lang="ru-RU" sz="2000" dirty="0" smtClean="0"/>
              <a:t>    15</a:t>
            </a:r>
            <a:r>
              <a:rPr lang="ru-RU" sz="2000" dirty="0"/>
              <a:t>. Заказчик обязан принять решение об одностороннем отказе от исполнения контракта, если в ходе исполнения контракта установлено, что поставщик (подрядчик, исполнитель) не соответствует установленным извещением о проведении запроса котировок, документацией о закупке требованиям к участникам закупки или предоставил недостоверную информацию о своем соответствии таким требованиям, что позволило ему стать победителем определения поставщика (подрядчика, исполнителя</a:t>
            </a:r>
            <a:r>
              <a:rPr lang="ru-RU" sz="2000" dirty="0" smtClean="0"/>
              <a:t>).</a:t>
            </a:r>
            <a:endParaRPr lang="ru-RU" sz="2000" b="1" u="sng"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114</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18506733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000" dirty="0"/>
              <a:t>Статья </a:t>
            </a:r>
            <a:r>
              <a:rPr lang="ru-RU" sz="2000" dirty="0" smtClean="0"/>
              <a:t>95. Изменение, расторжение контракта</a:t>
            </a:r>
          </a:p>
          <a:p>
            <a:pPr algn="just"/>
            <a:endParaRPr lang="ru-RU" sz="2000" dirty="0" smtClean="0"/>
          </a:p>
          <a:p>
            <a:r>
              <a:rPr lang="ru-RU" sz="2000" dirty="0" smtClean="0"/>
              <a:t>    15</a:t>
            </a:r>
            <a:r>
              <a:rPr lang="ru-RU" sz="2000" dirty="0"/>
              <a:t>. Заказчик обязан принять решение об одностороннем отказе от исполнения контракта в случаях:</a:t>
            </a:r>
          </a:p>
          <a:p>
            <a:r>
              <a:rPr lang="ru-RU" sz="2000" dirty="0"/>
              <a:t>1) если в ходе исполнения контракта установлено, что поставщик (подрядчик, исполнитель) и (или) поставляемый товар не соответствуют установленным извещением об осуществлении закупки и (или) документацией о закупке требованиям к участникам закупки </a:t>
            </a:r>
            <a:r>
              <a:rPr lang="ru-RU" sz="2000" b="1" u="sng" dirty="0"/>
              <a:t>и (или) поставляемому товару</a:t>
            </a:r>
            <a:r>
              <a:rPr lang="ru-RU" sz="2000" dirty="0"/>
              <a:t> или представил недостоверную информацию о своем соответствии </a:t>
            </a:r>
            <a:r>
              <a:rPr lang="ru-RU" sz="2000" b="1" u="sng" dirty="0"/>
              <a:t>и (или) соответствии поставляемого товара</a:t>
            </a:r>
            <a:r>
              <a:rPr lang="ru-RU" sz="2000" dirty="0"/>
              <a:t> таким требованиям, что позволило ему стать победителем определения поставщика (подрядчика, исполнителя);</a:t>
            </a:r>
          </a:p>
          <a:p>
            <a:pPr algn="just"/>
            <a:r>
              <a:rPr lang="ru-RU" sz="2000" dirty="0" smtClean="0"/>
              <a:t>.</a:t>
            </a:r>
            <a:endParaRPr lang="ru-RU" sz="2000" b="1" u="sng"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115</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3177041327"/>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a:t>
            </a:r>
            <a:r>
              <a:rPr lang="ru-RU" sz="2000" dirty="0"/>
              <a:t>95. Изменение, расторжение контракта</a:t>
            </a:r>
          </a:p>
          <a:p>
            <a:pPr algn="just"/>
            <a:r>
              <a:rPr lang="ru-RU" sz="2000" dirty="0"/>
              <a:t>    </a:t>
            </a:r>
            <a:r>
              <a:rPr lang="ru-RU" sz="2000" dirty="0" smtClean="0"/>
              <a:t>  9</a:t>
            </a:r>
            <a:r>
              <a:rPr lang="ru-RU" sz="2000" dirty="0"/>
              <a:t>. Заказчик </a:t>
            </a:r>
            <a:r>
              <a:rPr lang="ru-RU" sz="2000" u="sng" dirty="0"/>
              <a:t>вправе принять решение об одностороннем отказе</a:t>
            </a:r>
            <a:r>
              <a:rPr lang="ru-RU" sz="2000" dirty="0"/>
              <a:t> от исполнения контракта </a:t>
            </a:r>
            <a:r>
              <a:rPr lang="ru-RU" sz="2000" u="sng" dirty="0"/>
              <a:t>по основаниям, предусмотренным Гражданским кодексом Российской Федерации для одностороннего отказа от исполнения отдельных видов обязательств, при условии, если это было предусмотрено контрактом</a:t>
            </a:r>
            <a:r>
              <a:rPr lang="ru-RU" sz="2000" dirty="0"/>
              <a:t>.</a:t>
            </a:r>
          </a:p>
          <a:p>
            <a:pPr algn="just"/>
            <a:endParaRPr lang="ru-RU" sz="2000" dirty="0" smtClean="0"/>
          </a:p>
          <a:p>
            <a:pPr algn="just"/>
            <a:r>
              <a:rPr lang="ru-RU" sz="2000" dirty="0" smtClean="0"/>
              <a:t> </a:t>
            </a:r>
          </a:p>
          <a:p>
            <a:pPr algn="just"/>
            <a:r>
              <a:rPr lang="ru-RU" sz="2000" dirty="0" smtClean="0"/>
              <a:t>    </a:t>
            </a:r>
            <a:endParaRPr lang="ru-RU" sz="2000" b="1" u="sng"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116</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1013117666"/>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200" b="1" dirty="0" smtClean="0">
                <a:solidFill>
                  <a:schemeClr val="tx1">
                    <a:lumMod val="75000"/>
                    <a:lumOff val="25000"/>
                  </a:schemeClr>
                </a:solidFill>
                <a:latin typeface="Arial Narrow" pitchFamily="34" charset="0"/>
              </a:rPr>
              <a:t>Обязательные условия контракта</a:t>
            </a:r>
            <a:r>
              <a:rPr lang="en-US" sz="2200" b="1" dirty="0" smtClean="0">
                <a:solidFill>
                  <a:schemeClr val="tx1">
                    <a:lumMod val="75000"/>
                    <a:lumOff val="25000"/>
                  </a:schemeClr>
                </a:solidFill>
                <a:latin typeface="Arial Narrow" pitchFamily="34" charset="0"/>
              </a:rPr>
              <a:t> </a:t>
            </a:r>
            <a:r>
              <a:rPr lang="ru-RU" sz="2200" b="1" dirty="0" smtClean="0">
                <a:solidFill>
                  <a:schemeClr val="tx1">
                    <a:lumMod val="75000"/>
                    <a:lumOff val="25000"/>
                  </a:schemeClr>
                </a:solidFill>
                <a:latin typeface="Arial Narrow" pitchFamily="34" charset="0"/>
              </a:rPr>
              <a:t>(</a:t>
            </a:r>
            <a:r>
              <a:rPr lang="ru-RU" sz="2000" dirty="0" smtClean="0"/>
              <a:t>перечень условий, нарушение которых признается сторонами существенными) </a:t>
            </a:r>
          </a:p>
          <a:p>
            <a:endParaRPr lang="ru-RU" sz="1100" dirty="0" smtClean="0"/>
          </a:p>
          <a:p>
            <a:pPr algn="just"/>
            <a:r>
              <a:rPr lang="ru-RU" sz="2000" dirty="0"/>
              <a:t>Статья 104 44-ФЗ. Реестр недобросовестных поставщиков (подрядчиков, исполнителей)</a:t>
            </a:r>
          </a:p>
          <a:p>
            <a:pPr algn="just"/>
            <a:r>
              <a:rPr lang="ru-RU" sz="2000" dirty="0"/>
              <a:t>     2. В реестр недобросовестных поставщиков включается информация об участниках закупок, уклонившихся от заключения контрактов, а также о поставщиках (подрядчиках, исполнителях), с которыми контракты расторгнуты по решению суда или в случае одностороннего отказа заказчика от исполнения контракта в связи с существенным нарушением ими условий контрактов.</a:t>
            </a:r>
          </a:p>
          <a:p>
            <a:pPr algn="just"/>
            <a:endParaRPr lang="ru-RU" sz="1000" dirty="0" smtClean="0"/>
          </a:p>
          <a:p>
            <a:pPr algn="just"/>
            <a:r>
              <a:rPr lang="ru-RU" sz="2000" dirty="0" smtClean="0"/>
              <a:t>Статья 432 ГК РФ. Основные положения о заключении договора</a:t>
            </a:r>
          </a:p>
          <a:p>
            <a:pPr algn="just"/>
            <a:r>
              <a:rPr lang="ru-RU" sz="2000" dirty="0" smtClean="0"/>
              <a:t>     </a:t>
            </a:r>
            <a:r>
              <a:rPr lang="ru-RU" sz="2000" dirty="0"/>
              <a:t>1. Договор считается заключенным, если между сторонами, в требуемой в подлежащих случаях форме, достигнуто соглашение по всем существенным условиям договора.</a:t>
            </a:r>
          </a:p>
          <a:p>
            <a:pPr algn="just"/>
            <a:r>
              <a:rPr lang="ru-RU" sz="2000" b="1" dirty="0"/>
              <a:t>Существенными являются условия о предмете договора, условия, которые названы в законе или иных правовых актах как существенные или необходимые для договоров данного вида, а также все те условия, относительно которых по заявлению одной из сторон должно быть достигнуто соглашение. </a:t>
            </a:r>
            <a:endParaRPr lang="ru-RU" sz="2000" b="1" dirty="0" smtClean="0"/>
          </a:p>
          <a:p>
            <a:pPr algn="just"/>
            <a:endParaRPr lang="ru-RU" sz="2000" b="1" dirty="0"/>
          </a:p>
          <a:p>
            <a:endParaRPr lang="ru-RU" sz="2000" b="1" dirty="0" smtClean="0"/>
          </a:p>
          <a:p>
            <a:endParaRPr lang="ru-RU" sz="2000" b="1" u="sng" dirty="0" smtClean="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117</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4230669108"/>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200" b="1" dirty="0" smtClean="0">
                <a:solidFill>
                  <a:schemeClr val="tx1">
                    <a:lumMod val="75000"/>
                    <a:lumOff val="25000"/>
                  </a:schemeClr>
                </a:solidFill>
                <a:latin typeface="Arial Narrow" pitchFamily="34" charset="0"/>
              </a:rPr>
              <a:t>Обязательные условия контракта</a:t>
            </a:r>
            <a:r>
              <a:rPr lang="en-US" sz="2200" b="1" dirty="0" smtClean="0">
                <a:solidFill>
                  <a:schemeClr val="tx1">
                    <a:lumMod val="75000"/>
                    <a:lumOff val="25000"/>
                  </a:schemeClr>
                </a:solidFill>
                <a:latin typeface="Arial Narrow" pitchFamily="34" charset="0"/>
              </a:rPr>
              <a:t> </a:t>
            </a:r>
            <a:r>
              <a:rPr lang="ru-RU" sz="2200" b="1" dirty="0" smtClean="0">
                <a:solidFill>
                  <a:schemeClr val="tx1">
                    <a:lumMod val="75000"/>
                    <a:lumOff val="25000"/>
                  </a:schemeClr>
                </a:solidFill>
                <a:latin typeface="Arial Narrow" pitchFamily="34" charset="0"/>
              </a:rPr>
              <a:t>(</a:t>
            </a:r>
            <a:r>
              <a:rPr lang="ru-RU" sz="2000" dirty="0" smtClean="0"/>
              <a:t>перечень условий, нарушение которых признается сторонами существенными) </a:t>
            </a:r>
          </a:p>
          <a:p>
            <a:endParaRPr lang="ru-RU" sz="1100" dirty="0" smtClean="0"/>
          </a:p>
          <a:p>
            <a:pPr algn="just"/>
            <a:r>
              <a:rPr lang="ru-RU" sz="2000" dirty="0"/>
              <a:t>Статья 450 ГК РФ. Основания изменения и расторжения договора</a:t>
            </a:r>
          </a:p>
          <a:p>
            <a:r>
              <a:rPr lang="ru-RU" sz="2000" dirty="0"/>
              <a:t> </a:t>
            </a:r>
            <a:r>
              <a:rPr lang="ru-RU" sz="2000" dirty="0" smtClean="0"/>
              <a:t>   </a:t>
            </a:r>
            <a:r>
              <a:rPr lang="ru-RU" sz="2000" dirty="0"/>
              <a:t>2. По требованию одной из сторон договор может быть изменен или расторгнут по решению суда только:</a:t>
            </a:r>
          </a:p>
          <a:p>
            <a:pPr marL="914400" lvl="1" indent="-457200" algn="just">
              <a:buAutoNum type="arabicParenR"/>
            </a:pPr>
            <a:r>
              <a:rPr lang="ru-RU" sz="2000" dirty="0"/>
              <a:t>при существенном нарушении договора другой стороной;</a:t>
            </a:r>
          </a:p>
          <a:p>
            <a:pPr algn="just"/>
            <a:r>
              <a:rPr lang="ru-RU" sz="2000" b="1" dirty="0" smtClean="0"/>
              <a:t>Существенным </a:t>
            </a:r>
            <a:r>
              <a:rPr lang="ru-RU" sz="2000" b="1" dirty="0"/>
              <a:t>признается нарушение договора одной из сторон, которое влечет для другой стороны такой ущерб, что она в значительной степени лишается того, на что была вправе рассчитывать при заключении договора.</a:t>
            </a:r>
          </a:p>
          <a:p>
            <a:pPr algn="just"/>
            <a:endParaRPr lang="en-US" sz="2000" b="1" dirty="0" smtClean="0"/>
          </a:p>
          <a:p>
            <a:pPr algn="just"/>
            <a:r>
              <a:rPr lang="ru-RU" sz="2000" dirty="0"/>
              <a:t>И</a:t>
            </a:r>
            <a:r>
              <a:rPr lang="ru-RU" sz="2000" dirty="0" smtClean="0"/>
              <a:t>сходя </a:t>
            </a:r>
            <a:r>
              <a:rPr lang="ru-RU" sz="2000" dirty="0"/>
              <a:t>из анализа судебной практики, указанные в ГК РФ основания для одностороннего расторжения контракта имеют характер существенных нарушений контракта, т.е. если нарушение можно исправить, для чего заказчик обязан дать разумный срок, то такое нарушение контракта не является существенным</a:t>
            </a:r>
            <a:endParaRPr lang="ru-RU" sz="2000" b="1" dirty="0"/>
          </a:p>
          <a:p>
            <a:endParaRPr lang="ru-RU" sz="2000" b="1" dirty="0" smtClean="0"/>
          </a:p>
          <a:p>
            <a:endParaRPr lang="ru-RU" sz="2000" b="1" u="sng" dirty="0" smtClean="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118</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3045853824"/>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000" dirty="0" smtClean="0"/>
              <a:t>ГК </a:t>
            </a:r>
            <a:r>
              <a:rPr lang="ru-RU" sz="2000" dirty="0"/>
              <a:t>РФ в качестве оснований для принятия заказчиком решения об одностороннем отказе от исполнения </a:t>
            </a:r>
            <a:r>
              <a:rPr lang="ru-RU" sz="2000" dirty="0" smtClean="0"/>
              <a:t>контракта </a:t>
            </a:r>
            <a:r>
              <a:rPr lang="ru-RU" sz="2000" dirty="0"/>
              <a:t>на выполнение работ (услуг) устанавливает </a:t>
            </a:r>
            <a:r>
              <a:rPr lang="ru-RU" sz="2000" dirty="0" smtClean="0"/>
              <a:t>следующее</a:t>
            </a:r>
            <a:r>
              <a:rPr lang="en-US" sz="2000" dirty="0" smtClean="0"/>
              <a:t>:</a:t>
            </a:r>
            <a:endParaRPr lang="ru-RU" sz="2000" dirty="0"/>
          </a:p>
          <a:p>
            <a:r>
              <a:rPr lang="ru-RU" sz="2000" dirty="0"/>
              <a:t>- </a:t>
            </a:r>
            <a:r>
              <a:rPr lang="ru-RU" sz="2000" u="sng" dirty="0"/>
              <a:t>если во время выполнения работы станет очевидным, что она не будет выполнена надлежащим образом</a:t>
            </a:r>
            <a:r>
              <a:rPr lang="ru-RU" sz="2000" dirty="0"/>
              <a:t>, заказчик вправе назначить подрядчику разумный срок для устранения недостатков и при неисполнении подрядчиком в назначенный срок этого требования отказаться от договора подряда либо поручить исправление работ другому лицу за счет подрядчика, а также потребовать возмещения убытков (</a:t>
            </a:r>
            <a:r>
              <a:rPr lang="ru-RU" sz="2000" u="sng" dirty="0"/>
              <a:t>п.3 ст. 715 ГК РФ</a:t>
            </a:r>
            <a:r>
              <a:rPr lang="ru-RU" sz="2000" dirty="0"/>
              <a:t>);</a:t>
            </a:r>
          </a:p>
          <a:p>
            <a:r>
              <a:rPr lang="ru-RU" sz="2000" dirty="0"/>
              <a:t>- </a:t>
            </a:r>
            <a:r>
              <a:rPr lang="ru-RU" sz="2000" u="sng" dirty="0"/>
              <a:t>если отступления в работе от условий договора подряда или иные недостатки результата работы в установленный заказчиком разумный срок </a:t>
            </a:r>
            <a:r>
              <a:rPr lang="ru-RU" sz="2000" u="sng" dirty="0" smtClean="0"/>
              <a:t>не </a:t>
            </a:r>
            <a:r>
              <a:rPr lang="ru-RU" sz="2000" u="sng" dirty="0"/>
              <a:t>были устранены либо являются существенными и неустранимыми</a:t>
            </a:r>
            <a:r>
              <a:rPr lang="ru-RU" sz="2000" dirty="0"/>
              <a:t>, заказчик вправе отказаться от исполнения договора и потребовать возмещения причиненных убытков (</a:t>
            </a:r>
            <a:r>
              <a:rPr lang="ru-RU" sz="2000" u="sng" dirty="0"/>
              <a:t>п. 3 ст. 723 ГК РФ</a:t>
            </a:r>
            <a:r>
              <a:rPr lang="ru-RU" sz="2000" dirty="0"/>
              <a:t>);</a:t>
            </a:r>
          </a:p>
          <a:p>
            <a:r>
              <a:rPr lang="ru-RU" sz="2000" dirty="0"/>
              <a:t>- </a:t>
            </a:r>
            <a:r>
              <a:rPr lang="ru-RU" sz="2000" u="sng" dirty="0"/>
              <a:t>если подрядчик не приступает своевременно к исполнению договора подряда или выполняет работу настолько медленно, что окончание ее к сроку становится явно невозможным</a:t>
            </a:r>
            <a:r>
              <a:rPr lang="ru-RU" sz="2000" dirty="0"/>
              <a:t>, заказчик вправе отказаться от исполнения договора и потребовать возмещения убытков (</a:t>
            </a:r>
            <a:r>
              <a:rPr lang="ru-RU" sz="2000" u="sng" dirty="0"/>
              <a:t>п.2 ст.715 ГК РФ</a:t>
            </a:r>
            <a:r>
              <a:rPr lang="ru-RU" sz="2000" dirty="0"/>
              <a:t>).</a:t>
            </a:r>
            <a:endParaRPr lang="ru-RU" sz="2000" b="1" dirty="0"/>
          </a:p>
          <a:p>
            <a:endParaRPr lang="ru-RU" sz="2000" b="1" dirty="0" smtClean="0"/>
          </a:p>
          <a:p>
            <a:endParaRPr lang="ru-RU" sz="2000" b="1" u="sng" dirty="0" smtClean="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119</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1392773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462998"/>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133879" y="595081"/>
            <a:ext cx="9433048" cy="5972198"/>
          </a:xfrm>
          <a:prstGeom prst="rect">
            <a:avLst/>
          </a:prstGeom>
          <a:noFill/>
          <a:ln w="9525">
            <a:noFill/>
            <a:miter lim="800000"/>
            <a:headEnd/>
            <a:tailEnd/>
          </a:ln>
        </p:spPr>
        <p:txBody>
          <a:bodyPr wrap="square" lIns="360000" rIns="360000" bIns="108000">
            <a:spAutoFit/>
          </a:bodyPr>
          <a:lstStyle/>
          <a:p>
            <a:pPr algn="just"/>
            <a:endParaRPr lang="ru-RU" dirty="0" smtClean="0"/>
          </a:p>
          <a:p>
            <a:pPr algn="just"/>
            <a:r>
              <a:rPr lang="ru-RU" sz="2000" dirty="0"/>
              <a:t> </a:t>
            </a:r>
            <a:r>
              <a:rPr lang="ru-RU" sz="2000" dirty="0" smtClean="0"/>
              <a:t>    </a:t>
            </a:r>
            <a:r>
              <a:rPr lang="ru-RU" sz="2000" b="1" dirty="0" smtClean="0"/>
              <a:t>Постановление Правительства РФ от 2 июля 2014 г. № 606 </a:t>
            </a:r>
            <a:r>
              <a:rPr lang="ru-RU" sz="2000" b="1" dirty="0"/>
              <a:t>«</a:t>
            </a:r>
            <a:r>
              <a:rPr lang="ru-RU" sz="2000" b="1" dirty="0" smtClean="0"/>
              <a:t>О порядке разработки типовых контрактов, типовых условий контрактов, а также о случаях и условиях их применения».</a:t>
            </a:r>
          </a:p>
          <a:p>
            <a:r>
              <a:rPr lang="ru-RU" sz="2000" dirty="0" smtClean="0"/>
              <a:t>   </a:t>
            </a:r>
            <a:r>
              <a:rPr lang="ru-RU" sz="2000" dirty="0"/>
              <a:t>17. Типовые условия контрактов подлежат применению с учетом </a:t>
            </a:r>
            <a:r>
              <a:rPr lang="ru-RU" sz="2000" dirty="0">
                <a:hlinkClick r:id="rId5"/>
              </a:rPr>
              <a:t>пунктов 15 и </a:t>
            </a:r>
            <a:r>
              <a:rPr lang="ru-RU" sz="2000" dirty="0">
                <a:hlinkClick r:id="rId6"/>
              </a:rPr>
              <a:t>16 </a:t>
            </a:r>
            <a:r>
              <a:rPr lang="ru-RU" sz="2000" dirty="0"/>
              <a:t>настоящих Правил при отсутствии типовых контрактов, предназначенных для закупки соответствующих товаров, работ, услуг.</a:t>
            </a:r>
          </a:p>
          <a:p>
            <a:r>
              <a:rPr lang="ru-RU" sz="2000" dirty="0" smtClean="0"/>
              <a:t>     Разработка </a:t>
            </a:r>
            <a:r>
              <a:rPr lang="ru-RU" sz="2000" dirty="0"/>
              <a:t>ответственными органами типовых контрактов осуществляется с учетом утвержденных типовых условий контракта (при их наличии). В случае утверждения нормативным правовым актом типового контракта, включающего условия, противоречащие утвержденным типовым условиям, такой правовой акт должен быть согласован с ответственным органом, утвердившим типовые условия, а также должен содержать положения о неприменении типовых условий к предмету утверждаемого типового контракта. Ответственный орган, утвердивший типовые условия, отменяет их в отношении предмета утвержденного типового контракта не позднее 30 календарных дней со дня принятия нормативного правового акта, утверждающего указанный типовой контракт</a:t>
            </a:r>
            <a:r>
              <a:rPr lang="ru-RU" sz="2000" dirty="0" smtClean="0"/>
              <a:t>.</a:t>
            </a:r>
            <a:endParaRPr lang="ru-RU" sz="2000" dirty="0"/>
          </a:p>
        </p:txBody>
      </p:sp>
    </p:spTree>
    <p:extLst>
      <p:ext uri="{BB962C8B-B14F-4D97-AF65-F5344CB8AC3E}">
        <p14:creationId xmlns:p14="http://schemas.microsoft.com/office/powerpoint/2010/main" val="6351370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200" b="1" dirty="0">
                <a:solidFill>
                  <a:schemeClr val="tx1">
                    <a:lumMod val="75000"/>
                    <a:lumOff val="25000"/>
                  </a:schemeClr>
                </a:solidFill>
                <a:latin typeface="Arial Narrow" pitchFamily="34" charset="0"/>
              </a:rPr>
              <a:t>На </a:t>
            </a:r>
            <a:r>
              <a:rPr lang="ru-RU" sz="2200" b="1" dirty="0" smtClean="0">
                <a:solidFill>
                  <a:schemeClr val="tx1">
                    <a:lumMod val="75000"/>
                    <a:lumOff val="25000"/>
                  </a:schemeClr>
                </a:solidFill>
                <a:latin typeface="Arial Narrow" pitchFamily="34" charset="0"/>
              </a:rPr>
              <a:t>обсуждении </a:t>
            </a:r>
            <a:r>
              <a:rPr lang="ru-RU" sz="2200" b="1" dirty="0" err="1" smtClean="0">
                <a:solidFill>
                  <a:schemeClr val="tx1">
                    <a:lumMod val="75000"/>
                    <a:lumOff val="25000"/>
                  </a:schemeClr>
                </a:solidFill>
                <a:latin typeface="Arial Narrow" pitchFamily="34" charset="0"/>
              </a:rPr>
              <a:t>законопрект</a:t>
            </a:r>
            <a:r>
              <a:rPr lang="ru-RU" sz="2200" b="1" dirty="0" smtClean="0">
                <a:solidFill>
                  <a:schemeClr val="tx1">
                    <a:lumMod val="75000"/>
                    <a:lumOff val="25000"/>
                  </a:schemeClr>
                </a:solidFill>
                <a:latin typeface="Arial Narrow" pitchFamily="34" charset="0"/>
              </a:rPr>
              <a:t> по ч.9 </a:t>
            </a:r>
            <a:r>
              <a:rPr lang="ru-RU" sz="2200" b="1" dirty="0" err="1" smtClean="0">
                <a:solidFill>
                  <a:schemeClr val="tx1">
                    <a:lumMod val="75000"/>
                    <a:lumOff val="25000"/>
                  </a:schemeClr>
                </a:solidFill>
                <a:latin typeface="Arial Narrow" pitchFamily="34" charset="0"/>
              </a:rPr>
              <a:t>ст</a:t>
            </a:r>
            <a:r>
              <a:rPr lang="ru-RU" sz="2200" b="1" dirty="0" smtClean="0">
                <a:solidFill>
                  <a:schemeClr val="tx1">
                    <a:lumMod val="75000"/>
                    <a:lumOff val="25000"/>
                  </a:schemeClr>
                </a:solidFill>
                <a:latin typeface="Arial Narrow" pitchFamily="34" charset="0"/>
              </a:rPr>
              <a:t> 95.</a:t>
            </a:r>
            <a:endParaRPr lang="ru-RU" sz="2200" b="1" dirty="0">
              <a:solidFill>
                <a:schemeClr val="tx1">
                  <a:lumMod val="75000"/>
                  <a:lumOff val="25000"/>
                </a:schemeClr>
              </a:solidFill>
              <a:latin typeface="Arial Narrow" pitchFamily="34" charset="0"/>
            </a:endParaRPr>
          </a:p>
          <a:p>
            <a:r>
              <a:rPr lang="ru-RU" sz="2000" dirty="0" smtClean="0"/>
              <a:t>«</a:t>
            </a:r>
            <a:r>
              <a:rPr lang="ru-RU" sz="2000" dirty="0"/>
              <a:t>9. Заказчик вправе принять решение об одностороннем отказе от исполнения контракта по следующим основаниям, при условии, если это было предусмотрено контрактом:</a:t>
            </a:r>
          </a:p>
          <a:p>
            <a:r>
              <a:rPr lang="ru-RU" sz="2000" dirty="0"/>
              <a:t>1) По контрактам на поставку товаров:</a:t>
            </a:r>
          </a:p>
          <a:p>
            <a:r>
              <a:rPr lang="ru-RU" sz="2000" dirty="0"/>
              <a:t>а) в случае осуществления поставки товаров ненадлежащего качества (обнаружения неустранимых недостатков, недостатков, которые не могут быть устранены без несоразмерных расходов или затрат времени, или выявляются неоднократно, либо проявляются вновь после их устранения, и других подобных недостатков) с недостатками, которые не могут быть устранены в установленный заказчиком разумный срок;</a:t>
            </a:r>
          </a:p>
          <a:p>
            <a:r>
              <a:rPr lang="ru-RU" sz="2000" dirty="0"/>
              <a:t>б) в случае неоднократного нарушения сроков поставки товаров;</a:t>
            </a:r>
          </a:p>
          <a:p>
            <a:r>
              <a:rPr lang="ru-RU" sz="2000" dirty="0"/>
              <a:t>в) в случае осуществления поставки некомплектных товаров в случае, если поставщик не выполнил в установленный заказчиком разумный срок требования о доукомплектовании товаров или не заменил их комплектными товарами;</a:t>
            </a:r>
          </a:p>
          <a:p>
            <a:r>
              <a:rPr lang="ru-RU" sz="2000" dirty="0"/>
              <a:t>г) в случае отказа поставщика передать заказчику товар или принадлежности к нему</a:t>
            </a:r>
            <a:r>
              <a:rPr lang="ru-RU" sz="2000" dirty="0" smtClean="0"/>
              <a:t>.</a:t>
            </a:r>
            <a:endParaRPr lang="ru-RU" sz="2000"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120</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3038774572"/>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200" b="1" dirty="0">
                <a:solidFill>
                  <a:schemeClr val="tx1">
                    <a:lumMod val="75000"/>
                    <a:lumOff val="25000"/>
                  </a:schemeClr>
                </a:solidFill>
                <a:latin typeface="Arial Narrow" pitchFamily="34" charset="0"/>
              </a:rPr>
              <a:t>На </a:t>
            </a:r>
            <a:r>
              <a:rPr lang="ru-RU" sz="2200" b="1" dirty="0" smtClean="0">
                <a:solidFill>
                  <a:schemeClr val="tx1">
                    <a:lumMod val="75000"/>
                    <a:lumOff val="25000"/>
                  </a:schemeClr>
                </a:solidFill>
                <a:latin typeface="Arial Narrow" pitchFamily="34" charset="0"/>
              </a:rPr>
              <a:t>обсуждении законопроект по ч.9 </a:t>
            </a:r>
            <a:r>
              <a:rPr lang="ru-RU" sz="2200" b="1" dirty="0" err="1" smtClean="0">
                <a:solidFill>
                  <a:schemeClr val="tx1">
                    <a:lumMod val="75000"/>
                    <a:lumOff val="25000"/>
                  </a:schemeClr>
                </a:solidFill>
                <a:latin typeface="Arial Narrow" pitchFamily="34" charset="0"/>
              </a:rPr>
              <a:t>ст</a:t>
            </a:r>
            <a:r>
              <a:rPr lang="ru-RU" sz="2200" b="1" dirty="0" smtClean="0">
                <a:solidFill>
                  <a:schemeClr val="tx1">
                    <a:lumMod val="75000"/>
                    <a:lumOff val="25000"/>
                  </a:schemeClr>
                </a:solidFill>
                <a:latin typeface="Arial Narrow" pitchFamily="34" charset="0"/>
              </a:rPr>
              <a:t> 95.</a:t>
            </a:r>
            <a:endParaRPr lang="ru-RU" sz="2200" b="1" dirty="0">
              <a:solidFill>
                <a:schemeClr val="tx1">
                  <a:lumMod val="75000"/>
                  <a:lumOff val="25000"/>
                </a:schemeClr>
              </a:solidFill>
              <a:latin typeface="Arial Narrow" pitchFamily="34" charset="0"/>
            </a:endParaRPr>
          </a:p>
          <a:p>
            <a:r>
              <a:rPr lang="ru-RU" sz="2000" dirty="0" smtClean="0"/>
              <a:t>«</a:t>
            </a:r>
            <a:r>
              <a:rPr lang="ru-RU" sz="2000" dirty="0"/>
              <a:t>9. </a:t>
            </a:r>
            <a:r>
              <a:rPr lang="ru-RU" sz="2000" dirty="0" smtClean="0"/>
              <a:t>Заказчик </a:t>
            </a:r>
            <a:r>
              <a:rPr lang="ru-RU" sz="2000" dirty="0"/>
              <a:t>вправе принять решение об одностороннем отказе от исполнения контракта по следующим основаниям, при условии, если это было предусмотрено контрактом:</a:t>
            </a:r>
          </a:p>
          <a:p>
            <a:r>
              <a:rPr lang="ru-RU" sz="2000" dirty="0" smtClean="0"/>
              <a:t>… </a:t>
            </a:r>
          </a:p>
          <a:p>
            <a:r>
              <a:rPr lang="ru-RU" sz="2000" dirty="0" smtClean="0"/>
              <a:t>2</a:t>
            </a:r>
            <a:r>
              <a:rPr lang="ru-RU" sz="2000" dirty="0"/>
              <a:t>) По контрактам на выполнение работ:</a:t>
            </a:r>
          </a:p>
          <a:p>
            <a:r>
              <a:rPr lang="ru-RU" sz="2000" dirty="0"/>
              <a:t>а) в случае, если подрядчик не приступил своевременно к исполнению контракта или выполняет работы таким образом, что окончание их к сроку, предусмотренному контрактом, становится явно невозможным;</a:t>
            </a:r>
          </a:p>
          <a:p>
            <a:r>
              <a:rPr lang="ru-RU" sz="2000" dirty="0"/>
              <a:t>б) в случае неисполнения подрядчиком обязанностей, предусмотренных контрактом, или нарушения условий исполнения контракта, если в установленный заказчиком разумный срок такие нарушения подрядчиком не устранены или нарушения являются существенными и неустранимыми;</a:t>
            </a:r>
          </a:p>
          <a:p>
            <a:r>
              <a:rPr lang="ru-RU" sz="2000" dirty="0"/>
              <a:t>в) неоднократное нарушение сроков (периодов) выполнения работ</a:t>
            </a:r>
            <a:r>
              <a:rPr lang="ru-RU" sz="2000" dirty="0" smtClean="0"/>
              <a:t>.</a:t>
            </a:r>
            <a:endParaRPr lang="ru-RU" sz="2000"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121</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2927963642"/>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200" b="1" dirty="0">
                <a:solidFill>
                  <a:schemeClr val="tx1">
                    <a:lumMod val="75000"/>
                    <a:lumOff val="25000"/>
                  </a:schemeClr>
                </a:solidFill>
                <a:latin typeface="Arial Narrow" pitchFamily="34" charset="0"/>
              </a:rPr>
              <a:t>На </a:t>
            </a:r>
            <a:r>
              <a:rPr lang="ru-RU" sz="2200" b="1" dirty="0" smtClean="0">
                <a:solidFill>
                  <a:schemeClr val="tx1">
                    <a:lumMod val="75000"/>
                    <a:lumOff val="25000"/>
                  </a:schemeClr>
                </a:solidFill>
                <a:latin typeface="Arial Narrow" pitchFamily="34" charset="0"/>
              </a:rPr>
              <a:t>обсуждении </a:t>
            </a:r>
            <a:r>
              <a:rPr lang="ru-RU" sz="2200" b="1" dirty="0" err="1" smtClean="0">
                <a:solidFill>
                  <a:schemeClr val="tx1">
                    <a:lumMod val="75000"/>
                    <a:lumOff val="25000"/>
                  </a:schemeClr>
                </a:solidFill>
                <a:latin typeface="Arial Narrow" pitchFamily="34" charset="0"/>
              </a:rPr>
              <a:t>законопрект</a:t>
            </a:r>
            <a:r>
              <a:rPr lang="ru-RU" sz="2200" b="1" dirty="0" smtClean="0">
                <a:solidFill>
                  <a:schemeClr val="tx1">
                    <a:lumMod val="75000"/>
                    <a:lumOff val="25000"/>
                  </a:schemeClr>
                </a:solidFill>
                <a:latin typeface="Arial Narrow" pitchFamily="34" charset="0"/>
              </a:rPr>
              <a:t> по ч.9 </a:t>
            </a:r>
            <a:r>
              <a:rPr lang="ru-RU" sz="2200" b="1" dirty="0" err="1" smtClean="0">
                <a:solidFill>
                  <a:schemeClr val="tx1">
                    <a:lumMod val="75000"/>
                    <a:lumOff val="25000"/>
                  </a:schemeClr>
                </a:solidFill>
                <a:latin typeface="Arial Narrow" pitchFamily="34" charset="0"/>
              </a:rPr>
              <a:t>ст</a:t>
            </a:r>
            <a:r>
              <a:rPr lang="ru-RU" sz="2200" b="1" dirty="0" smtClean="0">
                <a:solidFill>
                  <a:schemeClr val="tx1">
                    <a:lumMod val="75000"/>
                    <a:lumOff val="25000"/>
                  </a:schemeClr>
                </a:solidFill>
                <a:latin typeface="Arial Narrow" pitchFamily="34" charset="0"/>
              </a:rPr>
              <a:t> 95.</a:t>
            </a:r>
            <a:endParaRPr lang="ru-RU" sz="2200" b="1" dirty="0">
              <a:solidFill>
                <a:schemeClr val="tx1">
                  <a:lumMod val="75000"/>
                  <a:lumOff val="25000"/>
                </a:schemeClr>
              </a:solidFill>
              <a:latin typeface="Arial Narrow" pitchFamily="34" charset="0"/>
            </a:endParaRPr>
          </a:p>
          <a:p>
            <a:r>
              <a:rPr lang="ru-RU" sz="2000" dirty="0" smtClean="0"/>
              <a:t>«</a:t>
            </a:r>
            <a:r>
              <a:rPr lang="ru-RU" sz="2000" dirty="0"/>
              <a:t>9. </a:t>
            </a:r>
            <a:r>
              <a:rPr lang="ru-RU" sz="2000" dirty="0" smtClean="0"/>
              <a:t>Заказчик </a:t>
            </a:r>
            <a:r>
              <a:rPr lang="ru-RU" sz="2000" dirty="0"/>
              <a:t>вправе принять решение об одностороннем отказе от исполнения контракта по следующим основаниям, при условии, если это было предусмотрено контрактом:</a:t>
            </a:r>
          </a:p>
          <a:p>
            <a:r>
              <a:rPr lang="ru-RU" sz="2000" dirty="0" smtClean="0"/>
              <a:t>… </a:t>
            </a:r>
          </a:p>
          <a:p>
            <a:r>
              <a:rPr lang="ru-RU" sz="2000" dirty="0" smtClean="0"/>
              <a:t>3</a:t>
            </a:r>
            <a:r>
              <a:rPr lang="ru-RU" sz="2000" dirty="0"/>
              <a:t>) По контрактам на оказание услуг:</a:t>
            </a:r>
          </a:p>
          <a:p>
            <a:r>
              <a:rPr lang="ru-RU" sz="2000" dirty="0"/>
              <a:t>а) в случае, если исполнитель не приступил своевременно к исполнению контракта или оказывает услуги таким образом, что окончание их к сроку, предусмотренному контрактом, становится явно невозможным;</a:t>
            </a:r>
          </a:p>
          <a:p>
            <a:r>
              <a:rPr lang="ru-RU" sz="2000" dirty="0"/>
              <a:t>б) в случае, если во время оказания услуги нарушены условия исполнения контракта и в установленный заказчиком разумный срок такие нарушения исполнителем не устранены или нарушения являются существенными и неустранимыми;</a:t>
            </a:r>
          </a:p>
          <a:p>
            <a:r>
              <a:rPr lang="ru-RU" sz="2000" dirty="0"/>
              <a:t>в) неоднократное нарушение сроков (периодов) оказания услуг.»;</a:t>
            </a:r>
          </a:p>
          <a:p>
            <a:endParaRPr lang="ru-RU" sz="2000" dirty="0" smtClean="0"/>
          </a:p>
          <a:p>
            <a:r>
              <a:rPr lang="ru-RU" sz="2000" dirty="0" smtClean="0"/>
              <a:t>«</a:t>
            </a:r>
            <a:r>
              <a:rPr lang="ru-RU" sz="2000" dirty="0"/>
              <a:t>9.1 Заказчик не вправе принять решение об одностороннем отказе в случае, если обстоятельства, предусмотренные частью 9 настоящей статьи, наступили по вине заказчика</a:t>
            </a:r>
            <a:r>
              <a:rPr lang="ru-RU" sz="2000" dirty="0" smtClean="0"/>
              <a:t>.»;</a:t>
            </a:r>
            <a:endParaRPr lang="ru-RU" sz="2000"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122</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3578816105"/>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200" b="1" dirty="0">
                <a:solidFill>
                  <a:schemeClr val="tx1">
                    <a:lumMod val="75000"/>
                    <a:lumOff val="25000"/>
                  </a:schemeClr>
                </a:solidFill>
                <a:latin typeface="Arial Narrow" pitchFamily="34" charset="0"/>
              </a:rPr>
              <a:t>На </a:t>
            </a:r>
            <a:r>
              <a:rPr lang="ru-RU" sz="2200" b="1" dirty="0" smtClean="0">
                <a:solidFill>
                  <a:schemeClr val="tx1">
                    <a:lumMod val="75000"/>
                    <a:lumOff val="25000"/>
                  </a:schemeClr>
                </a:solidFill>
                <a:latin typeface="Arial Narrow" pitchFamily="34" charset="0"/>
              </a:rPr>
              <a:t>обсуждении законопроект по ч.19 ст. 95.</a:t>
            </a:r>
            <a:endParaRPr lang="ru-RU" sz="2200" b="1" dirty="0">
              <a:solidFill>
                <a:schemeClr val="tx1">
                  <a:lumMod val="75000"/>
                  <a:lumOff val="25000"/>
                </a:schemeClr>
              </a:solidFill>
              <a:latin typeface="Arial Narrow" pitchFamily="34" charset="0"/>
            </a:endParaRPr>
          </a:p>
          <a:p>
            <a:r>
              <a:rPr lang="ru-RU" sz="2000" dirty="0" smtClean="0"/>
              <a:t>«19</a:t>
            </a:r>
            <a:r>
              <a:rPr lang="ru-RU" sz="2000" dirty="0"/>
              <a:t>. </a:t>
            </a:r>
            <a:r>
              <a:rPr lang="ru-RU" sz="2000" dirty="0" smtClean="0"/>
              <a:t>Исполнитель </a:t>
            </a:r>
            <a:r>
              <a:rPr lang="ru-RU" sz="2000" dirty="0"/>
              <a:t>вправе принять решение об одностороннем отказе от исполнения контракта по следующим основаниям, при условии, если в контракте было предусмотрено право заказчика принять решение об одностороннем отказе от исполнения контракта:</a:t>
            </a:r>
          </a:p>
          <a:p>
            <a:r>
              <a:rPr lang="ru-RU" sz="2000" dirty="0"/>
              <a:t>1. В случае </a:t>
            </a:r>
            <a:r>
              <a:rPr lang="ru-RU" sz="2000" dirty="0" err="1"/>
              <a:t>непередачи</a:t>
            </a:r>
            <a:r>
              <a:rPr lang="ru-RU" sz="2000" dirty="0"/>
              <a:t> или передачи заказчиком непригодных или недоброкачественных материалов, оборудования, документации или переданной для переработки (обработки) вещи, необходимых для исполнения обязательств по контракту, поставщику (подрядчику, исполнителю);</a:t>
            </a:r>
          </a:p>
          <a:p>
            <a:r>
              <a:rPr lang="ru-RU" sz="2000" dirty="0"/>
              <a:t>2. В случае совершения заказчиком действий, которые препятствуют либо создают невозможность исполнения поставщиком (подрядчиком, исполнителем) обязательств по контракту в установленный срок;</a:t>
            </a:r>
          </a:p>
          <a:p>
            <a:r>
              <a:rPr lang="ru-RU" sz="2000" dirty="0"/>
              <a:t>3. В случае неисполнения заказчиком обязательств по оплате товаров (работ, услуг</a:t>
            </a:r>
            <a:r>
              <a:rPr lang="ru-RU" sz="2000" dirty="0" smtClean="0"/>
              <a:t>).»</a:t>
            </a:r>
          </a:p>
          <a:p>
            <a:endParaRPr lang="ru-RU" sz="2000" dirty="0"/>
          </a:p>
          <a:p>
            <a:r>
              <a:rPr lang="ru-RU" sz="2000" b="1" dirty="0">
                <a:solidFill>
                  <a:schemeClr val="tx1">
                    <a:lumMod val="75000"/>
                    <a:lumOff val="25000"/>
                  </a:schemeClr>
                </a:solidFill>
                <a:latin typeface="Arial Narrow" pitchFamily="34" charset="0"/>
              </a:rPr>
              <a:t>На обсуждении </a:t>
            </a:r>
            <a:r>
              <a:rPr lang="ru-RU" sz="2000" b="1" dirty="0" smtClean="0">
                <a:solidFill>
                  <a:schemeClr val="tx1">
                    <a:lumMod val="75000"/>
                    <a:lumOff val="25000"/>
                  </a:schemeClr>
                </a:solidFill>
                <a:latin typeface="Arial Narrow" pitchFamily="34" charset="0"/>
              </a:rPr>
              <a:t>законопроект </a:t>
            </a:r>
            <a:r>
              <a:rPr lang="ru-RU" sz="2000" b="1" dirty="0">
                <a:solidFill>
                  <a:schemeClr val="tx1">
                    <a:lumMod val="75000"/>
                    <a:lumOff val="25000"/>
                  </a:schemeClr>
                </a:solidFill>
                <a:latin typeface="Arial Narrow" pitchFamily="34" charset="0"/>
              </a:rPr>
              <a:t>по </a:t>
            </a:r>
            <a:r>
              <a:rPr lang="ru-RU" sz="2000" b="1" dirty="0" smtClean="0">
                <a:solidFill>
                  <a:schemeClr val="tx1">
                    <a:lumMod val="75000"/>
                    <a:lumOff val="25000"/>
                  </a:schemeClr>
                </a:solidFill>
                <a:latin typeface="Arial Narrow" pitchFamily="34" charset="0"/>
              </a:rPr>
              <a:t>ч.27 ст. </a:t>
            </a:r>
            <a:r>
              <a:rPr lang="ru-RU" sz="2000" b="1" dirty="0">
                <a:solidFill>
                  <a:schemeClr val="tx1">
                    <a:lumMod val="75000"/>
                    <a:lumOff val="25000"/>
                  </a:schemeClr>
                </a:solidFill>
                <a:latin typeface="Arial Narrow" pitchFamily="34" charset="0"/>
              </a:rPr>
              <a:t>95.</a:t>
            </a:r>
          </a:p>
          <a:p>
            <a:r>
              <a:rPr lang="ru-RU" sz="2000" dirty="0" smtClean="0"/>
              <a:t>«</a:t>
            </a:r>
            <a:r>
              <a:rPr lang="ru-RU" sz="2000" dirty="0"/>
              <a:t>27. Правительство </a:t>
            </a:r>
            <a:r>
              <a:rPr lang="ru-RU" sz="2000" dirty="0" smtClean="0"/>
              <a:t>РФ </a:t>
            </a:r>
            <a:r>
              <a:rPr lang="ru-RU" sz="2000" dirty="0"/>
              <a:t>вправе определить иные случаи, при которых одна из сторон вправе отказаться от исполнения контракта в одностороннем порядке.».</a:t>
            </a:r>
          </a:p>
          <a:p>
            <a:endParaRPr lang="ru-RU" sz="2000" b="1" u="sng" dirty="0" smtClean="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123</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3782898445"/>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124</a:t>
            </a:fld>
            <a:endParaRPr lang="ru-RU" sz="1600" smtClean="0">
              <a:cs typeface="Arial" pitchFamily="34" charset="0"/>
            </a:endParaRPr>
          </a:p>
        </p:txBody>
      </p:sp>
      <p:pic>
        <p:nvPicPr>
          <p:cNvPr id="18437" name="Picture 6"/>
          <p:cNvPicPr>
            <a:picLocks noChangeAspect="1" noChangeArrowheads="1"/>
          </p:cNvPicPr>
          <p:nvPr/>
        </p:nvPicPr>
        <p:blipFill>
          <a:blip r:embed="rId3" cstate="print"/>
          <a:srcRect/>
          <a:stretch>
            <a:fillRect/>
          </a:stretch>
        </p:blipFill>
        <p:spPr bwMode="auto">
          <a:xfrm>
            <a:off x="749300" y="908050"/>
            <a:ext cx="8394700" cy="23813"/>
          </a:xfrm>
          <a:prstGeom prst="rect">
            <a:avLst/>
          </a:prstGeom>
          <a:noFill/>
          <a:ln w="9525">
            <a:noFill/>
            <a:miter lim="800000"/>
            <a:headEnd/>
            <a:tailEnd/>
          </a:ln>
          <a:effectLst/>
        </p:spPr>
      </p:pic>
      <p:pic>
        <p:nvPicPr>
          <p:cNvPr id="6" name="Picture 2" descr="http://s1.goodfon.ru/image/335570-1600x1200.jpg?d=1"/>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01208"/>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0" y="1142984"/>
            <a:ext cx="9144000" cy="5325867"/>
          </a:xfrm>
          <a:prstGeom prst="rect">
            <a:avLst/>
          </a:prstGeom>
          <a:noFill/>
          <a:ln w="9525">
            <a:noFill/>
            <a:miter lim="800000"/>
            <a:headEnd/>
            <a:tailEnd/>
          </a:ln>
        </p:spPr>
        <p:txBody>
          <a:bodyPr wrap="square" lIns="360000" rIns="360000" bIns="108000">
            <a:spAutoFit/>
          </a:bodyPr>
          <a:lstStyle/>
          <a:p>
            <a:endParaRPr lang="en-US" b="1" dirty="0" smtClean="0">
              <a:latin typeface="Arial Narrow" pitchFamily="34" charset="0"/>
              <a:cs typeface="Arial" charset="0"/>
            </a:endParaRPr>
          </a:p>
          <a:p>
            <a:endParaRPr lang="en-US" b="1" dirty="0" smtClean="0">
              <a:latin typeface="Arial Narrow" pitchFamily="34" charset="0"/>
              <a:cs typeface="Arial" charset="0"/>
            </a:endParaRPr>
          </a:p>
          <a:p>
            <a:endParaRPr lang="en-US" sz="4000" b="1" dirty="0">
              <a:latin typeface="Arial Narrow" pitchFamily="34" charset="0"/>
              <a:cs typeface="Arial" charset="0"/>
            </a:endParaRPr>
          </a:p>
          <a:p>
            <a:r>
              <a:rPr lang="en-US" sz="4000" b="1" dirty="0" smtClean="0">
                <a:latin typeface="Arial Narrow" pitchFamily="34" charset="0"/>
                <a:cs typeface="Arial" charset="0"/>
              </a:rPr>
              <a:t>   </a:t>
            </a:r>
            <a:r>
              <a:rPr lang="ru-RU" sz="4000" b="1" dirty="0" smtClean="0">
                <a:latin typeface="Arial Narrow" pitchFamily="34" charset="0"/>
                <a:cs typeface="Arial" charset="0"/>
              </a:rPr>
              <a:t>Храпов Игорь Викторович</a:t>
            </a:r>
            <a:endParaRPr lang="en-US" sz="4000" b="1" dirty="0" smtClean="0">
              <a:latin typeface="Arial Narrow" pitchFamily="34" charset="0"/>
              <a:cs typeface="Arial" charset="0"/>
            </a:endParaRPr>
          </a:p>
          <a:p>
            <a:r>
              <a:rPr lang="en-US" sz="4000" b="1" dirty="0" smtClean="0">
                <a:latin typeface="Arial Narrow" pitchFamily="34" charset="0"/>
                <a:cs typeface="Arial" charset="0"/>
                <a:hlinkClick r:id="rId5"/>
              </a:rPr>
              <a:t>khrapov@etpz.ru</a:t>
            </a:r>
            <a:endParaRPr lang="ru-RU" sz="4000" b="1" dirty="0" smtClean="0">
              <a:latin typeface="Arial Narrow" pitchFamily="34" charset="0"/>
              <a:cs typeface="Arial" charset="0"/>
            </a:endParaRPr>
          </a:p>
          <a:p>
            <a:endParaRPr lang="en-US" sz="4000" b="1" dirty="0" smtClean="0">
              <a:latin typeface="Arial Narrow" pitchFamily="34" charset="0"/>
              <a:cs typeface="Arial" charset="0"/>
            </a:endParaRPr>
          </a:p>
          <a:p>
            <a:endParaRPr lang="ru-RU" sz="2800" b="1" dirty="0" smtClean="0">
              <a:latin typeface="Arial Narrow" pitchFamily="34" charset="0"/>
              <a:cs typeface="Arial" charset="0"/>
            </a:endParaRPr>
          </a:p>
          <a:p>
            <a:endParaRPr lang="ru-RU" sz="2800" b="1" dirty="0">
              <a:latin typeface="Arial Narrow" pitchFamily="34" charset="0"/>
              <a:cs typeface="Arial" charset="0"/>
            </a:endParaRPr>
          </a:p>
          <a:p>
            <a:r>
              <a:rPr lang="en-US" sz="2800" b="1" dirty="0" smtClean="0">
                <a:solidFill>
                  <a:schemeClr val="bg1"/>
                </a:solidFill>
                <a:latin typeface="Arial Narrow" pitchFamily="34" charset="0"/>
                <a:cs typeface="Arial" charset="0"/>
              </a:rPr>
              <a:t>khrapov@etpz.ru</a:t>
            </a:r>
          </a:p>
          <a:p>
            <a:r>
              <a:rPr lang="en-US" sz="2800" b="1" dirty="0" smtClean="0">
                <a:solidFill>
                  <a:schemeClr val="bg1"/>
                </a:solidFill>
                <a:latin typeface="Arial Narrow" pitchFamily="34" charset="0"/>
                <a:cs typeface="Arial" charset="0"/>
              </a:rPr>
              <a:t>overgunova@gmail.com</a:t>
            </a:r>
          </a:p>
          <a:p>
            <a:endParaRPr lang="en-US" sz="2800" b="1" dirty="0" smtClean="0">
              <a:latin typeface="Arial Narrow" pitchFamily="34" charset="0"/>
              <a:cs typeface="Arial" charset="0"/>
            </a:endParaRPr>
          </a:p>
        </p:txBody>
      </p:sp>
    </p:spTree>
    <p:extLst>
      <p:ext uri="{BB962C8B-B14F-4D97-AF65-F5344CB8AC3E}">
        <p14:creationId xmlns:p14="http://schemas.microsoft.com/office/powerpoint/2010/main" val="182549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462998"/>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133879" y="595081"/>
            <a:ext cx="9433048" cy="6833973"/>
          </a:xfrm>
          <a:prstGeom prst="rect">
            <a:avLst/>
          </a:prstGeom>
          <a:noFill/>
          <a:ln w="9525">
            <a:noFill/>
            <a:miter lim="800000"/>
            <a:headEnd/>
            <a:tailEnd/>
          </a:ln>
        </p:spPr>
        <p:txBody>
          <a:bodyPr wrap="square" lIns="360000" rIns="360000" bIns="108000">
            <a:spAutoFit/>
          </a:bodyPr>
          <a:lstStyle/>
          <a:p>
            <a:pPr algn="just"/>
            <a:endParaRPr lang="ru-RU" dirty="0" smtClean="0"/>
          </a:p>
          <a:p>
            <a:pPr algn="just"/>
            <a:r>
              <a:rPr lang="ru-RU" sz="2000" dirty="0"/>
              <a:t> </a:t>
            </a:r>
            <a:r>
              <a:rPr lang="ru-RU" sz="2000" dirty="0" smtClean="0"/>
              <a:t>    </a:t>
            </a:r>
            <a:r>
              <a:rPr lang="ru-RU" sz="2000" b="1" dirty="0" smtClean="0"/>
              <a:t>Постановление Правительства РФ от 2 июля 2014 г. № 606 </a:t>
            </a:r>
            <a:r>
              <a:rPr lang="ru-RU" sz="2000" b="1" dirty="0"/>
              <a:t>«</a:t>
            </a:r>
            <a:r>
              <a:rPr lang="ru-RU" sz="2000" b="1" dirty="0" smtClean="0"/>
              <a:t>О порядке разработки типовых контрактов, типовых условий контрактов, а также о случаях и условиях их применения».</a:t>
            </a:r>
          </a:p>
          <a:p>
            <a:r>
              <a:rPr lang="ru-RU" sz="2000" dirty="0" smtClean="0"/>
              <a:t>   18</a:t>
            </a:r>
            <a:r>
              <a:rPr lang="ru-RU" sz="2000" dirty="0"/>
              <a:t>. Типовые контракты, типовые условия контрактов могут не применяться при осуществлении:</a:t>
            </a:r>
          </a:p>
          <a:p>
            <a:r>
              <a:rPr lang="ru-RU" sz="2000" dirty="0"/>
              <a:t>а) закупок за наличный расчет, если иное не предусмотрено показателями для применения типового контракта, типовых условий контракта, указанными в информационной карте;</a:t>
            </a:r>
          </a:p>
          <a:p>
            <a:r>
              <a:rPr lang="ru-RU" sz="2000" dirty="0"/>
              <a:t>б) закупок, предусмотренных </a:t>
            </a:r>
            <a:r>
              <a:rPr lang="ru-RU" sz="2000" dirty="0">
                <a:hlinkClick r:id="rId5"/>
              </a:rPr>
              <a:t>статьями 75 и </a:t>
            </a:r>
            <a:r>
              <a:rPr lang="ru-RU" sz="2000" dirty="0">
                <a:hlinkClick r:id="rId6"/>
              </a:rPr>
              <a:t>76, </a:t>
            </a:r>
            <a:r>
              <a:rPr lang="ru-RU" sz="2000" dirty="0">
                <a:hlinkClick r:id="rId7"/>
              </a:rPr>
              <a:t>пунктами 2, </a:t>
            </a:r>
            <a:r>
              <a:rPr lang="ru-RU" sz="2000" dirty="0">
                <a:hlinkClick r:id="rId8"/>
              </a:rPr>
              <a:t>3, </a:t>
            </a:r>
            <a:r>
              <a:rPr lang="ru-RU" sz="2000" dirty="0">
                <a:hlinkClick r:id="rId9"/>
              </a:rPr>
              <a:t>5 и </a:t>
            </a:r>
            <a:r>
              <a:rPr lang="ru-RU" sz="2000" dirty="0">
                <a:hlinkClick r:id="rId10"/>
              </a:rPr>
              <a:t>10 части 2 статьи 83, а также </a:t>
            </a:r>
            <a:r>
              <a:rPr lang="ru-RU" sz="2000" dirty="0">
                <a:hlinkClick r:id="rId11"/>
              </a:rPr>
              <a:t>пунктами 2 </a:t>
            </a:r>
            <a:r>
              <a:rPr lang="ru-RU" sz="2000" dirty="0"/>
              <a:t>(если в правовых актах Президента Российской Федерации или Правительства Российской Федерации указана возможность заключения контракта без использования типового контракта, типовых условий контракта</a:t>
            </a:r>
            <a:r>
              <a:rPr lang="ru-RU" sz="2000" dirty="0" smtClean="0"/>
              <a:t>), </a:t>
            </a:r>
            <a:r>
              <a:rPr lang="ru-RU" sz="2000" dirty="0" smtClean="0">
                <a:hlinkClick r:id="rId12"/>
              </a:rPr>
              <a:t>4</a:t>
            </a:r>
            <a:r>
              <a:rPr lang="ru-RU" sz="2000" dirty="0">
                <a:hlinkClick r:id="rId12"/>
              </a:rPr>
              <a:t>, </a:t>
            </a:r>
            <a:r>
              <a:rPr lang="ru-RU" sz="2000" dirty="0">
                <a:hlinkClick r:id="rId13"/>
              </a:rPr>
              <a:t>5, </a:t>
            </a:r>
            <a:r>
              <a:rPr lang="ru-RU" sz="2000" dirty="0">
                <a:hlinkClick r:id="rId14"/>
              </a:rPr>
              <a:t>9, </a:t>
            </a:r>
            <a:r>
              <a:rPr lang="ru-RU" sz="2000" dirty="0">
                <a:hlinkClick r:id="rId15"/>
              </a:rPr>
              <a:t>15, </a:t>
            </a:r>
            <a:r>
              <a:rPr lang="ru-RU" sz="2000" dirty="0">
                <a:hlinkClick r:id="rId16"/>
              </a:rPr>
              <a:t>17, </a:t>
            </a:r>
            <a:r>
              <a:rPr lang="ru-RU" sz="2000" dirty="0">
                <a:hlinkClick r:id="rId17"/>
              </a:rPr>
              <a:t>26, </a:t>
            </a:r>
            <a:r>
              <a:rPr lang="ru-RU" sz="2000" dirty="0">
                <a:hlinkClick r:id="rId18"/>
              </a:rPr>
              <a:t>28, </a:t>
            </a:r>
            <a:r>
              <a:rPr lang="ru-RU" sz="2000" dirty="0">
                <a:hlinkClick r:id="rId19"/>
              </a:rPr>
              <a:t>33 и </a:t>
            </a:r>
            <a:r>
              <a:rPr lang="ru-RU" sz="2000" dirty="0">
                <a:hlinkClick r:id="rId20"/>
              </a:rPr>
              <a:t>34 части 1 статьи 93 </a:t>
            </a:r>
            <a:r>
              <a:rPr lang="ru-RU" sz="2000" dirty="0" smtClean="0">
                <a:hlinkClick r:id="rId20"/>
              </a:rPr>
              <a:t>44-ФЗ</a:t>
            </a:r>
            <a:r>
              <a:rPr lang="ru-RU" sz="2000" dirty="0" smtClean="0"/>
              <a:t>, </a:t>
            </a:r>
            <a:r>
              <a:rPr lang="ru-RU" sz="2000" dirty="0"/>
              <a:t>если необходимость применения типового контракта, типовых условий контракта не предусмотрена в указанных случаях информационной </a:t>
            </a:r>
            <a:r>
              <a:rPr lang="ru-RU" sz="2000" dirty="0" smtClean="0"/>
              <a:t>картой.</a:t>
            </a:r>
            <a:endParaRPr lang="ru-RU" sz="2000" dirty="0"/>
          </a:p>
          <a:p>
            <a:endParaRPr lang="ru-RU" sz="2000" dirty="0">
              <a:hlinkClick r:id="rId20"/>
            </a:endParaRPr>
          </a:p>
          <a:p>
            <a:endParaRPr lang="ru-RU" sz="2000" dirty="0"/>
          </a:p>
          <a:p>
            <a:endParaRPr lang="ru-RU" sz="2000" dirty="0" smtClean="0"/>
          </a:p>
          <a:p>
            <a:endParaRPr lang="ru-RU" sz="2000" dirty="0"/>
          </a:p>
          <a:p>
            <a:pPr algn="just"/>
            <a:r>
              <a:rPr lang="ru-RU" sz="2000" dirty="0" smtClean="0"/>
              <a:t> </a:t>
            </a:r>
          </a:p>
        </p:txBody>
      </p:sp>
    </p:spTree>
    <p:extLst>
      <p:ext uri="{BB962C8B-B14F-4D97-AF65-F5344CB8AC3E}">
        <p14:creationId xmlns:p14="http://schemas.microsoft.com/office/powerpoint/2010/main" val="26147703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980728"/>
            <a:ext cx="9433048" cy="6002976"/>
          </a:xfrm>
          <a:prstGeom prst="rect">
            <a:avLst/>
          </a:prstGeom>
          <a:noFill/>
          <a:ln w="9525">
            <a:noFill/>
            <a:miter lim="800000"/>
            <a:headEnd/>
            <a:tailEnd/>
          </a:ln>
        </p:spPr>
        <p:txBody>
          <a:bodyPr wrap="square" lIns="360000" rIns="360000" bIns="108000">
            <a:spAutoFit/>
          </a:bodyPr>
          <a:lstStyle/>
          <a:p>
            <a:pPr algn="just"/>
            <a:r>
              <a:rPr lang="ru-RU" sz="2000" dirty="0" smtClean="0"/>
              <a:t>Приказ </a:t>
            </a:r>
            <a:r>
              <a:rPr lang="ru-RU" sz="2000" dirty="0"/>
              <a:t>Минздрава России № 724н от 15.10.2015 «Об утверждении типового контракта на поставку медицинских изделий, ввод в эксплуатацию медицинских изделий, обучение правилам эксплуатации специалистов, эксплуатирующих медицинские изделия, и специалистов, осуществляющих техническое обслуживание медицинских изделий</a:t>
            </a:r>
            <a:r>
              <a:rPr lang="ru-RU" sz="2000" dirty="0" smtClean="0"/>
              <a:t>»</a:t>
            </a:r>
            <a:r>
              <a:rPr lang="en-US" sz="2000" dirty="0"/>
              <a:t>.</a:t>
            </a:r>
            <a:endParaRPr lang="ru-RU" sz="2000" dirty="0" smtClean="0"/>
          </a:p>
          <a:p>
            <a:pPr algn="just"/>
            <a:endParaRPr lang="ru-RU" sz="2000" dirty="0"/>
          </a:p>
          <a:p>
            <a:pPr algn="just"/>
            <a:r>
              <a:rPr lang="ru-RU" sz="2000" dirty="0" smtClean="0"/>
              <a:t>Зарегистрирован </a:t>
            </a:r>
            <a:r>
              <a:rPr lang="ru-RU" sz="2000" dirty="0"/>
              <a:t>в Минюсте России 21.03.2016 № </a:t>
            </a:r>
            <a:r>
              <a:rPr lang="ru-RU" sz="2000" dirty="0" smtClean="0"/>
              <a:t>41478. </a:t>
            </a:r>
          </a:p>
          <a:p>
            <a:pPr algn="just"/>
            <a:r>
              <a:rPr lang="ru-RU" sz="2000" dirty="0" smtClean="0"/>
              <a:t>В ЕИС есть с 29.04.2016.</a:t>
            </a:r>
            <a:endParaRPr lang="ru-RU" sz="2000" dirty="0"/>
          </a:p>
          <a:p>
            <a:pPr algn="just"/>
            <a:r>
              <a:rPr lang="ru-RU" sz="2000" dirty="0" smtClean="0"/>
              <a:t>    </a:t>
            </a:r>
          </a:p>
          <a:p>
            <a:pPr algn="just"/>
            <a:r>
              <a:rPr lang="ru-RU" sz="2000" dirty="0" smtClean="0"/>
              <a:t> * Коды указаны по классификатору </a:t>
            </a:r>
          </a:p>
          <a:p>
            <a:pPr algn="just"/>
            <a:r>
              <a:rPr lang="ru-RU" sz="2000" dirty="0" smtClean="0"/>
              <a:t>- ОКПД (</a:t>
            </a:r>
            <a:r>
              <a:rPr lang="ru-RU" sz="2000" dirty="0"/>
              <a:t>33.10.11, 33.10.12, 33.10.13.110, 33.10.14.110, 33.10.14.120, </a:t>
            </a:r>
            <a:r>
              <a:rPr lang="ru-RU" sz="2000" dirty="0" smtClean="0"/>
              <a:t>33.10.15.210, </a:t>
            </a:r>
            <a:r>
              <a:rPr lang="ru-RU" sz="2000" dirty="0"/>
              <a:t>33.10.15.320, </a:t>
            </a:r>
            <a:r>
              <a:rPr lang="ru-RU" sz="2000" dirty="0" smtClean="0"/>
              <a:t>33.10.15.410, 33.10.15.420, </a:t>
            </a:r>
            <a:r>
              <a:rPr lang="ru-RU" sz="2000" dirty="0"/>
              <a:t>33.10.15.440, 33.10.15.450, 33.10.15.510, </a:t>
            </a:r>
            <a:r>
              <a:rPr lang="ru-RU" sz="2000" dirty="0" smtClean="0"/>
              <a:t>33.10.15.610, </a:t>
            </a:r>
            <a:r>
              <a:rPr lang="ru-RU" sz="2000" dirty="0"/>
              <a:t>33.10.16.140, 33.10.17.110, 33.10.17.130, </a:t>
            </a:r>
            <a:r>
              <a:rPr lang="ru-RU" sz="2000" dirty="0" smtClean="0"/>
              <a:t>33.10.20.110)</a:t>
            </a:r>
          </a:p>
          <a:p>
            <a:pPr algn="just"/>
            <a:r>
              <a:rPr lang="ru-RU" sz="2000" dirty="0" smtClean="0"/>
              <a:t>- ОКВЭД (32.5).</a:t>
            </a:r>
          </a:p>
          <a:p>
            <a:pPr algn="just"/>
            <a:r>
              <a:rPr lang="ru-RU" sz="2000" dirty="0"/>
              <a:t>** Типовой </a:t>
            </a:r>
            <a:r>
              <a:rPr lang="ru-RU" sz="2000" dirty="0" smtClean="0"/>
              <a:t>контракт применяется </a:t>
            </a:r>
            <a:r>
              <a:rPr lang="ru-RU" sz="2000" dirty="0"/>
              <a:t>при любом размере </a:t>
            </a:r>
            <a:r>
              <a:rPr lang="ru-RU" sz="2000" dirty="0" smtClean="0"/>
              <a:t>НМЦК, </a:t>
            </a:r>
            <a:r>
              <a:rPr lang="ru-RU" sz="2000" u="sng" dirty="0">
                <a:solidFill>
                  <a:srgbClr val="C00000"/>
                </a:solidFill>
              </a:rPr>
              <a:t>цены контракта, заключаемого с единственным поставщиком (подрядчиком, исполнителем</a:t>
            </a:r>
            <a:r>
              <a:rPr lang="ru-RU" sz="2000" u="sng" dirty="0" smtClean="0">
                <a:solidFill>
                  <a:srgbClr val="C00000"/>
                </a:solidFill>
              </a:rPr>
              <a:t>)!!!</a:t>
            </a:r>
            <a:r>
              <a:rPr lang="ru-RU" sz="2000" dirty="0" smtClean="0"/>
              <a:t> .</a:t>
            </a:r>
            <a:endParaRPr lang="ru-RU" sz="2000" dirty="0"/>
          </a:p>
          <a:p>
            <a:pPr algn="just"/>
            <a:r>
              <a:rPr lang="ru-RU" sz="2000" dirty="0" smtClean="0"/>
              <a:t>*** Не </a:t>
            </a:r>
            <a:r>
              <a:rPr lang="ru-RU" sz="2000" dirty="0"/>
              <a:t>применяется в отношении закупок по </a:t>
            </a:r>
            <a:r>
              <a:rPr lang="ru-RU" sz="2000" dirty="0" smtClean="0"/>
              <a:t>ГОЗ.</a:t>
            </a:r>
            <a:endParaRPr lang="en-US"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14</a:t>
            </a:fld>
            <a:endParaRPr lang="ru-RU" sz="1600" smtClean="0">
              <a:cs typeface="Arial" pitchFamily="34" charset="0"/>
            </a:endParaRPr>
          </a:p>
        </p:txBody>
      </p:sp>
      <p:pic>
        <p:nvPicPr>
          <p:cNvPr id="9" name="Рисунок 8"/>
          <p:cNvPicPr>
            <a:picLocks noChangeAspect="1"/>
          </p:cNvPicPr>
          <p:nvPr/>
        </p:nvPicPr>
        <p:blipFill rotWithShape="1">
          <a:blip r:embed="rId4">
            <a:clrChange>
              <a:clrFrom>
                <a:srgbClr val="FFFFFF"/>
              </a:clrFrom>
              <a:clrTo>
                <a:srgbClr val="FFFFFF">
                  <a:alpha val="0"/>
                </a:srgbClr>
              </a:clrTo>
            </a:clrChange>
          </a:blip>
          <a:srcRect l="11615" t="19843" r="62791" b="67007"/>
          <a:stretch/>
        </p:blipFill>
        <p:spPr>
          <a:xfrm>
            <a:off x="99556" y="0"/>
            <a:ext cx="8966178" cy="891480"/>
          </a:xfrm>
          <a:prstGeom prst="rect">
            <a:avLst/>
          </a:prstGeom>
        </p:spPr>
      </p:pic>
    </p:spTree>
    <p:extLst>
      <p:ext uri="{BB962C8B-B14F-4D97-AF65-F5344CB8AC3E}">
        <p14:creationId xmlns:p14="http://schemas.microsoft.com/office/powerpoint/2010/main" val="42543916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1272179"/>
            <a:ext cx="9433048" cy="5387423"/>
          </a:xfrm>
          <a:prstGeom prst="rect">
            <a:avLst/>
          </a:prstGeom>
          <a:noFill/>
          <a:ln w="9525">
            <a:noFill/>
            <a:miter lim="800000"/>
            <a:headEnd/>
            <a:tailEnd/>
          </a:ln>
        </p:spPr>
        <p:txBody>
          <a:bodyPr wrap="square" lIns="360000" rIns="360000" bIns="108000">
            <a:spAutoFit/>
          </a:bodyPr>
          <a:lstStyle/>
          <a:p>
            <a:pPr algn="just"/>
            <a:r>
              <a:rPr lang="ru-RU" sz="2000" dirty="0" smtClean="0"/>
              <a:t>Приказ </a:t>
            </a:r>
            <a:r>
              <a:rPr lang="ru-RU" sz="2000" dirty="0"/>
              <a:t>Министерства труда и социальной защиты РФ от 29.10.2015 г. №797н </a:t>
            </a:r>
            <a:r>
              <a:rPr lang="en-US" sz="2000" dirty="0"/>
              <a:t>“</a:t>
            </a:r>
            <a:r>
              <a:rPr lang="ru-RU" sz="2000" dirty="0"/>
              <a:t>Об утверждении типового контракта на оказание образовательных услуг по профессиональной переподготовке (повышению квалификации) </a:t>
            </a:r>
            <a:r>
              <a:rPr lang="ru-RU" sz="2000" u="sng" dirty="0"/>
              <a:t>федеральных государственных гражданских </a:t>
            </a:r>
            <a:r>
              <a:rPr lang="ru-RU" sz="2000" u="sng" dirty="0" smtClean="0"/>
              <a:t>служащих</a:t>
            </a:r>
            <a:r>
              <a:rPr lang="ru-RU" sz="2000" dirty="0" smtClean="0"/>
              <a:t> (</a:t>
            </a:r>
            <a:r>
              <a:rPr lang="ru-RU" sz="2000" dirty="0"/>
              <a:t>ОКПД: </a:t>
            </a:r>
            <a:r>
              <a:rPr lang="ru-RU" sz="2000" dirty="0">
                <a:hlinkClick r:id="rId4"/>
              </a:rPr>
              <a:t>80.22.10.130, </a:t>
            </a:r>
            <a:r>
              <a:rPr lang="ru-RU" sz="2000" dirty="0">
                <a:hlinkClick r:id="rId5"/>
              </a:rPr>
              <a:t>80.30.12.130;</a:t>
            </a:r>
            <a:r>
              <a:rPr lang="ru-RU" sz="2000" dirty="0"/>
              <a:t> ОКВЭД: </a:t>
            </a:r>
            <a:r>
              <a:rPr lang="ru-RU" sz="2000" dirty="0">
                <a:hlinkClick r:id="rId6"/>
              </a:rPr>
              <a:t>80.4</a:t>
            </a:r>
            <a:r>
              <a:rPr lang="ru-RU" sz="2000" dirty="0" smtClean="0"/>
              <a:t>) </a:t>
            </a:r>
            <a:r>
              <a:rPr lang="ru-RU" sz="2000" dirty="0"/>
              <a:t>и информационной карты типового контракта на оказание образовательных услуг по профессиональной переподготовке (повышению квалификации) федеральных государственных гражданских служащих</a:t>
            </a:r>
            <a:r>
              <a:rPr lang="en-US" sz="2000" dirty="0" smtClean="0"/>
              <a:t>”. </a:t>
            </a:r>
            <a:endParaRPr lang="ru-RU" sz="2000" dirty="0" smtClean="0"/>
          </a:p>
          <a:p>
            <a:pPr algn="just"/>
            <a:endParaRPr lang="ru-RU" sz="2000" dirty="0"/>
          </a:p>
          <a:p>
            <a:pPr algn="just"/>
            <a:r>
              <a:rPr lang="ru-RU" sz="2000" dirty="0" smtClean="0"/>
              <a:t>Зарегистрирован </a:t>
            </a:r>
            <a:r>
              <a:rPr lang="ru-RU" sz="2000" dirty="0"/>
              <a:t>в Минюсте России 25 декабря 2015 г. N 4028</a:t>
            </a:r>
            <a:r>
              <a:rPr lang="en-US" sz="2000" dirty="0" smtClean="0"/>
              <a:t>0.</a:t>
            </a:r>
            <a:endParaRPr lang="ru-RU" sz="2000" dirty="0" smtClean="0"/>
          </a:p>
          <a:p>
            <a:pPr algn="just"/>
            <a:r>
              <a:rPr lang="ru-RU" sz="2000" dirty="0" smtClean="0"/>
              <a:t>В ЕИС </a:t>
            </a:r>
            <a:r>
              <a:rPr lang="ru-RU" sz="2000" dirty="0"/>
              <a:t>есть с </a:t>
            </a:r>
            <a:r>
              <a:rPr lang="ru-RU" sz="2000" dirty="0" smtClean="0"/>
              <a:t>30.05.2016</a:t>
            </a:r>
            <a:r>
              <a:rPr lang="ru-RU" sz="2000" dirty="0"/>
              <a:t>.</a:t>
            </a:r>
          </a:p>
          <a:p>
            <a:pPr algn="just"/>
            <a:endParaRPr lang="ru-RU" sz="2000" dirty="0" smtClean="0"/>
          </a:p>
          <a:p>
            <a:pPr algn="just"/>
            <a:r>
              <a:rPr lang="ru-RU" sz="2000" dirty="0" smtClean="0"/>
              <a:t> * </a:t>
            </a:r>
            <a:r>
              <a:rPr lang="ru-RU" sz="2000" dirty="0"/>
              <a:t>Коды указаны по классификатору ОКПД, ОКВЭД!</a:t>
            </a:r>
          </a:p>
          <a:p>
            <a:pPr algn="just"/>
            <a:r>
              <a:rPr lang="ru-RU" sz="2000" dirty="0" smtClean="0"/>
              <a:t>** </a:t>
            </a:r>
            <a:r>
              <a:rPr lang="ru-RU" sz="2000" dirty="0"/>
              <a:t>Типовой </a:t>
            </a:r>
            <a:r>
              <a:rPr lang="ru-RU" sz="2000" dirty="0" smtClean="0"/>
              <a:t>контракт применяется </a:t>
            </a:r>
            <a:r>
              <a:rPr lang="ru-RU" sz="2000" dirty="0"/>
              <a:t>при любом размере НМЦК, </a:t>
            </a:r>
            <a:r>
              <a:rPr lang="ru-RU" sz="2000" dirty="0">
                <a:solidFill>
                  <a:srgbClr val="C00000"/>
                </a:solidFill>
              </a:rPr>
              <a:t>цены контракта, заключаемого с единственным поставщиком (подрядчиком, исполнителем</a:t>
            </a:r>
            <a:r>
              <a:rPr lang="ru-RU" sz="2000" dirty="0" smtClean="0">
                <a:solidFill>
                  <a:srgbClr val="C00000"/>
                </a:solidFill>
              </a:rPr>
              <a:t>)</a:t>
            </a:r>
            <a:r>
              <a:rPr lang="ru-RU" sz="2000" dirty="0" smtClean="0"/>
              <a:t>.</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15</a:t>
            </a:fld>
            <a:endParaRPr lang="ru-RU" sz="1600" smtClean="0">
              <a:cs typeface="Arial" pitchFamily="34" charset="0"/>
            </a:endParaRPr>
          </a:p>
        </p:txBody>
      </p:sp>
      <p:pic>
        <p:nvPicPr>
          <p:cNvPr id="9" name="Рисунок 8"/>
          <p:cNvPicPr>
            <a:picLocks noChangeAspect="1"/>
          </p:cNvPicPr>
          <p:nvPr/>
        </p:nvPicPr>
        <p:blipFill rotWithShape="1">
          <a:blip r:embed="rId7">
            <a:clrChange>
              <a:clrFrom>
                <a:srgbClr val="FFFFFF"/>
              </a:clrFrom>
              <a:clrTo>
                <a:srgbClr val="FFFFFF">
                  <a:alpha val="0"/>
                </a:srgbClr>
              </a:clrTo>
            </a:clrChange>
          </a:blip>
          <a:srcRect l="11615" t="19843" r="62791" b="67007"/>
          <a:stretch/>
        </p:blipFill>
        <p:spPr>
          <a:xfrm>
            <a:off x="99556" y="0"/>
            <a:ext cx="8966178" cy="891480"/>
          </a:xfrm>
          <a:prstGeom prst="rect">
            <a:avLst/>
          </a:prstGeom>
        </p:spPr>
      </p:pic>
    </p:spTree>
    <p:extLst>
      <p:ext uri="{BB962C8B-B14F-4D97-AF65-F5344CB8AC3E}">
        <p14:creationId xmlns:p14="http://schemas.microsoft.com/office/powerpoint/2010/main" val="225979923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991949"/>
            <a:ext cx="9433048" cy="5695199"/>
          </a:xfrm>
          <a:prstGeom prst="rect">
            <a:avLst/>
          </a:prstGeom>
          <a:noFill/>
          <a:ln w="9525">
            <a:noFill/>
            <a:miter lim="800000"/>
            <a:headEnd/>
            <a:tailEnd/>
          </a:ln>
        </p:spPr>
        <p:txBody>
          <a:bodyPr wrap="square" lIns="360000" rIns="360000" bIns="108000">
            <a:spAutoFit/>
          </a:bodyPr>
          <a:lstStyle/>
          <a:p>
            <a:pPr algn="just"/>
            <a:r>
              <a:rPr lang="ru-RU" sz="2000" dirty="0" smtClean="0"/>
              <a:t>   Приказ </a:t>
            </a:r>
            <a:r>
              <a:rPr lang="ru-RU" sz="2000" dirty="0" err="1" smtClean="0"/>
              <a:t>Миноб</a:t>
            </a:r>
            <a:r>
              <a:rPr lang="ru-RU" sz="2000" dirty="0" err="1"/>
              <a:t>р</a:t>
            </a:r>
            <a:r>
              <a:rPr lang="ru-RU" sz="2000" dirty="0" err="1" smtClean="0"/>
              <a:t>науки</a:t>
            </a:r>
            <a:r>
              <a:rPr lang="ru-RU" sz="2000" dirty="0" smtClean="0"/>
              <a:t> </a:t>
            </a:r>
            <a:r>
              <a:rPr lang="ru-RU" sz="2000" dirty="0"/>
              <a:t>РФ от 21.10.2015 г. </a:t>
            </a:r>
            <a:r>
              <a:rPr lang="ru-RU" sz="2000" dirty="0" smtClean="0"/>
              <a:t>№1180 </a:t>
            </a:r>
            <a:r>
              <a:rPr lang="en-US" sz="2000" dirty="0"/>
              <a:t>“</a:t>
            </a:r>
            <a:r>
              <a:rPr lang="ru-RU" sz="2000" dirty="0"/>
              <a:t>Об утверждении </a:t>
            </a:r>
            <a:r>
              <a:rPr lang="ru-RU" sz="2000" u="sng" dirty="0"/>
              <a:t>типового контракта на выполнение научно-исследовательских, опытно-конструкторских и технологических </a:t>
            </a:r>
            <a:r>
              <a:rPr lang="ru-RU" sz="2000" u="sng" dirty="0" smtClean="0"/>
              <a:t>работ</a:t>
            </a:r>
            <a:r>
              <a:rPr lang="ru-RU" sz="2000" dirty="0" smtClean="0"/>
              <a:t> (ОКПД, ОКВЭД </a:t>
            </a:r>
            <a:r>
              <a:rPr lang="ru-RU" sz="2000" dirty="0" smtClean="0">
                <a:hlinkClick r:id="rId4"/>
              </a:rPr>
              <a:t>72</a:t>
            </a:r>
            <a:r>
              <a:rPr lang="ru-RU" sz="2000" dirty="0">
                <a:hlinkClick r:id="rId4"/>
              </a:rPr>
              <a:t>, </a:t>
            </a:r>
            <a:r>
              <a:rPr lang="ru-RU" sz="2000" dirty="0">
                <a:hlinkClick r:id="rId5"/>
              </a:rPr>
              <a:t>85, </a:t>
            </a:r>
            <a:r>
              <a:rPr lang="ru-RU" sz="2000" dirty="0">
                <a:hlinkClick r:id="rId6"/>
              </a:rPr>
              <a:t>90, </a:t>
            </a:r>
            <a:r>
              <a:rPr lang="ru-RU" sz="2000" dirty="0" smtClean="0">
                <a:hlinkClick r:id="rId7"/>
              </a:rPr>
              <a:t>91</a:t>
            </a:r>
            <a:r>
              <a:rPr lang="ru-RU" sz="2000" dirty="0" smtClean="0"/>
              <a:t>), </a:t>
            </a:r>
            <a:r>
              <a:rPr lang="ru-RU" sz="2000" u="dbl" dirty="0"/>
              <a:t>типовых условий контракта при использовании результатов интеллектуальной деятельности, включаемых в контракты на выполнение работ, оказание услуг</a:t>
            </a:r>
            <a:r>
              <a:rPr lang="ru-RU" sz="2000" dirty="0"/>
              <a:t> и информационной карты типового контракта, типовых условий контракта</a:t>
            </a:r>
            <a:r>
              <a:rPr lang="en-US" sz="2000" dirty="0" smtClean="0"/>
              <a:t>”.</a:t>
            </a:r>
            <a:r>
              <a:rPr lang="ru-RU" sz="2000" dirty="0" smtClean="0"/>
              <a:t> </a:t>
            </a:r>
          </a:p>
          <a:p>
            <a:pPr algn="just"/>
            <a:endParaRPr lang="ru-RU" sz="2000" dirty="0"/>
          </a:p>
          <a:p>
            <a:pPr algn="just"/>
            <a:r>
              <a:rPr lang="ru-RU" sz="2000" dirty="0" smtClean="0"/>
              <a:t>Зарегистрирован </a:t>
            </a:r>
            <a:r>
              <a:rPr lang="ru-RU" sz="2000" dirty="0"/>
              <a:t>в Минюсте России 31 декабря 2015 г. </a:t>
            </a:r>
            <a:r>
              <a:rPr lang="ru-RU" sz="2000" dirty="0" smtClean="0"/>
              <a:t>№40511.</a:t>
            </a:r>
          </a:p>
          <a:p>
            <a:pPr algn="just"/>
            <a:r>
              <a:rPr lang="ru-RU" sz="2000" dirty="0" smtClean="0"/>
              <a:t>В ЕИС есть с 14.06.2016.</a:t>
            </a:r>
            <a:endParaRPr lang="en-US" sz="2000" dirty="0"/>
          </a:p>
          <a:p>
            <a:pPr algn="just"/>
            <a:endParaRPr lang="ru-RU" sz="2000" dirty="0" smtClean="0"/>
          </a:p>
          <a:p>
            <a:pPr algn="just"/>
            <a:r>
              <a:rPr lang="ru-RU" sz="2000" dirty="0" smtClean="0"/>
              <a:t>  * Коды указаны по классификатору ОКПД, ОКВЭД!</a:t>
            </a:r>
          </a:p>
          <a:p>
            <a:pPr algn="just"/>
            <a:r>
              <a:rPr lang="ru-RU" sz="2000" dirty="0" smtClean="0"/>
              <a:t> ** Типовой контракт, типовые условия применяются при любом размере НМЦК, </a:t>
            </a:r>
            <a:r>
              <a:rPr lang="ru-RU" sz="2000" dirty="0" smtClean="0">
                <a:solidFill>
                  <a:srgbClr val="C00000"/>
                </a:solidFill>
              </a:rPr>
              <a:t>цены </a:t>
            </a:r>
            <a:r>
              <a:rPr lang="ru-RU" sz="2000" dirty="0">
                <a:solidFill>
                  <a:srgbClr val="C00000"/>
                </a:solidFill>
              </a:rPr>
              <a:t>контракта, заключаемого с единственным поставщиком (подрядчиком, исполнителем</a:t>
            </a:r>
            <a:r>
              <a:rPr lang="ru-RU" sz="2000" dirty="0" smtClean="0">
                <a:solidFill>
                  <a:srgbClr val="C00000"/>
                </a:solidFill>
              </a:rPr>
              <a:t>)</a:t>
            </a:r>
            <a:r>
              <a:rPr lang="ru-RU" sz="2000" dirty="0" smtClean="0"/>
              <a:t>.</a:t>
            </a:r>
          </a:p>
          <a:p>
            <a:pPr algn="just"/>
            <a:r>
              <a:rPr lang="ru-RU" sz="2000" dirty="0" smtClean="0"/>
              <a:t>*** </a:t>
            </a:r>
            <a:r>
              <a:rPr lang="ru-RU" sz="2000" u="dbl" dirty="0" smtClean="0"/>
              <a:t>Типовые </a:t>
            </a:r>
            <a:r>
              <a:rPr lang="ru-RU" sz="2000" u="dbl" dirty="0"/>
              <a:t>условия контракта применяются в случае, если в результате выполнения работ или оказании услуг которых должны быть созданы результаты интеллектуальной </a:t>
            </a:r>
            <a:r>
              <a:rPr lang="ru-RU" sz="2000" u="dbl" dirty="0" smtClean="0"/>
              <a:t>деятельности</a:t>
            </a:r>
            <a:r>
              <a:rPr lang="ru-RU" sz="2000" dirty="0" smtClean="0"/>
              <a:t>.</a:t>
            </a:r>
            <a:endParaRPr lang="en-US"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16</a:t>
            </a:fld>
            <a:endParaRPr lang="ru-RU" sz="1600" smtClean="0">
              <a:cs typeface="Arial" pitchFamily="34" charset="0"/>
            </a:endParaRPr>
          </a:p>
        </p:txBody>
      </p:sp>
      <p:pic>
        <p:nvPicPr>
          <p:cNvPr id="9" name="Рисунок 8"/>
          <p:cNvPicPr>
            <a:picLocks noChangeAspect="1"/>
          </p:cNvPicPr>
          <p:nvPr/>
        </p:nvPicPr>
        <p:blipFill rotWithShape="1">
          <a:blip r:embed="rId8">
            <a:clrChange>
              <a:clrFrom>
                <a:srgbClr val="FFFFFF"/>
              </a:clrFrom>
              <a:clrTo>
                <a:srgbClr val="FFFFFF">
                  <a:alpha val="0"/>
                </a:srgbClr>
              </a:clrTo>
            </a:clrChange>
          </a:blip>
          <a:srcRect l="11615" t="19843" r="62791" b="67007"/>
          <a:stretch/>
        </p:blipFill>
        <p:spPr>
          <a:xfrm>
            <a:off x="99556" y="0"/>
            <a:ext cx="8966178" cy="891480"/>
          </a:xfrm>
          <a:prstGeom prst="rect">
            <a:avLst/>
          </a:prstGeom>
        </p:spPr>
      </p:pic>
    </p:spTree>
    <p:extLst>
      <p:ext uri="{BB962C8B-B14F-4D97-AF65-F5344CB8AC3E}">
        <p14:creationId xmlns:p14="http://schemas.microsoft.com/office/powerpoint/2010/main" val="3263875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44524" y="953289"/>
            <a:ext cx="9433048" cy="6002976"/>
          </a:xfrm>
          <a:prstGeom prst="rect">
            <a:avLst/>
          </a:prstGeom>
          <a:noFill/>
          <a:ln w="9525">
            <a:noFill/>
            <a:miter lim="800000"/>
            <a:headEnd/>
            <a:tailEnd/>
          </a:ln>
        </p:spPr>
        <p:txBody>
          <a:bodyPr wrap="square" lIns="360000" rIns="360000" bIns="108000">
            <a:spAutoFit/>
          </a:bodyPr>
          <a:lstStyle/>
          <a:p>
            <a:pPr algn="just"/>
            <a:r>
              <a:rPr lang="ru-RU" sz="2000" dirty="0" smtClean="0"/>
              <a:t>     Приказ МИНПРОМТОРГА РФ от 20.02.2016 г. №467 (ред.19.05.2017) </a:t>
            </a:r>
            <a:r>
              <a:rPr lang="en-US" sz="2000" dirty="0" smtClean="0"/>
              <a:t>“</a:t>
            </a:r>
            <a:r>
              <a:rPr lang="ru-RU" sz="2000" dirty="0"/>
              <a:t>О</a:t>
            </a:r>
            <a:r>
              <a:rPr lang="ru-RU" sz="2000" dirty="0" smtClean="0"/>
              <a:t>б утверждении типового контракта на оказание </a:t>
            </a:r>
            <a:r>
              <a:rPr lang="ru-RU" sz="2000" u="sng" dirty="0" smtClean="0"/>
              <a:t>услуг выставочной и ярмарочной деятельности (ОКПД2, ОКВЭД2</a:t>
            </a:r>
            <a:r>
              <a:rPr lang="en-US" sz="2000" u="sng" dirty="0" smtClean="0"/>
              <a:t>: </a:t>
            </a:r>
            <a:r>
              <a:rPr lang="ru-RU" sz="2000" u="sng" dirty="0" smtClean="0"/>
              <a:t>82.3)</a:t>
            </a:r>
            <a:r>
              <a:rPr lang="ru-RU" sz="2000" dirty="0" smtClean="0"/>
              <a:t>, типового контракта на оказание </a:t>
            </a:r>
            <a:r>
              <a:rPr lang="ru-RU" sz="2000" u="sng" dirty="0" smtClean="0"/>
              <a:t>услуг по диагностике, техническому обслуживанию и ремонту автотранспортных средств (</a:t>
            </a:r>
            <a:r>
              <a:rPr lang="ru-RU" sz="2000" u="sng" dirty="0"/>
              <a:t>ОКПД2, ОКВЭД2</a:t>
            </a:r>
            <a:r>
              <a:rPr lang="en-US" sz="2000" u="sng" dirty="0"/>
              <a:t>: </a:t>
            </a:r>
            <a:r>
              <a:rPr lang="ru-RU" sz="2000" u="sng" dirty="0" smtClean="0"/>
              <a:t>45.2)</a:t>
            </a:r>
            <a:r>
              <a:rPr lang="ru-RU" sz="2000" dirty="0" smtClean="0"/>
              <a:t>, типового контракта </a:t>
            </a:r>
            <a:r>
              <a:rPr lang="ru-RU" sz="2000" u="sng" dirty="0" smtClean="0"/>
              <a:t>на поставку продукции радиоэлектронной промышленности, судостроительной промышленности, авиационной техники (ОКПД2</a:t>
            </a:r>
            <a:r>
              <a:rPr lang="en-US" sz="2000" u="sng" dirty="0" smtClean="0"/>
              <a:t>: </a:t>
            </a:r>
            <a:r>
              <a:rPr lang="ru-RU" sz="2000" dirty="0" smtClean="0"/>
              <a:t>46.52</a:t>
            </a:r>
            <a:r>
              <a:rPr lang="ru-RU" sz="2000" dirty="0"/>
              <a:t>, 30.1, </a:t>
            </a:r>
            <a:r>
              <a:rPr lang="ru-RU" sz="2000" dirty="0" smtClean="0"/>
              <a:t>30.3; ОКВЭД2</a:t>
            </a:r>
            <a:r>
              <a:rPr lang="en-US" sz="2000" dirty="0" smtClean="0"/>
              <a:t>: </a:t>
            </a:r>
            <a:r>
              <a:rPr lang="ru-RU" sz="2000" dirty="0"/>
              <a:t>26.3, 26.11, 30.1, </a:t>
            </a:r>
            <a:r>
              <a:rPr lang="ru-RU" sz="2000" dirty="0" smtClean="0"/>
              <a:t>30.3</a:t>
            </a:r>
            <a:r>
              <a:rPr lang="ru-RU" sz="2000" u="sng" dirty="0" smtClean="0"/>
              <a:t>)</a:t>
            </a:r>
            <a:r>
              <a:rPr lang="ru-RU" sz="2000" dirty="0" smtClean="0"/>
              <a:t>, информационной карты типового контракта на оказание услуг выставочной и ярмарочной деятельности, информационной карты типового контракта на оказание услуг по диагностике, техническому обслуживанию и ремонту автотранспортных средств и информационной карты типового контракта на поставку продукции радиоэлектронной промышленности, судостроительной промышленности, авиационной техники</a:t>
            </a:r>
            <a:r>
              <a:rPr lang="en-US" sz="2000" dirty="0" smtClean="0"/>
              <a:t>” (</a:t>
            </a:r>
            <a:r>
              <a:rPr lang="ru-RU" sz="2000" dirty="0" smtClean="0"/>
              <a:t>Зарегистрирован 28.04.2016 г. № 41954</a:t>
            </a:r>
            <a:r>
              <a:rPr lang="en-US" sz="2000" dirty="0" smtClean="0"/>
              <a:t>).</a:t>
            </a:r>
            <a:r>
              <a:rPr lang="ru-RU" sz="2000" dirty="0" smtClean="0"/>
              <a:t> В ЕИС есть с 16.06.2016</a:t>
            </a:r>
            <a:r>
              <a:rPr lang="en-US" sz="2000" dirty="0" smtClean="0"/>
              <a:t>.</a:t>
            </a:r>
          </a:p>
          <a:p>
            <a:pPr algn="just"/>
            <a:endParaRPr lang="en-US" sz="2000" dirty="0" smtClean="0"/>
          </a:p>
          <a:p>
            <a:pPr algn="just"/>
            <a:r>
              <a:rPr lang="ru-RU" sz="2000" dirty="0" smtClean="0"/>
              <a:t> ** </a:t>
            </a:r>
            <a:r>
              <a:rPr lang="ru-RU" sz="2000" dirty="0"/>
              <a:t>Типовой </a:t>
            </a:r>
            <a:r>
              <a:rPr lang="ru-RU" sz="2000" dirty="0" smtClean="0"/>
              <a:t>контракт</a:t>
            </a:r>
            <a:r>
              <a:rPr lang="en-US" sz="2000" dirty="0" smtClean="0"/>
              <a:t> </a:t>
            </a:r>
            <a:r>
              <a:rPr lang="ru-RU" sz="2000" dirty="0" smtClean="0"/>
              <a:t>применяется </a:t>
            </a:r>
            <a:r>
              <a:rPr lang="ru-RU" sz="2000" dirty="0"/>
              <a:t>при любом размере НМЦК, </a:t>
            </a:r>
            <a:r>
              <a:rPr lang="ru-RU" sz="2000" dirty="0">
                <a:solidFill>
                  <a:srgbClr val="C00000"/>
                </a:solidFill>
              </a:rPr>
              <a:t>цены контракта, заключаемого с единственным поставщиком (подрядчиком, исполнителем)</a:t>
            </a:r>
            <a:r>
              <a:rPr lang="ru-RU" sz="2000" dirty="0"/>
              <a:t>.</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17</a:t>
            </a:fld>
            <a:endParaRPr lang="ru-RU" sz="1600" dirty="0" smtClean="0">
              <a:cs typeface="Arial" pitchFamily="34" charset="0"/>
            </a:endParaRPr>
          </a:p>
        </p:txBody>
      </p:sp>
      <p:pic>
        <p:nvPicPr>
          <p:cNvPr id="9" name="Рисунок 8"/>
          <p:cNvPicPr>
            <a:picLocks noChangeAspect="1"/>
          </p:cNvPicPr>
          <p:nvPr/>
        </p:nvPicPr>
        <p:blipFill rotWithShape="1">
          <a:blip r:embed="rId4">
            <a:clrChange>
              <a:clrFrom>
                <a:srgbClr val="FFFFFF"/>
              </a:clrFrom>
              <a:clrTo>
                <a:srgbClr val="FFFFFF">
                  <a:alpha val="0"/>
                </a:srgbClr>
              </a:clrTo>
            </a:clrChange>
          </a:blip>
          <a:srcRect l="11615" t="19843" r="62791" b="67007"/>
          <a:stretch/>
        </p:blipFill>
        <p:spPr>
          <a:xfrm>
            <a:off x="99556" y="0"/>
            <a:ext cx="8966178" cy="891480"/>
          </a:xfrm>
          <a:prstGeom prst="rect">
            <a:avLst/>
          </a:prstGeom>
        </p:spPr>
      </p:pic>
    </p:spTree>
    <p:extLst>
      <p:ext uri="{BB962C8B-B14F-4D97-AF65-F5344CB8AC3E}">
        <p14:creationId xmlns:p14="http://schemas.microsoft.com/office/powerpoint/2010/main" val="29734937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44524" y="953289"/>
            <a:ext cx="9433048" cy="5972198"/>
          </a:xfrm>
          <a:prstGeom prst="rect">
            <a:avLst/>
          </a:prstGeom>
          <a:noFill/>
          <a:ln w="9525">
            <a:noFill/>
            <a:miter lim="800000"/>
            <a:headEnd/>
            <a:tailEnd/>
          </a:ln>
        </p:spPr>
        <p:txBody>
          <a:bodyPr wrap="square" lIns="360000" rIns="360000" bIns="108000">
            <a:spAutoFit/>
          </a:bodyPr>
          <a:lstStyle/>
          <a:p>
            <a:pPr algn="just"/>
            <a:r>
              <a:rPr lang="ru-RU" sz="2000" dirty="0" smtClean="0"/>
              <a:t>     Приказ МИНЗДРАВА РФ от 21.12.2016 г. №982н </a:t>
            </a:r>
            <a:r>
              <a:rPr lang="en-US" sz="2000" dirty="0" smtClean="0"/>
              <a:t>“</a:t>
            </a:r>
            <a:r>
              <a:rPr lang="ru-RU" sz="2000" dirty="0"/>
              <a:t>Об утверждении типового контракта на поставку </a:t>
            </a:r>
            <a:r>
              <a:rPr lang="ru-RU" sz="2000" dirty="0" err="1"/>
              <a:t>стентов</a:t>
            </a:r>
            <a:r>
              <a:rPr lang="ru-RU" sz="2000" dirty="0"/>
              <a:t> для коронарных артерий металлических непокрытых, </a:t>
            </a:r>
            <a:r>
              <a:rPr lang="ru-RU" sz="2000" dirty="0" err="1"/>
              <a:t>стентов</a:t>
            </a:r>
            <a:r>
              <a:rPr lang="ru-RU" sz="2000" dirty="0"/>
              <a:t> для коронарных артерий, выделяющих лекарственное средство (с </a:t>
            </a:r>
            <a:r>
              <a:rPr lang="ru-RU" sz="2000" dirty="0" err="1"/>
              <a:t>нерассасывающимся</a:t>
            </a:r>
            <a:r>
              <a:rPr lang="ru-RU" sz="2000" dirty="0"/>
              <a:t> полимерным покрытием), катетеров баллонных стандартных для коронарной </a:t>
            </a:r>
            <a:r>
              <a:rPr lang="ru-RU" sz="2000" dirty="0" err="1"/>
              <a:t>ангиопластики</a:t>
            </a:r>
            <a:r>
              <a:rPr lang="ru-RU" sz="2000" dirty="0"/>
              <a:t>, катетеров аспирационных для </a:t>
            </a:r>
            <a:r>
              <a:rPr lang="ru-RU" sz="2000" dirty="0" err="1"/>
              <a:t>эмболоэктомии</a:t>
            </a:r>
            <a:r>
              <a:rPr lang="ru-RU" sz="2000" dirty="0"/>
              <a:t> (</a:t>
            </a:r>
            <a:r>
              <a:rPr lang="ru-RU" sz="2000" dirty="0" err="1"/>
              <a:t>тромбэктомии</a:t>
            </a:r>
            <a:r>
              <a:rPr lang="ru-RU" sz="2000" dirty="0"/>
              <a:t>), </a:t>
            </a:r>
            <a:r>
              <a:rPr lang="ru-RU" sz="2000" u="sng" dirty="0"/>
              <a:t>заключаемого единственным поставщиком - обществом с ограниченной ответственностью "</a:t>
            </a:r>
            <a:r>
              <a:rPr lang="ru-RU" sz="2000" u="sng" dirty="0" err="1"/>
              <a:t>Стентекс</a:t>
            </a:r>
            <a:r>
              <a:rPr lang="ru-RU" sz="2000" u="sng" dirty="0"/>
              <a:t>" </a:t>
            </a:r>
            <a:r>
              <a:rPr lang="ru-RU" sz="2000" dirty="0"/>
              <a:t>и федеральными государственными бюджетными учреждениями и государственными бюджетными учреждениями субъектов </a:t>
            </a:r>
            <a:r>
              <a:rPr lang="ru-RU" sz="2000" dirty="0" smtClean="0"/>
              <a:t>РФ, </a:t>
            </a:r>
            <a:r>
              <a:rPr lang="ru-RU" sz="2000" dirty="0"/>
              <a:t>и информационной карты указанного типового контракта"</a:t>
            </a:r>
            <a:r>
              <a:rPr lang="en-US" sz="2000" dirty="0" smtClean="0"/>
              <a:t>” (</a:t>
            </a:r>
            <a:r>
              <a:rPr lang="ru-RU" sz="2000" dirty="0" smtClean="0"/>
              <a:t>Зарегистрирован 11.04.2017 г. № 46328</a:t>
            </a:r>
            <a:r>
              <a:rPr lang="en-US" sz="2000" dirty="0" smtClean="0"/>
              <a:t>).</a:t>
            </a:r>
            <a:r>
              <a:rPr lang="ru-RU" sz="2000" dirty="0" smtClean="0"/>
              <a:t> В ЕИС есть с 04.07.2017</a:t>
            </a:r>
            <a:r>
              <a:rPr lang="en-US" sz="2000" dirty="0" smtClean="0"/>
              <a:t>.</a:t>
            </a:r>
            <a:endParaRPr lang="ru-RU" sz="2000" dirty="0" smtClean="0"/>
          </a:p>
          <a:p>
            <a:r>
              <a:rPr lang="ru-RU" sz="2000" dirty="0" smtClean="0"/>
              <a:t>ОКПД</a:t>
            </a:r>
            <a:r>
              <a:rPr lang="en-US" sz="2000" dirty="0" smtClean="0"/>
              <a:t>2: </a:t>
            </a:r>
            <a:r>
              <a:rPr lang="ru-RU" sz="2000" dirty="0" smtClean="0">
                <a:hlinkClick r:id="rId4"/>
              </a:rPr>
              <a:t>32.50.13</a:t>
            </a:r>
            <a:r>
              <a:rPr lang="ru-RU" sz="2000" dirty="0" smtClean="0"/>
              <a:t>;</a:t>
            </a:r>
            <a:r>
              <a:rPr lang="en-US" sz="2000" dirty="0" smtClean="0"/>
              <a:t> </a:t>
            </a:r>
            <a:r>
              <a:rPr lang="ru-RU" sz="2000" dirty="0" smtClean="0">
                <a:hlinkClick r:id="rId5"/>
              </a:rPr>
              <a:t>32.50.13.190</a:t>
            </a:r>
            <a:r>
              <a:rPr lang="ru-RU" sz="2000" dirty="0" smtClean="0"/>
              <a:t>;</a:t>
            </a:r>
            <a:r>
              <a:rPr lang="en-US" sz="2000" dirty="0" smtClean="0"/>
              <a:t> </a:t>
            </a:r>
            <a:r>
              <a:rPr lang="ru-RU" sz="2000" dirty="0" smtClean="0">
                <a:hlinkClick r:id="rId6"/>
              </a:rPr>
              <a:t>32.50.13.110</a:t>
            </a:r>
            <a:r>
              <a:rPr lang="ru-RU" sz="2000" dirty="0" smtClean="0"/>
              <a:t>;</a:t>
            </a:r>
            <a:r>
              <a:rPr lang="en-US" sz="2000" dirty="0" smtClean="0"/>
              <a:t> </a:t>
            </a:r>
            <a:r>
              <a:rPr lang="ru-RU" sz="2000" dirty="0" smtClean="0">
                <a:hlinkClick r:id="rId7"/>
              </a:rPr>
              <a:t>32.50.50.000</a:t>
            </a:r>
            <a:r>
              <a:rPr lang="ru-RU" sz="2000" dirty="0" smtClean="0"/>
              <a:t>;</a:t>
            </a:r>
            <a:r>
              <a:rPr lang="en-US" sz="2000" dirty="0" smtClean="0"/>
              <a:t> </a:t>
            </a:r>
            <a:r>
              <a:rPr lang="ru-RU" sz="2000" dirty="0" smtClean="0">
                <a:hlinkClick r:id="rId8"/>
              </a:rPr>
              <a:t>32.50.21.121</a:t>
            </a:r>
            <a:r>
              <a:rPr lang="ru-RU" sz="2000" dirty="0"/>
              <a:t>;</a:t>
            </a:r>
          </a:p>
          <a:p>
            <a:r>
              <a:rPr lang="ru-RU" sz="2000" dirty="0">
                <a:hlinkClick r:id="rId9"/>
              </a:rPr>
              <a:t>32.50.22.190</a:t>
            </a:r>
            <a:endParaRPr lang="en-US" sz="2000" dirty="0" smtClean="0"/>
          </a:p>
          <a:p>
            <a:pPr algn="just"/>
            <a:r>
              <a:rPr lang="ru-RU" sz="2000" dirty="0" smtClean="0"/>
              <a:t> ** </a:t>
            </a:r>
            <a:r>
              <a:rPr lang="ru-RU" sz="2000" dirty="0"/>
              <a:t>Типовой </a:t>
            </a:r>
            <a:r>
              <a:rPr lang="ru-RU" sz="2000" dirty="0" smtClean="0"/>
              <a:t>контракт</a:t>
            </a:r>
            <a:r>
              <a:rPr lang="en-US" sz="2000" dirty="0" smtClean="0"/>
              <a:t> </a:t>
            </a:r>
            <a:r>
              <a:rPr lang="ru-RU" sz="2000" dirty="0" smtClean="0"/>
              <a:t>применяется </a:t>
            </a:r>
            <a:r>
              <a:rPr lang="ru-RU" sz="2000" dirty="0"/>
              <a:t>при любом размере НМЦК, </a:t>
            </a:r>
            <a:r>
              <a:rPr lang="ru-RU" sz="2000" dirty="0">
                <a:solidFill>
                  <a:srgbClr val="C00000"/>
                </a:solidFill>
              </a:rPr>
              <a:t>цены контракта, заключаемого с единственным поставщиком (подрядчиком, исполнителем</a:t>
            </a:r>
            <a:r>
              <a:rPr lang="ru-RU" sz="2000" dirty="0" smtClean="0">
                <a:solidFill>
                  <a:srgbClr val="C00000"/>
                </a:solidFill>
              </a:rPr>
              <a:t>)</a:t>
            </a:r>
            <a:r>
              <a:rPr lang="ru-RU" sz="2000" dirty="0" smtClean="0"/>
              <a:t>.</a:t>
            </a:r>
            <a:endParaRPr lang="en-US" sz="2000" dirty="0" smtClean="0"/>
          </a:p>
          <a:p>
            <a:pPr algn="just"/>
            <a:r>
              <a:rPr lang="ru-RU" sz="2000" dirty="0" smtClean="0"/>
              <a:t>Применяется в </a:t>
            </a:r>
            <a:r>
              <a:rPr lang="ru-RU" sz="2000" dirty="0"/>
              <a:t>рамках программы государственных гарантий бесплатного оказания гражданам медицинской помощи</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18</a:t>
            </a:fld>
            <a:endParaRPr lang="ru-RU" sz="1600" dirty="0" smtClean="0">
              <a:cs typeface="Arial" pitchFamily="34" charset="0"/>
            </a:endParaRPr>
          </a:p>
        </p:txBody>
      </p:sp>
      <p:pic>
        <p:nvPicPr>
          <p:cNvPr id="9" name="Рисунок 8"/>
          <p:cNvPicPr>
            <a:picLocks noChangeAspect="1"/>
          </p:cNvPicPr>
          <p:nvPr/>
        </p:nvPicPr>
        <p:blipFill rotWithShape="1">
          <a:blip r:embed="rId10">
            <a:clrChange>
              <a:clrFrom>
                <a:srgbClr val="FFFFFF"/>
              </a:clrFrom>
              <a:clrTo>
                <a:srgbClr val="FFFFFF">
                  <a:alpha val="0"/>
                </a:srgbClr>
              </a:clrTo>
            </a:clrChange>
          </a:blip>
          <a:srcRect l="11615" t="19843" r="62791" b="67007"/>
          <a:stretch/>
        </p:blipFill>
        <p:spPr>
          <a:xfrm>
            <a:off x="99556" y="0"/>
            <a:ext cx="8966178" cy="891480"/>
          </a:xfrm>
          <a:prstGeom prst="rect">
            <a:avLst/>
          </a:prstGeom>
        </p:spPr>
      </p:pic>
    </p:spTree>
    <p:extLst>
      <p:ext uri="{BB962C8B-B14F-4D97-AF65-F5344CB8AC3E}">
        <p14:creationId xmlns:p14="http://schemas.microsoft.com/office/powerpoint/2010/main" val="16010807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44524" y="953289"/>
            <a:ext cx="9433048" cy="4464093"/>
          </a:xfrm>
          <a:prstGeom prst="rect">
            <a:avLst/>
          </a:prstGeom>
          <a:noFill/>
          <a:ln w="9525">
            <a:noFill/>
            <a:miter lim="800000"/>
            <a:headEnd/>
            <a:tailEnd/>
          </a:ln>
        </p:spPr>
        <p:txBody>
          <a:bodyPr wrap="square" lIns="360000" rIns="360000" bIns="108000">
            <a:spAutoFit/>
          </a:bodyPr>
          <a:lstStyle/>
          <a:p>
            <a:pPr algn="just"/>
            <a:r>
              <a:rPr lang="ru-RU" sz="2000" dirty="0" smtClean="0"/>
              <a:t>     Приказ МИНЗДРАВА РФ от 26.10.2017 г. №870н </a:t>
            </a:r>
            <a:r>
              <a:rPr lang="en-US" sz="2000" dirty="0" smtClean="0"/>
              <a:t>“</a:t>
            </a:r>
            <a:r>
              <a:rPr lang="ru-RU" sz="2000" dirty="0"/>
              <a:t>Об утверждении типового контракта на поставку </a:t>
            </a:r>
            <a:r>
              <a:rPr lang="ru-RU" sz="2000" dirty="0" smtClean="0"/>
              <a:t>лекарственных препаратов для медицинского применения и </a:t>
            </a:r>
            <a:r>
              <a:rPr lang="ru-RU" sz="2000" dirty="0"/>
              <a:t>информационной карты </a:t>
            </a:r>
            <a:r>
              <a:rPr lang="ru-RU" sz="2000" dirty="0" smtClean="0"/>
              <a:t>типового </a:t>
            </a:r>
            <a:r>
              <a:rPr lang="ru-RU" sz="2000" dirty="0"/>
              <a:t>контракта"</a:t>
            </a:r>
            <a:r>
              <a:rPr lang="en-US" sz="2000" dirty="0" smtClean="0"/>
              <a:t>” (</a:t>
            </a:r>
            <a:r>
              <a:rPr lang="ru-RU" sz="2000" dirty="0" smtClean="0"/>
              <a:t>Зарегистрирован 07.12.2017 г. № 49149</a:t>
            </a:r>
            <a:r>
              <a:rPr lang="en-US" sz="2000" dirty="0" smtClean="0"/>
              <a:t>).</a:t>
            </a:r>
            <a:r>
              <a:rPr lang="ru-RU" sz="2000" dirty="0" smtClean="0"/>
              <a:t> В ЕИС есть с 16.01.2017</a:t>
            </a:r>
            <a:r>
              <a:rPr lang="en-US" sz="2000" dirty="0" smtClean="0"/>
              <a:t>.</a:t>
            </a:r>
            <a:endParaRPr lang="ru-RU" sz="2000" dirty="0" smtClean="0"/>
          </a:p>
          <a:p>
            <a:pPr algn="just"/>
            <a:endParaRPr lang="ru-RU" sz="2000" dirty="0" smtClean="0"/>
          </a:p>
          <a:p>
            <a:r>
              <a:rPr lang="ru-RU" sz="2000" dirty="0" smtClean="0"/>
              <a:t>ОКПД</a:t>
            </a:r>
            <a:r>
              <a:rPr lang="en-US" sz="2000" dirty="0" smtClean="0"/>
              <a:t>2:</a:t>
            </a:r>
            <a:r>
              <a:rPr lang="ru-RU" sz="2000" dirty="0"/>
              <a:t> </a:t>
            </a:r>
            <a:r>
              <a:rPr lang="ru-RU" sz="2000" dirty="0" smtClean="0"/>
              <a:t>21.20.1 </a:t>
            </a:r>
          </a:p>
          <a:p>
            <a:endParaRPr lang="en-US" sz="2000" dirty="0" smtClean="0"/>
          </a:p>
          <a:p>
            <a:pPr algn="just"/>
            <a:r>
              <a:rPr lang="ru-RU" sz="2000" dirty="0" smtClean="0"/>
              <a:t> ** Типовой контракт</a:t>
            </a:r>
            <a:r>
              <a:rPr lang="en-US" sz="2000" dirty="0" smtClean="0"/>
              <a:t> </a:t>
            </a:r>
            <a:r>
              <a:rPr lang="ru-RU" sz="2000" dirty="0" smtClean="0"/>
              <a:t>применяется при любом размере НМЦК, </a:t>
            </a:r>
            <a:r>
              <a:rPr lang="ru-RU" sz="2000" dirty="0" smtClean="0">
                <a:solidFill>
                  <a:srgbClr val="C00000"/>
                </a:solidFill>
              </a:rPr>
              <a:t>цены контракта, заключаемого с единственным поставщиком (подрядчиком, исполнителем)</a:t>
            </a:r>
            <a:r>
              <a:rPr lang="ru-RU" sz="2000" dirty="0" smtClean="0"/>
              <a:t>.</a:t>
            </a:r>
          </a:p>
          <a:p>
            <a:pPr algn="just"/>
            <a:endParaRPr lang="en-US" sz="2000" dirty="0" smtClean="0"/>
          </a:p>
          <a:p>
            <a:pPr algn="just"/>
            <a:r>
              <a:rPr lang="ru-RU" sz="2000" dirty="0"/>
              <a:t>Не применяется в отношении закупок по государственному оборонному заказу</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19</a:t>
            </a:fld>
            <a:endParaRPr lang="ru-RU" sz="1600" dirty="0" smtClean="0">
              <a:cs typeface="Arial" pitchFamily="34" charset="0"/>
            </a:endParaRPr>
          </a:p>
        </p:txBody>
      </p:sp>
      <p:pic>
        <p:nvPicPr>
          <p:cNvPr id="9" name="Рисунок 8"/>
          <p:cNvPicPr>
            <a:picLocks noChangeAspect="1"/>
          </p:cNvPicPr>
          <p:nvPr/>
        </p:nvPicPr>
        <p:blipFill rotWithShape="1">
          <a:blip r:embed="rId4">
            <a:clrChange>
              <a:clrFrom>
                <a:srgbClr val="FFFFFF"/>
              </a:clrFrom>
              <a:clrTo>
                <a:srgbClr val="FFFFFF">
                  <a:alpha val="0"/>
                </a:srgbClr>
              </a:clrTo>
            </a:clrChange>
          </a:blip>
          <a:srcRect l="11615" t="19843" r="62791" b="67007"/>
          <a:stretch/>
        </p:blipFill>
        <p:spPr>
          <a:xfrm>
            <a:off x="99556" y="0"/>
            <a:ext cx="8966178" cy="891480"/>
          </a:xfrm>
          <a:prstGeom prst="rect">
            <a:avLst/>
          </a:prstGeom>
        </p:spPr>
      </p:pic>
    </p:spTree>
    <p:extLst>
      <p:ext uri="{BB962C8B-B14F-4D97-AF65-F5344CB8AC3E}">
        <p14:creationId xmlns:p14="http://schemas.microsoft.com/office/powerpoint/2010/main" val="17702471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731012" y="531796"/>
            <a:ext cx="8017452" cy="3161172"/>
          </a:xfrm>
          <a:prstGeom prst="rect">
            <a:avLst/>
          </a:prstGeom>
          <a:noFill/>
          <a:ln w="9525">
            <a:noFill/>
            <a:miter lim="800000"/>
            <a:headEnd/>
            <a:tailEnd/>
          </a:ln>
        </p:spPr>
        <p:txBody>
          <a:bodyPr wrap="square" lIns="360000" rIns="360000" bIns="108000">
            <a:spAutoFit/>
          </a:bodyPr>
          <a:lstStyle/>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 action="ppaction://hlinkshowjump?jump=nextslide"/>
              </a:rPr>
              <a:t>Вводные сведения</a:t>
            </a:r>
            <a:r>
              <a:rPr lang="ru-RU" sz="2000" b="1" dirty="0" smtClean="0">
                <a:latin typeface="Arial Narrow" pitchFamily="34" charset="0"/>
                <a:cs typeface="Arial" charset="0"/>
              </a:rPr>
              <a:t>.</a:t>
            </a: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4" action="ppaction://hlinksldjump"/>
              </a:rPr>
              <a:t>Общие понятия.</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5" action="ppaction://hlinksldjump"/>
              </a:rPr>
              <a:t>Типовые контракты.</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6" action="ppaction://hlinksldjump"/>
              </a:rPr>
              <a:t>Условия заключения контракта.</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7" action="ppaction://hlinksldjump"/>
              </a:rPr>
              <a:t>Цена, оплата контракта.</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8" action="ppaction://hlinksldjump"/>
              </a:rPr>
              <a:t>НДС в цене контракта.</a:t>
            </a:r>
            <a:endParaRPr lang="ru-RU" sz="2000" b="1" dirty="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endParaRPr lang="ru-RU" sz="2000" dirty="0" smtClean="0">
              <a:latin typeface="Arial Narrow" pitchFamily="34" charset="0"/>
              <a:cs typeface="Arial" charset="0"/>
            </a:endParaRPr>
          </a:p>
          <a:p>
            <a:r>
              <a:rPr lang="ru-RU" dirty="0" smtClean="0"/>
              <a:t> </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a:t>
            </a:fld>
            <a:endParaRPr lang="ru-RU" sz="1600" smtClean="0">
              <a:cs typeface="Arial" pitchFamily="34" charset="0"/>
            </a:endParaRPr>
          </a:p>
        </p:txBody>
      </p:sp>
      <p:pic>
        <p:nvPicPr>
          <p:cNvPr id="7" name="Picture 6"/>
          <p:cNvPicPr>
            <a:picLocks noChangeAspect="1" noChangeArrowheads="1"/>
          </p:cNvPicPr>
          <p:nvPr/>
        </p:nvPicPr>
        <p:blipFill>
          <a:blip r:embed="rId9" cstate="print"/>
          <a:srcRect/>
          <a:stretch>
            <a:fillRect/>
          </a:stretch>
        </p:blipFill>
        <p:spPr bwMode="auto">
          <a:xfrm>
            <a:off x="731012" y="478322"/>
            <a:ext cx="8394700" cy="23813"/>
          </a:xfrm>
          <a:prstGeom prst="rect">
            <a:avLst/>
          </a:prstGeom>
          <a:noFill/>
          <a:ln w="9525">
            <a:noFill/>
            <a:miter lim="800000"/>
            <a:headEnd/>
            <a:tailEnd/>
          </a:ln>
          <a:effectLst/>
        </p:spPr>
      </p:pic>
      <p:sp>
        <p:nvSpPr>
          <p:cNvPr id="8"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600" b="1" cap="all" dirty="0" smtClean="0">
                <a:solidFill>
                  <a:srgbClr val="990033"/>
                </a:solidFill>
                <a:effectLst>
                  <a:reflection blurRad="12700" stA="48000" endA="300" endPos="55000" dir="5400000" sy="-90000" algn="bl" rotWithShape="0"/>
                </a:effectLst>
                <a:latin typeface="+mj-lt"/>
                <a:ea typeface="+mj-ea"/>
                <a:cs typeface="+mj-cs"/>
              </a:rPr>
              <a:t>РАЗДЕЛЫ ПРЕЗЕНТАЦИИ</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731012" y="2852936"/>
            <a:ext cx="8161468" cy="4330723"/>
          </a:xfrm>
          <a:prstGeom prst="rect">
            <a:avLst/>
          </a:prstGeom>
          <a:noFill/>
          <a:ln w="9525">
            <a:noFill/>
            <a:miter lim="800000"/>
            <a:headEnd/>
            <a:tailEnd/>
          </a:ln>
        </p:spPr>
        <p:txBody>
          <a:bodyPr wrap="square" lIns="360000" rIns="360000" bIns="108000">
            <a:spAutoFit/>
          </a:bodyPr>
          <a:lstStyle/>
          <a:p>
            <a:pPr marL="342900" lvl="1" indent="-342900">
              <a:lnSpc>
                <a:spcPct val="85000"/>
              </a:lnSpc>
              <a:spcAft>
                <a:spcPts val="1000"/>
              </a:spcAft>
              <a:buClr>
                <a:srgbClr val="990033"/>
              </a:buClr>
              <a:buSzPct val="80000"/>
              <a:buFont typeface="Wingdings" pitchFamily="2" charset="2"/>
              <a:buChar char="Ø"/>
            </a:pPr>
            <a:r>
              <a:rPr lang="ru-RU" sz="2000" b="1" dirty="0">
                <a:latin typeface="Arial Narrow" pitchFamily="34" charset="0"/>
                <a:cs typeface="Arial" charset="0"/>
                <a:hlinkClick r:id="rId10" action="ppaction://hlinksldjump"/>
              </a:rPr>
              <a:t>Ответственность по контракту. </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1" action="ppaction://hlinksldjump"/>
              </a:rPr>
              <a:t>Иные условия контракта.</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2" action="ppaction://hlinksldjump"/>
              </a:rPr>
              <a:t>Обеспечение исполнения контракта.</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3" action="ppaction://hlinksldjump"/>
              </a:rPr>
              <a:t>Особенности контрактов ст.110</a:t>
            </a:r>
            <a:r>
              <a:rPr lang="ru-RU" sz="2000" b="1" u="sng" dirty="0" smtClean="0">
                <a:latin typeface="Arial Narrow" pitchFamily="34" charset="0"/>
                <a:cs typeface="Arial" charset="0"/>
              </a:rPr>
              <a:t>.</a:t>
            </a:r>
            <a:endParaRPr lang="ru-RU" sz="2000" b="1" u="sng" dirty="0" smtClean="0">
              <a:latin typeface="Arial Narrow" pitchFamily="34" charset="0"/>
              <a:cs typeface="Arial" charset="0"/>
              <a:hlinkClick r:id="rId14" action="ppaction://hlinksldjump"/>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4" action="ppaction://hlinksldjump"/>
              </a:rPr>
              <a:t>Понятие этапа контракта.</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5" action="ppaction://hlinksldjump"/>
              </a:rPr>
              <a:t>Отчетность по контракту (отчет, сведения в реестр).</a:t>
            </a:r>
            <a:endParaRPr lang="ru-RU" sz="2000" b="1" dirty="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6" action="ppaction://hlinksldjump"/>
              </a:rPr>
              <a:t>Приемка и экспертиза.</a:t>
            </a:r>
            <a:r>
              <a:rPr lang="ru-RU" sz="2000" b="1" dirty="0" smtClean="0">
                <a:latin typeface="Arial Narrow" pitchFamily="34" charset="0"/>
                <a:cs typeface="Arial" charset="0"/>
              </a:rPr>
              <a:t>  </a:t>
            </a:r>
            <a:endParaRPr lang="ru-RU" sz="2000" b="1" dirty="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7" action="ppaction://hlinksldjump"/>
              </a:rPr>
              <a:t>Изменение, расторжение контракта.</a:t>
            </a:r>
            <a:endParaRPr lang="ru-RU" sz="2000" b="1" dirty="0" smtClean="0">
              <a:latin typeface="Arial Narrow" pitchFamily="34" charset="0"/>
              <a:cs typeface="Arial" charset="0"/>
            </a:endParaRP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8" action="ppaction://hlinksldjump"/>
              </a:rPr>
              <a:t>Односторонний отказ от исполнения контракта.</a:t>
            </a:r>
            <a:r>
              <a:rPr lang="ru-RU" sz="2000" b="1" dirty="0" smtClean="0">
                <a:latin typeface="Arial Narrow" pitchFamily="34" charset="0"/>
                <a:cs typeface="Arial" charset="0"/>
              </a:rPr>
              <a:t> </a:t>
            </a:r>
          </a:p>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hlinkClick r:id="rId19" action="ppaction://hlinksldjump"/>
              </a:rPr>
              <a:t>Контакты.</a:t>
            </a:r>
            <a:endParaRPr lang="ru-RU" sz="2000" dirty="0" smtClean="0">
              <a:latin typeface="Arial Narrow" pitchFamily="34" charset="0"/>
              <a:cs typeface="Arial" charset="0"/>
            </a:endParaRPr>
          </a:p>
          <a:p>
            <a:r>
              <a:rPr lang="ru-RU" dirty="0" smtClean="0"/>
              <a:t> </a:t>
            </a:r>
          </a:p>
        </p:txBody>
      </p:sp>
    </p:spTree>
    <p:extLst>
      <p:ext uri="{BB962C8B-B14F-4D97-AF65-F5344CB8AC3E}">
        <p14:creationId xmlns:p14="http://schemas.microsoft.com/office/powerpoint/2010/main" val="598666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up)">
                                      <p:cBhvr>
                                        <p:cTn id="10" dur="500"/>
                                        <p:tgtEl>
                                          <p:spTgt spid="1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up)">
                                      <p:cBhvr>
                                        <p:cTn id="13" dur="500"/>
                                        <p:tgtEl>
                                          <p:spTgt spid="12">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up)">
                                      <p:cBhvr>
                                        <p:cTn id="16" dur="500"/>
                                        <p:tgtEl>
                                          <p:spTgt spid="12">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up)">
                                      <p:cBhvr>
                                        <p:cTn id="19" dur="500"/>
                                        <p:tgtEl>
                                          <p:spTgt spid="12">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up)">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wipe(up)">
                                      <p:cBhvr>
                                        <p:cTn id="27" dur="500"/>
                                        <p:tgtEl>
                                          <p:spTgt spid="12">
                                            <p:txEl>
                                              <p:pRg st="7" end="7"/>
                                            </p:txEl>
                                          </p:spTgt>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up)">
                                      <p:cBhvr>
                                        <p:cTn id="37" dur="500"/>
                                        <p:tgtEl>
                                          <p:spTgt spid="9">
                                            <p:txEl>
                                              <p:pRg st="2" end="2"/>
                                            </p:txEl>
                                          </p:spTgt>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wipe(up)">
                                      <p:cBhvr>
                                        <p:cTn id="41" dur="500"/>
                                        <p:tgtEl>
                                          <p:spTgt spid="9">
                                            <p:txEl>
                                              <p:pRg st="3" end="3"/>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wipe(up)">
                                      <p:cBhvr>
                                        <p:cTn id="44" dur="500"/>
                                        <p:tgtEl>
                                          <p:spTgt spid="9">
                                            <p:txEl>
                                              <p:pRg st="4" end="4"/>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wipe(up)">
                                      <p:cBhvr>
                                        <p:cTn id="47" dur="500"/>
                                        <p:tgtEl>
                                          <p:spTgt spid="9">
                                            <p:txEl>
                                              <p:pRg st="5" end="5"/>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wipe(up)">
                                      <p:cBhvr>
                                        <p:cTn id="50" dur="500"/>
                                        <p:tgtEl>
                                          <p:spTgt spid="9">
                                            <p:txEl>
                                              <p:pRg st="6" end="6"/>
                                            </p:tx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wipe(up)">
                                      <p:cBhvr>
                                        <p:cTn id="53" dur="500"/>
                                        <p:tgtEl>
                                          <p:spTgt spid="9">
                                            <p:txEl>
                                              <p:pRg st="7" end="7"/>
                                            </p:tx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wipe(up)">
                                      <p:cBhvr>
                                        <p:cTn id="56" dur="500"/>
                                        <p:tgtEl>
                                          <p:spTgt spid="9">
                                            <p:txEl>
                                              <p:pRg st="8" end="8"/>
                                            </p:tx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9">
                                            <p:txEl>
                                              <p:pRg st="9" end="9"/>
                                            </p:txEl>
                                          </p:spTgt>
                                        </p:tgtEl>
                                        <p:attrNameLst>
                                          <p:attrName>style.visibility</p:attrName>
                                        </p:attrNameLst>
                                      </p:cBhvr>
                                      <p:to>
                                        <p:strVal val="visible"/>
                                      </p:to>
                                    </p:set>
                                    <p:animEffect transition="in" filter="wipe(up)">
                                      <p:cBhvr>
                                        <p:cTn id="59" dur="500"/>
                                        <p:tgtEl>
                                          <p:spTgt spid="9">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9">
                                            <p:txEl>
                                              <p:pRg st="10" end="10"/>
                                            </p:txEl>
                                          </p:spTgt>
                                        </p:tgtEl>
                                        <p:attrNameLst>
                                          <p:attrName>style.visibility</p:attrName>
                                        </p:attrNameLst>
                                      </p:cBhvr>
                                      <p:to>
                                        <p:strVal val="visible"/>
                                      </p:to>
                                    </p:set>
                                    <p:animEffect transition="in" filter="wipe(up)">
                                      <p:cBhvr>
                                        <p:cTn id="64"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08520" y="25688"/>
            <a:ext cx="9433048" cy="6203031"/>
          </a:xfrm>
          <a:prstGeom prst="rect">
            <a:avLst/>
          </a:prstGeom>
          <a:noFill/>
          <a:ln w="9525">
            <a:noFill/>
            <a:miter lim="800000"/>
            <a:headEnd/>
            <a:tailEnd/>
          </a:ln>
        </p:spPr>
        <p:txBody>
          <a:bodyPr wrap="square" lIns="360000" rIns="360000" bIns="108000">
            <a:spAutoFit/>
          </a:bodyPr>
          <a:lstStyle/>
          <a:p>
            <a:pPr algn="just"/>
            <a:r>
              <a:rPr lang="ru-RU" sz="2000" dirty="0" smtClean="0"/>
              <a:t>   </a:t>
            </a:r>
            <a:r>
              <a:rPr lang="ru-RU" sz="2300" b="1" dirty="0" smtClean="0"/>
              <a:t>Постановление Правительства РФ </a:t>
            </a:r>
            <a:r>
              <a:rPr lang="ru-RU" sz="2300" b="1" dirty="0"/>
              <a:t>от </a:t>
            </a:r>
            <a:r>
              <a:rPr lang="ru-RU" sz="2300" b="1" dirty="0" smtClean="0"/>
              <a:t>23.12.2016г</a:t>
            </a:r>
            <a:r>
              <a:rPr lang="ru-RU" sz="2300" b="1" dirty="0"/>
              <a:t>. </a:t>
            </a:r>
            <a:r>
              <a:rPr lang="ru-RU" sz="2300" b="1" dirty="0" smtClean="0"/>
              <a:t>№1466</a:t>
            </a:r>
            <a:r>
              <a:rPr lang="ru-RU" sz="2000" dirty="0" smtClean="0"/>
              <a:t> </a:t>
            </a:r>
            <a:r>
              <a:rPr lang="en-US" sz="2000" dirty="0" smtClean="0"/>
              <a:t>“</a:t>
            </a:r>
            <a:r>
              <a:rPr lang="ru-RU" sz="2000" dirty="0" smtClean="0"/>
              <a:t>Об утверждении типовых условий контрактов, предусматривающих привлечение к исполнению контрактов субподрядчиков, соисполнителей из числа субъектов малого предпринимательства, социально ориентированных некоммерческих организаций</a:t>
            </a:r>
            <a:r>
              <a:rPr lang="en-US" sz="2000" dirty="0" smtClean="0"/>
              <a:t>”.</a:t>
            </a:r>
            <a:r>
              <a:rPr lang="ru-RU" sz="2000" dirty="0" smtClean="0"/>
              <a:t> </a:t>
            </a:r>
          </a:p>
          <a:p>
            <a:pPr algn="just"/>
            <a:endParaRPr lang="ru-RU" sz="1000" dirty="0" smtClean="0"/>
          </a:p>
          <a:p>
            <a:pPr algn="just"/>
            <a:r>
              <a:rPr lang="ru-RU" sz="2000" dirty="0" smtClean="0"/>
              <a:t>    Принято в </a:t>
            </a:r>
            <a:r>
              <a:rPr lang="ru-RU" sz="2000" dirty="0"/>
              <a:t>соответствии с </a:t>
            </a:r>
            <a:r>
              <a:rPr lang="ru-RU" sz="2000" dirty="0">
                <a:hlinkClick r:id="rId4" tooltip="Федеральный закон от 05.04.2013 N 44-ФЗ (ред. от 28.12.2016) &quot;О контрактной системе в сфере закупок товаров, работ, услуг для обеспечения государственных и муниципальных нужд&quot; (с изм. и доп., вступ. в силу с 09.01.2017){КонсультантПлюс}"/>
              </a:rPr>
              <a:t>частью 7 статьи </a:t>
            </a:r>
            <a:r>
              <a:rPr lang="ru-RU" sz="2000" dirty="0" smtClean="0">
                <a:hlinkClick r:id="rId4" tooltip="Федеральный закон от 05.04.2013 N 44-ФЗ (ред. от 28.12.2016) &quot;О контрактной системе в сфере закупок товаров, работ, услуг для обеспечения государственных и муниципальных нужд&quot; (с изм. и доп., вступ. в силу с 09.01.2017){КонсультантПлюс}"/>
              </a:rPr>
              <a:t>30</a:t>
            </a:r>
            <a:r>
              <a:rPr lang="ru-RU" sz="2000" dirty="0" smtClean="0"/>
              <a:t> 44-ФЗ! (Не по ПП №606) </a:t>
            </a:r>
          </a:p>
          <a:p>
            <a:pPr algn="just"/>
            <a:r>
              <a:rPr lang="ru-RU" sz="2000" dirty="0" smtClean="0"/>
              <a:t>    ФОИВ должны привести свои нормативные акты в соответствие (3-ех месячный срок). </a:t>
            </a:r>
          </a:p>
          <a:p>
            <a:pPr algn="just"/>
            <a:r>
              <a:rPr lang="ru-RU" sz="2000" dirty="0" smtClean="0"/>
              <a:t>    Порядок применения является проблемой, т.к. содержатся условия</a:t>
            </a:r>
            <a:r>
              <a:rPr lang="en-US" sz="2000" dirty="0" smtClean="0"/>
              <a:t>:</a:t>
            </a:r>
          </a:p>
          <a:p>
            <a:r>
              <a:rPr lang="en-US" sz="2000" dirty="0"/>
              <a:t> </a:t>
            </a:r>
            <a:r>
              <a:rPr lang="en-US" sz="2000" dirty="0" smtClean="0"/>
              <a:t>     -</a:t>
            </a:r>
            <a:r>
              <a:rPr lang="ru-RU" sz="2000" dirty="0" smtClean="0"/>
              <a:t> противоречащие 44-ФЗ</a:t>
            </a:r>
            <a:r>
              <a:rPr lang="en-US" sz="2000" dirty="0" smtClean="0"/>
              <a:t>: </a:t>
            </a:r>
            <a:r>
              <a:rPr lang="ru-RU" sz="2000" dirty="0"/>
              <a:t>Привлекать к исполнению контракта субподрядчиков, соисполнителей из числа субъектов малого предпринимательства, социально ориентированных некоммерческих организаций (далее - субподрядчики, соисполнители) в объеме </a:t>
            </a:r>
            <a:r>
              <a:rPr lang="ru-RU" sz="2000" b="1" u="sng" dirty="0">
                <a:solidFill>
                  <a:srgbClr val="C00000"/>
                </a:solidFill>
              </a:rPr>
              <a:t>не менее</a:t>
            </a:r>
            <a:r>
              <a:rPr lang="ru-RU" sz="2000" b="1" dirty="0"/>
              <a:t> </a:t>
            </a:r>
            <a:r>
              <a:rPr lang="ru-RU" sz="2000" b="1" u="dbl" dirty="0">
                <a:solidFill>
                  <a:srgbClr val="C00000"/>
                </a:solidFill>
              </a:rPr>
              <a:t>5</a:t>
            </a:r>
            <a:r>
              <a:rPr lang="ru-RU" sz="2000" dirty="0"/>
              <a:t> процентов от цены контракта (</a:t>
            </a:r>
            <a:r>
              <a:rPr lang="ru-RU" sz="2000" dirty="0" smtClean="0"/>
              <a:t>Разъяснение - </a:t>
            </a:r>
            <a:r>
              <a:rPr lang="ru-RU" sz="2000" i="1" dirty="0" smtClean="0"/>
              <a:t>Письмо</a:t>
            </a:r>
            <a:r>
              <a:rPr lang="ru-RU" sz="2000" i="1" dirty="0"/>
              <a:t> </a:t>
            </a:r>
            <a:r>
              <a:rPr lang="ru-RU" sz="2000" i="1" dirty="0" err="1" smtClean="0"/>
              <a:t>Минэка</a:t>
            </a:r>
            <a:r>
              <a:rPr lang="ru-RU" sz="2000" i="1" dirty="0" smtClean="0"/>
              <a:t> </a:t>
            </a:r>
            <a:r>
              <a:rPr lang="ru-RU" sz="2000" i="1" dirty="0"/>
              <a:t>от 15.02.2017 N Д28и-629</a:t>
            </a:r>
            <a:r>
              <a:rPr lang="ru-RU" sz="2000" dirty="0" smtClean="0"/>
              <a:t>)</a:t>
            </a:r>
            <a:r>
              <a:rPr lang="en-US" sz="2000" dirty="0" smtClean="0"/>
              <a:t>;</a:t>
            </a:r>
          </a:p>
          <a:p>
            <a:pPr algn="just"/>
            <a:r>
              <a:rPr lang="en-US" sz="2000" dirty="0"/>
              <a:t> </a:t>
            </a:r>
            <a:r>
              <a:rPr lang="en-US" sz="2000" dirty="0" smtClean="0"/>
              <a:t>     - </a:t>
            </a:r>
            <a:r>
              <a:rPr lang="ru-RU" sz="2000" dirty="0" smtClean="0"/>
              <a:t>неоднозначно трактуемое по 44-ФЗ в совокупности с ГК РФ</a:t>
            </a:r>
            <a:r>
              <a:rPr lang="en-US" sz="2000" dirty="0" smtClean="0"/>
              <a:t>: </a:t>
            </a:r>
            <a:endParaRPr lang="ru-RU" sz="2000" dirty="0" smtClean="0"/>
          </a:p>
          <a:p>
            <a:pPr marL="1257300" lvl="2" indent="-342900">
              <a:buFont typeface="Wingdings" panose="05000000000000000000" pitchFamily="2" charset="2"/>
              <a:buChar char="§"/>
            </a:pPr>
            <a:r>
              <a:rPr lang="ru-RU" sz="2000" dirty="0" smtClean="0"/>
              <a:t>предоставлять документы в 5 и 10 </a:t>
            </a:r>
            <a:r>
              <a:rPr lang="ru-RU" sz="2000" dirty="0" err="1" smtClean="0"/>
              <a:t>дневный</a:t>
            </a:r>
            <a:r>
              <a:rPr lang="ru-RU" sz="2000" dirty="0" smtClean="0"/>
              <a:t> срок без оговорки о невозможности одностороннего расторжения при </a:t>
            </a:r>
            <a:r>
              <a:rPr lang="ru-RU" sz="2000" dirty="0" err="1" smtClean="0"/>
              <a:t>непредоставлении</a:t>
            </a:r>
            <a:r>
              <a:rPr lang="ru-RU" sz="2000" dirty="0" smtClean="0"/>
              <a:t> документов неоднократно</a:t>
            </a:r>
            <a:r>
              <a:rPr lang="ru-RU" sz="2000" dirty="0"/>
              <a:t>.</a:t>
            </a:r>
            <a:endParaRPr lang="ru-RU"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20</a:t>
            </a:fld>
            <a:endParaRPr lang="ru-RU" sz="1600" smtClean="0">
              <a:cs typeface="Arial" pitchFamily="34" charset="0"/>
            </a:endParaRPr>
          </a:p>
        </p:txBody>
      </p:sp>
    </p:spTree>
    <p:extLst>
      <p:ext uri="{BB962C8B-B14F-4D97-AF65-F5344CB8AC3E}">
        <p14:creationId xmlns:p14="http://schemas.microsoft.com/office/powerpoint/2010/main" val="9699648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08520" y="25688"/>
            <a:ext cx="9433048" cy="2817488"/>
          </a:xfrm>
          <a:prstGeom prst="rect">
            <a:avLst/>
          </a:prstGeom>
          <a:noFill/>
          <a:ln w="9525">
            <a:noFill/>
            <a:miter lim="800000"/>
            <a:headEnd/>
            <a:tailEnd/>
          </a:ln>
        </p:spPr>
        <p:txBody>
          <a:bodyPr wrap="square" lIns="360000" rIns="360000" bIns="108000">
            <a:spAutoFit/>
          </a:bodyPr>
          <a:lstStyle/>
          <a:p>
            <a:pPr algn="just"/>
            <a:r>
              <a:rPr lang="ru-RU" sz="2000" dirty="0" smtClean="0"/>
              <a:t>   </a:t>
            </a:r>
            <a:r>
              <a:rPr lang="ru-RU" sz="2300" b="1" dirty="0" smtClean="0"/>
              <a:t>Постановление Правительства РФ </a:t>
            </a:r>
            <a:r>
              <a:rPr lang="ru-RU" sz="2300" b="1" dirty="0"/>
              <a:t>от </a:t>
            </a:r>
            <a:r>
              <a:rPr lang="ru-RU" sz="2300" b="1" dirty="0" smtClean="0"/>
              <a:t>23.12.2016г</a:t>
            </a:r>
            <a:r>
              <a:rPr lang="ru-RU" sz="2300" b="1" dirty="0"/>
              <a:t>. </a:t>
            </a:r>
            <a:r>
              <a:rPr lang="ru-RU" sz="2300" b="1" dirty="0" smtClean="0"/>
              <a:t>№1466</a:t>
            </a:r>
            <a:r>
              <a:rPr lang="ru-RU" sz="2000" dirty="0" smtClean="0"/>
              <a:t> </a:t>
            </a:r>
            <a:r>
              <a:rPr lang="en-US" sz="2000" dirty="0" smtClean="0"/>
              <a:t>“</a:t>
            </a:r>
            <a:r>
              <a:rPr lang="ru-RU" sz="2000" dirty="0" smtClean="0"/>
              <a:t>Об утверждении типовых условий контрактов, предусматривающих привлечение к исполнению контрактов субподрядчиков, соисполнителей из числа субъектов малого предпринимательства, социально ориентированных некоммерческих организаций</a:t>
            </a:r>
            <a:r>
              <a:rPr lang="en-US" sz="2000" dirty="0" smtClean="0"/>
              <a:t>”.</a:t>
            </a:r>
            <a:r>
              <a:rPr lang="ru-RU" sz="2000" dirty="0" smtClean="0"/>
              <a:t> </a:t>
            </a:r>
          </a:p>
          <a:p>
            <a:pPr algn="just"/>
            <a:endParaRPr lang="ru-RU" sz="1000" dirty="0" smtClean="0"/>
          </a:p>
          <a:p>
            <a:pPr algn="just"/>
            <a:r>
              <a:rPr lang="ru-RU" sz="2000" dirty="0" smtClean="0"/>
              <a:t>    Письмо Минэкономразвития от 15.02.2017 № Д28и-629</a:t>
            </a:r>
            <a:r>
              <a:rPr lang="en-US" sz="2000" dirty="0" smtClean="0"/>
              <a:t>: </a:t>
            </a:r>
            <a:endParaRPr lang="ru-RU" sz="2000" dirty="0" smtClean="0"/>
          </a:p>
          <a:p>
            <a:pPr marL="1257300" lvl="2" indent="-342900">
              <a:buFont typeface="Wingdings" panose="05000000000000000000" pitchFamily="2" charset="2"/>
              <a:buChar char="§"/>
            </a:pPr>
            <a:r>
              <a:rPr lang="ru-RU" sz="2000" dirty="0" smtClean="0"/>
              <a:t>3аказчик </a:t>
            </a:r>
            <a:r>
              <a:rPr lang="ru-RU" sz="2000" dirty="0"/>
              <a:t>вправе установить объем привлечения СМП и СОНКО в размере от 5% цены контракта и выше</a:t>
            </a:r>
            <a:r>
              <a:rPr lang="ru-RU" sz="2000" dirty="0" smtClean="0"/>
              <a:t>.  </a:t>
            </a:r>
            <a:r>
              <a:rPr lang="en-US" sz="2000" dirty="0" smtClean="0"/>
              <a:t> </a:t>
            </a:r>
            <a:endParaRPr lang="en-US"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21</a:t>
            </a:fld>
            <a:endParaRPr lang="ru-RU" sz="1600" smtClean="0">
              <a:cs typeface="Arial" pitchFamily="34" charset="0"/>
            </a:endParaRPr>
          </a:p>
        </p:txBody>
      </p:sp>
    </p:spTree>
    <p:extLst>
      <p:ext uri="{BB962C8B-B14F-4D97-AF65-F5344CB8AC3E}">
        <p14:creationId xmlns:p14="http://schemas.microsoft.com/office/powerpoint/2010/main" val="1185950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5079646"/>
          </a:xfrm>
          <a:prstGeom prst="rect">
            <a:avLst/>
          </a:prstGeom>
          <a:noFill/>
          <a:ln w="9525">
            <a:noFill/>
            <a:miter lim="800000"/>
            <a:headEnd/>
            <a:tailEnd/>
          </a:ln>
        </p:spPr>
        <p:txBody>
          <a:bodyPr wrap="square" lIns="360000" rIns="360000" bIns="108000">
            <a:spAutoFit/>
          </a:bodyPr>
          <a:lstStyle/>
          <a:p>
            <a:pPr algn="just"/>
            <a:endParaRPr lang="ru-RU" sz="2000" dirty="0" smtClean="0"/>
          </a:p>
          <a:p>
            <a:pPr algn="just"/>
            <a:endParaRPr lang="ru-RU" sz="2000" dirty="0"/>
          </a:p>
          <a:p>
            <a:pPr algn="just"/>
            <a:endParaRPr lang="ru-RU" sz="2000" dirty="0"/>
          </a:p>
          <a:p>
            <a:pPr algn="just"/>
            <a:r>
              <a:rPr lang="ru-RU" sz="2000" dirty="0" smtClean="0">
                <a:solidFill>
                  <a:srgbClr val="C00000"/>
                </a:solidFill>
              </a:rPr>
              <a:t>Приказ Минтруда </a:t>
            </a:r>
            <a:r>
              <a:rPr lang="ru-RU" sz="2000" dirty="0">
                <a:solidFill>
                  <a:srgbClr val="C00000"/>
                </a:solidFill>
              </a:rPr>
              <a:t>России № </a:t>
            </a:r>
            <a:r>
              <a:rPr lang="ru-RU" sz="2000" dirty="0" smtClean="0">
                <a:solidFill>
                  <a:srgbClr val="C00000"/>
                </a:solidFill>
              </a:rPr>
              <a:t>562н </a:t>
            </a:r>
            <a:r>
              <a:rPr lang="ru-RU" sz="2000" dirty="0">
                <a:solidFill>
                  <a:srgbClr val="C00000"/>
                </a:solidFill>
              </a:rPr>
              <a:t>от </a:t>
            </a:r>
            <a:r>
              <a:rPr lang="ru-RU" sz="2000" dirty="0" smtClean="0">
                <a:solidFill>
                  <a:srgbClr val="C00000"/>
                </a:solidFill>
              </a:rPr>
              <a:t>26.08.2015 </a:t>
            </a:r>
            <a:r>
              <a:rPr lang="ru-RU" sz="2000" dirty="0">
                <a:solidFill>
                  <a:srgbClr val="C00000"/>
                </a:solidFill>
              </a:rPr>
              <a:t>«Об утверждении</a:t>
            </a:r>
          </a:p>
          <a:p>
            <a:pPr algn="just"/>
            <a:r>
              <a:rPr lang="ru-RU" sz="2000" dirty="0">
                <a:solidFill>
                  <a:srgbClr val="C00000"/>
                </a:solidFill>
              </a:rPr>
              <a:t>типового контракта на оказание услуги по перевозке </a:t>
            </a:r>
            <a:r>
              <a:rPr lang="ru-RU" sz="2000" dirty="0" smtClean="0">
                <a:solidFill>
                  <a:srgbClr val="C00000"/>
                </a:solidFill>
              </a:rPr>
              <a:t>граждан-получателей социальной </a:t>
            </a:r>
            <a:r>
              <a:rPr lang="ru-RU" sz="2000" dirty="0">
                <a:solidFill>
                  <a:srgbClr val="C00000"/>
                </a:solidFill>
              </a:rPr>
              <a:t>услуги железнодорожным транспортом пригородного сообщения</a:t>
            </a:r>
            <a:r>
              <a:rPr lang="ru-RU" sz="2000" dirty="0" smtClean="0">
                <a:solidFill>
                  <a:srgbClr val="C00000"/>
                </a:solidFill>
              </a:rPr>
              <a:t>».</a:t>
            </a:r>
          </a:p>
          <a:p>
            <a:pPr algn="just"/>
            <a:endParaRPr lang="ru-RU" sz="2000" dirty="0" smtClean="0"/>
          </a:p>
          <a:p>
            <a:pPr algn="just"/>
            <a:r>
              <a:rPr lang="ru-RU" sz="2000" dirty="0" smtClean="0"/>
              <a:t>Зарегистрирован </a:t>
            </a:r>
            <a:r>
              <a:rPr lang="ru-RU" sz="2000" dirty="0"/>
              <a:t>в Минюсте России </a:t>
            </a:r>
            <a:r>
              <a:rPr lang="ru-RU" sz="2000" dirty="0" smtClean="0"/>
              <a:t>09.12.2015 </a:t>
            </a:r>
            <a:r>
              <a:rPr lang="ru-RU" sz="2000" dirty="0"/>
              <a:t>№ </a:t>
            </a:r>
            <a:r>
              <a:rPr lang="ru-RU" sz="2000" dirty="0" smtClean="0"/>
              <a:t>40041. </a:t>
            </a:r>
          </a:p>
          <a:p>
            <a:pPr algn="just"/>
            <a:r>
              <a:rPr lang="ru-RU" sz="2000" dirty="0" smtClean="0"/>
              <a:t>В ЕИС нет.</a:t>
            </a:r>
            <a:endParaRPr lang="ru-RU" sz="2000" dirty="0"/>
          </a:p>
          <a:p>
            <a:pPr algn="just"/>
            <a:r>
              <a:rPr lang="ru-RU" sz="2000" dirty="0" smtClean="0"/>
              <a:t>    </a:t>
            </a:r>
          </a:p>
          <a:p>
            <a:pPr algn="just"/>
            <a:r>
              <a:rPr lang="ru-RU" sz="2000" dirty="0"/>
              <a:t> ! Принят </a:t>
            </a:r>
            <a:r>
              <a:rPr lang="ru-RU" sz="2000" dirty="0" smtClean="0"/>
              <a:t>по Правилам </a:t>
            </a:r>
            <a:r>
              <a:rPr lang="ru-RU" sz="2000" dirty="0"/>
              <a:t>финансового обеспечения расходов по предоставлению гражданам государственной социальной помощи в виде набора социальных услуг, утвержденных постановлением Правительства Российской Федерации от 29 декабря 2004 г. N </a:t>
            </a:r>
            <a:r>
              <a:rPr lang="ru-RU" sz="2000" dirty="0" smtClean="0"/>
              <a:t>864,</a:t>
            </a:r>
            <a:endParaRPr lang="ru-RU" sz="2000" dirty="0"/>
          </a:p>
          <a:p>
            <a:pPr algn="just"/>
            <a:r>
              <a:rPr lang="ru-RU" sz="2000" dirty="0" smtClean="0">
                <a:solidFill>
                  <a:srgbClr val="C00000"/>
                </a:solidFill>
              </a:rPr>
              <a:t>соответственно информационная карта отсутствует - неприменим!</a:t>
            </a:r>
            <a:endParaRPr lang="en-US" sz="2000" dirty="0">
              <a:solidFill>
                <a:srgbClr val="C00000"/>
              </a:solidFill>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22</a:t>
            </a:fld>
            <a:endParaRPr lang="ru-RU" sz="1600" smtClean="0">
              <a:cs typeface="Arial" pitchFamily="34" charset="0"/>
            </a:endParaRPr>
          </a:p>
        </p:txBody>
      </p:sp>
      <p:pic>
        <p:nvPicPr>
          <p:cNvPr id="9"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10"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0663646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8169"/>
            <a:ext cx="2593085" cy="1944814"/>
          </a:xfrm>
          <a:prstGeom prst="rect">
            <a:avLst/>
          </a:prstGeom>
        </p:spPr>
      </p:pic>
      <p:pic>
        <p:nvPicPr>
          <p:cNvPr id="8" name="Picture 2" descr="http://s1.goodfon.ru/image/335570-1600x1200.jpg?d=1"/>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4279427"/>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a:p>
            <a:pPr algn="just"/>
            <a:endParaRPr lang="ru-RU" sz="20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ru-RU" sz="2000" dirty="0" smtClean="0"/>
          </a:p>
          <a:p>
            <a:pPr algn="just"/>
            <a:endParaRPr lang="ru-RU" sz="800" dirty="0" smtClean="0"/>
          </a:p>
          <a:p>
            <a:pPr algn="just"/>
            <a:r>
              <a:rPr lang="ru-RU" sz="2000" dirty="0" smtClean="0"/>
              <a:t>      </a:t>
            </a:r>
            <a:endParaRPr lang="en-US"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23</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180528" y="324347"/>
            <a:ext cx="9433048" cy="5356645"/>
          </a:xfrm>
          <a:prstGeom prst="rect">
            <a:avLst/>
          </a:prstGeom>
          <a:noFill/>
          <a:ln w="9525">
            <a:noFill/>
            <a:miter lim="800000"/>
            <a:headEnd/>
            <a:tailEnd/>
          </a:ln>
        </p:spPr>
        <p:txBody>
          <a:bodyPr wrap="square" lIns="360000" rIns="360000" bIns="108000">
            <a:spAutoFit/>
          </a:bodyPr>
          <a:lstStyle/>
          <a:p>
            <a:pPr algn="just"/>
            <a:endParaRPr lang="ru-RU" dirty="0" smtClean="0"/>
          </a:p>
          <a:p>
            <a:pPr algn="just"/>
            <a:endParaRPr lang="en-US" sz="2000" dirty="0" smtClean="0"/>
          </a:p>
          <a:p>
            <a:pPr algn="just"/>
            <a:r>
              <a:rPr lang="en-US" sz="2000" dirty="0"/>
              <a:t> </a:t>
            </a:r>
            <a:r>
              <a:rPr lang="en-US" sz="2000" dirty="0" smtClean="0"/>
              <a:t>                             </a:t>
            </a:r>
            <a:r>
              <a:rPr lang="ru-RU" sz="2000" dirty="0" smtClean="0"/>
              <a:t>1. Контракт заключается </a:t>
            </a:r>
            <a:r>
              <a:rPr lang="ru-RU" sz="2000" u="sng" dirty="0" smtClean="0"/>
              <a:t>на условиях,</a:t>
            </a:r>
            <a:endParaRPr lang="en-US" sz="2000" u="sng" dirty="0" smtClean="0"/>
          </a:p>
          <a:p>
            <a:pPr algn="just"/>
            <a:r>
              <a:rPr lang="en-US" sz="2000" dirty="0"/>
              <a:t> </a:t>
            </a:r>
            <a:r>
              <a:rPr lang="en-US" sz="2000" dirty="0" smtClean="0"/>
              <a:t>                         </a:t>
            </a:r>
            <a:r>
              <a:rPr lang="ru-RU" sz="2000" dirty="0" smtClean="0"/>
              <a:t> </a:t>
            </a:r>
            <a:r>
              <a:rPr lang="en-US" sz="2000" dirty="0" smtClean="0"/>
              <a:t>     </a:t>
            </a:r>
            <a:r>
              <a:rPr lang="ru-RU" sz="2000" u="sng" dirty="0" smtClean="0"/>
              <a:t>предусмотренных извещением</a:t>
            </a:r>
            <a:r>
              <a:rPr lang="ru-RU" sz="2000" dirty="0" smtClean="0"/>
              <a:t> об осуществлении</a:t>
            </a:r>
            <a:r>
              <a:rPr lang="en-US" sz="2000" dirty="0" smtClean="0"/>
              <a:t/>
            </a:r>
            <a:br>
              <a:rPr lang="en-US" sz="2000" dirty="0" smtClean="0"/>
            </a:br>
            <a:r>
              <a:rPr lang="en-US" sz="2000" dirty="0" smtClean="0"/>
              <a:t>                                </a:t>
            </a:r>
            <a:r>
              <a:rPr lang="ru-RU" sz="2000" dirty="0" smtClean="0"/>
              <a:t>закупки или приглашением принять участие в</a:t>
            </a:r>
            <a:r>
              <a:rPr lang="en-US" sz="2000" dirty="0" smtClean="0"/>
              <a:t/>
            </a:r>
            <a:br>
              <a:rPr lang="en-US" sz="2000" dirty="0" smtClean="0"/>
            </a:br>
            <a:r>
              <a:rPr lang="en-US" sz="2000" dirty="0" smtClean="0"/>
              <a:t>                                </a:t>
            </a:r>
            <a:r>
              <a:rPr lang="ru-RU" sz="2000" dirty="0" smtClean="0"/>
              <a:t>определении поставщика (подрядчика, исполнителя),</a:t>
            </a:r>
            <a:r>
              <a:rPr lang="en-US" sz="2000" dirty="0" smtClean="0"/>
              <a:t/>
            </a:r>
            <a:br>
              <a:rPr lang="en-US" sz="2000" dirty="0" smtClean="0"/>
            </a:br>
            <a:r>
              <a:rPr lang="en-US" sz="2000" dirty="0" smtClean="0"/>
              <a:t>                               </a:t>
            </a:r>
            <a:r>
              <a:rPr lang="ru-RU" sz="2000" dirty="0" smtClean="0"/>
              <a:t> </a:t>
            </a:r>
            <a:r>
              <a:rPr lang="ru-RU" sz="2000" u="sng" dirty="0" smtClean="0"/>
              <a:t>документацией о закупке</a:t>
            </a:r>
            <a:r>
              <a:rPr lang="ru-RU" sz="2000" dirty="0" smtClean="0"/>
              <a:t>, </a:t>
            </a:r>
            <a:r>
              <a:rPr lang="ru-RU" sz="2000" u="sng" dirty="0" smtClean="0"/>
              <a:t>заявкой, окончательным</a:t>
            </a:r>
            <a:r>
              <a:rPr lang="en-US" sz="2000" u="sng" dirty="0" smtClean="0"/>
              <a:t/>
            </a:r>
            <a:br>
              <a:rPr lang="en-US" sz="2000" u="sng" dirty="0" smtClean="0"/>
            </a:br>
            <a:r>
              <a:rPr lang="en-US" sz="2000" dirty="0" smtClean="0"/>
              <a:t>                               </a:t>
            </a:r>
            <a:r>
              <a:rPr lang="ru-RU" sz="2000" dirty="0" smtClean="0"/>
              <a:t> </a:t>
            </a:r>
            <a:r>
              <a:rPr lang="ru-RU" sz="2000" u="sng" dirty="0" smtClean="0"/>
              <a:t>предложением участника закупки</a:t>
            </a:r>
            <a:r>
              <a:rPr lang="ru-RU" sz="2000" dirty="0" smtClean="0"/>
              <a:t>, с которым заключается контракт, за исключением случаев, в которых в соответствии с настоящим ФЗ законом извещение об осуществлении закупки или приглашение принять участие в определении поставщика (подрядчика, исполнителя), документация о закупке, заявка, окончательное предложение не предусмотрены.</a:t>
            </a:r>
            <a:r>
              <a:rPr lang="en-US" sz="2000" dirty="0" smtClean="0"/>
              <a:t> </a:t>
            </a:r>
            <a:endParaRPr lang="ru-RU" sz="2000" dirty="0" smtClean="0"/>
          </a:p>
          <a:p>
            <a:pPr algn="just"/>
            <a:endParaRPr lang="ru-RU" sz="2000" dirty="0"/>
          </a:p>
          <a:p>
            <a:pPr algn="just"/>
            <a:r>
              <a:rPr lang="ru-RU" sz="2000" dirty="0"/>
              <a:t>В </a:t>
            </a:r>
            <a:r>
              <a:rPr lang="ru-RU" sz="2000" dirty="0" err="1"/>
              <a:t>т.ч</a:t>
            </a:r>
            <a:r>
              <a:rPr lang="ru-RU" sz="2000" dirty="0"/>
              <a:t>.</a:t>
            </a:r>
            <a:r>
              <a:rPr lang="en-US" sz="2000" dirty="0"/>
              <a:t>:</a:t>
            </a:r>
          </a:p>
          <a:p>
            <a:pPr algn="just"/>
            <a:r>
              <a:rPr lang="en-US" sz="2000" dirty="0"/>
              <a:t>   - </a:t>
            </a:r>
            <a:r>
              <a:rPr lang="ru-RU" sz="2000" dirty="0"/>
              <a:t>ссылка связь с документацией закупки;</a:t>
            </a:r>
          </a:p>
          <a:p>
            <a:pPr algn="just"/>
            <a:endParaRPr lang="ru-RU"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126086"/>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sz="1000" dirty="0" smtClean="0"/>
          </a:p>
          <a:p>
            <a:pPr algn="just"/>
            <a:r>
              <a:rPr lang="ru-RU" sz="1000" dirty="0" smtClean="0"/>
              <a:t> </a:t>
            </a:r>
            <a:r>
              <a:rPr lang="ru-RU" dirty="0" smtClean="0"/>
              <a:t>  18. При заключении контракта заказчик по согласованию с участником закупки, с которым в соответствии с настоящим Федеральным законом заключается контракт, вправе увеличить количество поставляемого товара на сумму, не превышающую разницы между ценой контракта, предложенной таким участником, и начальной (максимальной) ценой контракта (ценой лота), если это право заказчика предусмотрено конкурсной документацией, документацией об аукционе. При этом </a:t>
            </a:r>
            <a:r>
              <a:rPr lang="ru-RU" u="sng" dirty="0" smtClean="0"/>
              <a:t>цена единицы товара не должна превышать </a:t>
            </a:r>
            <a:r>
              <a:rPr lang="ru-RU" dirty="0" smtClean="0"/>
              <a:t>цену единицы товара, определяемую как </a:t>
            </a:r>
            <a:r>
              <a:rPr lang="ru-RU" u="sng" dirty="0" smtClean="0"/>
              <a:t>частное от деления цены контракта</a:t>
            </a:r>
            <a:r>
              <a:rPr lang="ru-RU" dirty="0" smtClean="0"/>
              <a:t>, указанной в заявке на участие в конкурсе</a:t>
            </a:r>
            <a:r>
              <a:rPr lang="en-US" dirty="0" smtClean="0"/>
              <a:t>/</a:t>
            </a:r>
            <a:r>
              <a:rPr lang="ru-RU" b="1" u="sng" dirty="0" smtClean="0"/>
              <a:t>, </a:t>
            </a:r>
            <a:r>
              <a:rPr lang="ru-RU" b="1" u="sng" dirty="0"/>
              <a:t>запросе </a:t>
            </a:r>
            <a:r>
              <a:rPr lang="ru-RU" b="1" u="sng" dirty="0" smtClean="0"/>
              <a:t>предложений</a:t>
            </a:r>
            <a:r>
              <a:rPr lang="en-US" dirty="0" smtClean="0"/>
              <a:t>/</a:t>
            </a:r>
            <a:r>
              <a:rPr lang="ru-RU" dirty="0" smtClean="0"/>
              <a:t>* или предложенной участником аукциона, с которым заключается контракт, </a:t>
            </a:r>
            <a:r>
              <a:rPr lang="ru-RU" u="sng" dirty="0" smtClean="0"/>
              <a:t>на количество товара, указанное в извещении </a:t>
            </a:r>
            <a:r>
              <a:rPr lang="ru-RU" dirty="0" smtClean="0"/>
              <a:t>о проведении </a:t>
            </a:r>
            <a:r>
              <a:rPr lang="ru-RU" dirty="0" smtClean="0">
                <a:solidFill>
                  <a:schemeClr val="bg1">
                    <a:lumMod val="50000"/>
                  </a:schemeClr>
                </a:solidFill>
              </a:rPr>
              <a:t>конкурса или аукциона </a:t>
            </a:r>
            <a:r>
              <a:rPr lang="en-US" dirty="0" smtClean="0"/>
              <a:t>/</a:t>
            </a:r>
            <a:r>
              <a:rPr lang="ru-RU" b="1" u="sng" dirty="0" smtClean="0"/>
              <a:t>закупки</a:t>
            </a:r>
            <a:r>
              <a:rPr lang="en-US" dirty="0" smtClean="0"/>
              <a:t>/</a:t>
            </a:r>
            <a:r>
              <a:rPr lang="ru-RU" dirty="0" smtClean="0"/>
              <a:t>*.</a:t>
            </a:r>
          </a:p>
          <a:p>
            <a:pPr algn="just"/>
            <a:endParaRPr lang="ru-RU" dirty="0"/>
          </a:p>
          <a:p>
            <a:pPr marL="285750" indent="-285750" algn="just">
              <a:buFont typeface="Arial" panose="020B0604020202020204" pitchFamily="34" charset="0"/>
              <a:buChar char="•"/>
            </a:pPr>
            <a:r>
              <a:rPr lang="en-US" dirty="0" smtClean="0"/>
              <a:t>C 01.07.2018 </a:t>
            </a:r>
            <a:r>
              <a:rPr lang="ru-RU" dirty="0" smtClean="0"/>
              <a:t>года.</a:t>
            </a:r>
          </a:p>
          <a:p>
            <a:pPr marL="285750" indent="-285750" algn="just">
              <a:buFont typeface="Arial" panose="020B0604020202020204" pitchFamily="34" charset="0"/>
              <a:buChar char="•"/>
            </a:pPr>
            <a:endParaRPr lang="ru-RU" dirty="0"/>
          </a:p>
          <a:p>
            <a:pPr marL="285750" indent="-285750" algn="just">
              <a:buFont typeface="Arial" panose="020B0604020202020204" pitchFamily="34" charset="0"/>
              <a:buChar char="•"/>
            </a:pPr>
            <a:endParaRPr lang="ru-RU" dirty="0" smtClean="0"/>
          </a:p>
          <a:p>
            <a:pPr algn="just"/>
            <a:r>
              <a:rPr lang="ru-RU" dirty="0" smtClean="0"/>
              <a:t>* Письмо </a:t>
            </a:r>
            <a:r>
              <a:rPr lang="ru-RU" i="1" dirty="0" smtClean="0"/>
              <a:t>Минфина </a:t>
            </a:r>
            <a:r>
              <a:rPr lang="ru-RU" i="1" dirty="0"/>
              <a:t>России от 09.11.2017 N </a:t>
            </a:r>
            <a:r>
              <a:rPr lang="ru-RU" i="1" dirty="0" smtClean="0"/>
              <a:t>24-03-07/73936 </a:t>
            </a:r>
            <a:r>
              <a:rPr lang="ru-RU" dirty="0" smtClean="0"/>
              <a:t>разъясняло, что при запросе котировок менять цену нельзя.</a:t>
            </a:r>
            <a:endParaRPr lang="ru-RU" dirty="0"/>
          </a:p>
          <a:p>
            <a:pPr algn="just"/>
            <a:endParaRPr lang="ru-RU" dirty="0" smtClean="0"/>
          </a:p>
          <a:p>
            <a:pPr algn="just"/>
            <a:endParaRPr lang="ru-RU" dirty="0" smtClean="0"/>
          </a:p>
          <a:p>
            <a:pPr algn="just"/>
            <a:r>
              <a:rPr lang="ru-RU" dirty="0" smtClean="0"/>
              <a:t>   </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24</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9443719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a:spLocks noChangeArrowheads="1"/>
          </p:cNvSpPr>
          <p:nvPr/>
        </p:nvSpPr>
        <p:spPr bwMode="auto">
          <a:xfrm>
            <a:off x="0" y="1484784"/>
            <a:ext cx="9036496" cy="4939814"/>
          </a:xfrm>
          <a:prstGeom prst="rect">
            <a:avLst/>
          </a:prstGeom>
          <a:noFill/>
          <a:ln w="9525">
            <a:noFill/>
            <a:miter lim="800000"/>
            <a:headEnd/>
            <a:tailEnd/>
          </a:ln>
        </p:spPr>
        <p:txBody>
          <a:bodyPr wrap="square">
            <a:spAutoFit/>
          </a:bodyPr>
          <a:lstStyle/>
          <a:p>
            <a:pPr marL="342900" lvl="1" indent="-342900" algn="just">
              <a:lnSpc>
                <a:spcPct val="90000"/>
              </a:lnSpc>
              <a:spcAft>
                <a:spcPts val="1800"/>
              </a:spcAft>
              <a:buClr>
                <a:srgbClr val="990033"/>
              </a:buClr>
              <a:buSzPct val="80000"/>
              <a:buFont typeface="Courier New" pitchFamily="49" charset="0"/>
              <a:buChar char="o"/>
            </a:pPr>
            <a:r>
              <a:rPr lang="ru-RU" sz="2000" dirty="0" smtClean="0"/>
              <a:t>В случае, предусмотренном </a:t>
            </a:r>
            <a:r>
              <a:rPr lang="ru-RU" sz="2000" b="1" dirty="0" smtClean="0">
                <a:hlinkClick r:id="" action="ppaction://hlinkfile"/>
              </a:rPr>
              <a:t>частью 9 статьи 54</a:t>
            </a:r>
            <a:r>
              <a:rPr lang="ru-RU" sz="2000" b="1" dirty="0" smtClean="0"/>
              <a:t> </a:t>
            </a:r>
            <a:r>
              <a:rPr lang="ru-RU" sz="2000" dirty="0" smtClean="0"/>
              <a:t> если судебные акты или обстоятельства непреодолимой силы, препятствующие подписанию контракта, действуют более чем тридцать дней, </a:t>
            </a:r>
            <a:r>
              <a:rPr lang="ru-RU" sz="2000" b="1" u="sng" dirty="0" smtClean="0"/>
              <a:t>конкурс признается несостоявшимся </a:t>
            </a:r>
            <a:r>
              <a:rPr lang="ru-RU" sz="2000" dirty="0" smtClean="0"/>
              <a:t>и денежные средства, внесенные в качестве обеспечения исполнения контракта, возвращаются победителю конкурса в течение пяти рабочих дней с даты признания конкурса несостоявшимся.</a:t>
            </a:r>
          </a:p>
          <a:p>
            <a:pPr marL="342900" lvl="1" indent="-342900" algn="just">
              <a:lnSpc>
                <a:spcPct val="90000"/>
              </a:lnSpc>
              <a:spcAft>
                <a:spcPts val="1800"/>
              </a:spcAft>
              <a:buClr>
                <a:srgbClr val="990033"/>
              </a:buClr>
              <a:buSzPct val="80000"/>
              <a:buFont typeface="Courier New" pitchFamily="49" charset="0"/>
              <a:buChar char="o"/>
            </a:pPr>
            <a:r>
              <a:rPr lang="ru-RU" sz="2000" dirty="0" smtClean="0">
                <a:solidFill>
                  <a:srgbClr val="404040"/>
                </a:solidFill>
                <a:cs typeface="Arial" charset="0"/>
              </a:rPr>
              <a:t> (</a:t>
            </a:r>
            <a:r>
              <a:rPr lang="ru-RU" sz="2000" b="1" dirty="0" smtClean="0">
                <a:hlinkClick r:id="" action="ppaction://hlinkfile"/>
              </a:rPr>
              <a:t>частью 16 статьи 70</a:t>
            </a:r>
            <a:r>
              <a:rPr lang="en-US" sz="2000" b="1" dirty="0" smtClean="0"/>
              <a:t> /</a:t>
            </a:r>
            <a:r>
              <a:rPr lang="ru-RU" sz="2000" b="1" dirty="0" smtClean="0"/>
              <a:t>частью 16 ст.83.2</a:t>
            </a:r>
            <a:r>
              <a:rPr lang="en-US" sz="2000" b="1" dirty="0" smtClean="0"/>
              <a:t>/</a:t>
            </a:r>
            <a:r>
              <a:rPr lang="ru-RU" sz="2000" b="1" dirty="0" smtClean="0"/>
              <a:t>*, </a:t>
            </a:r>
            <a:r>
              <a:rPr lang="ru-RU" sz="2000" dirty="0" smtClean="0"/>
              <a:t> </a:t>
            </a:r>
            <a:r>
              <a:rPr lang="ru-RU" sz="2000" b="1" dirty="0" smtClean="0">
                <a:hlinkClick r:id="" action="ppaction://hlinkfile"/>
              </a:rPr>
              <a:t>частью 21 статьи 83 </a:t>
            </a:r>
            <a:r>
              <a:rPr lang="ru-RU" sz="2000" b="1" dirty="0" smtClean="0"/>
              <a:t> </a:t>
            </a:r>
            <a:r>
              <a:rPr lang="ru-RU" sz="2000" dirty="0" smtClean="0"/>
              <a:t>предусматривают 30 </a:t>
            </a:r>
            <a:r>
              <a:rPr lang="ru-RU" sz="2000" dirty="0" err="1" smtClean="0"/>
              <a:t>дневный</a:t>
            </a:r>
            <a:r>
              <a:rPr lang="ru-RU" sz="2000" dirty="0" smtClean="0"/>
              <a:t> срок действия обстоятельств непреодолимой силы или судебных решений, уведомление сторон, течение сроков заключения (исполнения-нет!!!) приостанавливается  но не влечет за собой признания процедур несостоявшимися и возврата обеспечения!!!</a:t>
            </a:r>
            <a:r>
              <a:rPr lang="en-US" sz="2000" dirty="0" smtClean="0"/>
              <a:t>???</a:t>
            </a:r>
            <a:r>
              <a:rPr lang="ru-RU" sz="2000" dirty="0" smtClean="0"/>
              <a:t>)</a:t>
            </a:r>
          </a:p>
          <a:p>
            <a:pPr marL="342900" lvl="1" indent="-342900" algn="just">
              <a:lnSpc>
                <a:spcPct val="90000"/>
              </a:lnSpc>
              <a:spcAft>
                <a:spcPts val="1800"/>
              </a:spcAft>
              <a:buClr>
                <a:srgbClr val="990033"/>
              </a:buClr>
              <a:buSzPct val="80000"/>
              <a:buFont typeface="Courier New" pitchFamily="49" charset="0"/>
              <a:buChar char="o"/>
            </a:pPr>
            <a:endParaRPr lang="ru-RU" sz="2000" dirty="0"/>
          </a:p>
          <a:p>
            <a:pPr marL="342900" lvl="1" indent="-342900" algn="just">
              <a:lnSpc>
                <a:spcPct val="90000"/>
              </a:lnSpc>
              <a:spcAft>
                <a:spcPts val="1800"/>
              </a:spcAft>
              <a:buClr>
                <a:srgbClr val="990033"/>
              </a:buClr>
              <a:buSzPct val="80000"/>
              <a:buFont typeface="Courier New" pitchFamily="49" charset="0"/>
              <a:buChar char="o"/>
            </a:pPr>
            <a:r>
              <a:rPr lang="ru-RU" sz="2000" dirty="0" smtClean="0"/>
              <a:t>* с 1 июля 2018 года.</a:t>
            </a:r>
            <a:endParaRPr lang="ru-RU" sz="2000" dirty="0"/>
          </a:p>
        </p:txBody>
      </p:sp>
      <p:sp>
        <p:nvSpPr>
          <p:cNvPr id="53251" name="Text Box 5"/>
          <p:cNvSpPr txBox="1">
            <a:spLocks noChangeArrowheads="1"/>
          </p:cNvSpPr>
          <p:nvPr/>
        </p:nvSpPr>
        <p:spPr bwMode="auto">
          <a:xfrm>
            <a:off x="21290" y="-35127"/>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cap="all" dirty="0" smtClean="0">
                <a:solidFill>
                  <a:srgbClr val="990033"/>
                </a:solidFill>
                <a:effectLst>
                  <a:reflection blurRad="12700" stA="48000" endA="300" endPos="55000" dir="5400000" sy="-90000" algn="bl" rotWithShape="0"/>
                </a:effectLst>
                <a:latin typeface="+mj-lt"/>
                <a:ea typeface="+mj-ea"/>
                <a:cs typeface="+mj-cs"/>
              </a:rPr>
              <a:t>…Заключение контракта (обеспечение)</a:t>
            </a:r>
          </a:p>
        </p:txBody>
      </p:sp>
      <p:sp>
        <p:nvSpPr>
          <p:cNvPr id="6042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69A3731E-DFCB-4938-9B5E-C90B69E1E96A}" type="slidenum">
              <a:rPr lang="ru-RU" sz="1600">
                <a:solidFill>
                  <a:schemeClr val="tx1"/>
                </a:solidFill>
                <a:latin typeface="Arial" charset="0"/>
                <a:cs typeface="Arial" charset="0"/>
              </a:rPr>
              <a:pPr/>
              <a:t>25</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49300" y="332656"/>
            <a:ext cx="8394700" cy="238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up)">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2"/>
          <p:cNvSpPr txBox="1">
            <a:spLocks noChangeArrowheads="1"/>
          </p:cNvSpPr>
          <p:nvPr/>
        </p:nvSpPr>
        <p:spPr bwMode="auto">
          <a:xfrm>
            <a:off x="0" y="1214422"/>
            <a:ext cx="9036496" cy="5022866"/>
          </a:xfrm>
          <a:prstGeom prst="rect">
            <a:avLst/>
          </a:prstGeom>
          <a:noFill/>
          <a:ln w="9525">
            <a:noFill/>
            <a:miter lim="800000"/>
            <a:headEnd/>
            <a:tailEnd/>
          </a:ln>
        </p:spPr>
        <p:txBody>
          <a:bodyPr/>
          <a:lstStyle/>
          <a:p>
            <a:pPr marL="342900" lvl="1" indent="-342900" algn="just">
              <a:spcAft>
                <a:spcPts val="0"/>
              </a:spcAft>
              <a:buClr>
                <a:srgbClr val="990033"/>
              </a:buClr>
              <a:buSzPct val="80000"/>
              <a:buFont typeface="Wingdings" pitchFamily="2" charset="2"/>
              <a:buChar char="Ø"/>
            </a:pPr>
            <a:r>
              <a:rPr lang="ru-RU" b="1" dirty="0" smtClean="0"/>
              <a:t>Ч.22 ст.34.</a:t>
            </a:r>
            <a:r>
              <a:rPr lang="ru-RU" dirty="0" smtClean="0"/>
              <a:t> Контракт </a:t>
            </a:r>
            <a:r>
              <a:rPr lang="ru-RU" dirty="0"/>
              <a:t>может быть признан судом недействительным, в том числе по требованию контрольного органа в сфере закупок, если будет установлена личная заинтересованность руководителя заказчика, члена комиссии по осуществлению закупок, руководителя контрактной службы заказчика, контрактного управляющего в заключении и исполнении контракта. Такая заинтересованность заключается в возможности получения указанными должностными лицами заказчика доходов в виде денег, ценностей, иного имущества, в том числе имущественных прав, или услуг имущественного характера, а также иной выгоды для себя или третьих лиц</a:t>
            </a:r>
            <a:r>
              <a:rPr lang="ru-RU" dirty="0" smtClean="0"/>
              <a:t>.</a:t>
            </a:r>
            <a:endParaRPr lang="ru-RU" dirty="0"/>
          </a:p>
          <a:p>
            <a:pPr marL="342900" lvl="1" indent="-342900">
              <a:lnSpc>
                <a:spcPct val="80000"/>
              </a:lnSpc>
              <a:spcAft>
                <a:spcPts val="1200"/>
              </a:spcAft>
              <a:buClr>
                <a:srgbClr val="990033"/>
              </a:buClr>
              <a:buSzPct val="80000"/>
              <a:buFont typeface="Wingdings" pitchFamily="2" charset="2"/>
              <a:buChar char="§"/>
            </a:pPr>
            <a:endParaRPr lang="ru-RU" dirty="0"/>
          </a:p>
          <a:p>
            <a:pPr marL="342900" lvl="1" indent="-342900">
              <a:lnSpc>
                <a:spcPct val="80000"/>
              </a:lnSpc>
              <a:spcAft>
                <a:spcPts val="1200"/>
              </a:spcAft>
              <a:buClr>
                <a:srgbClr val="990033"/>
              </a:buClr>
              <a:buSzPct val="80000"/>
              <a:buFont typeface="Arial Narrow" pitchFamily="34" charset="0"/>
              <a:buChar char="▬"/>
            </a:pPr>
            <a:endParaRPr lang="ru-RU" sz="2200" dirty="0">
              <a:solidFill>
                <a:srgbClr val="404040"/>
              </a:solidFill>
              <a:cs typeface="Arial" charset="0"/>
            </a:endParaRPr>
          </a:p>
        </p:txBody>
      </p:sp>
      <p:sp>
        <p:nvSpPr>
          <p:cNvPr id="31748" name="Text Box 5"/>
          <p:cNvSpPr txBox="1">
            <a:spLocks noChangeArrowheads="1"/>
          </p:cNvSpPr>
          <p:nvPr/>
        </p:nvSpPr>
        <p:spPr bwMode="auto">
          <a:xfrm>
            <a:off x="0" y="0"/>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ru-RU" sz="2800" b="1" cap="all" dirty="0" smtClean="0">
                <a:solidFill>
                  <a:srgbClr val="990033"/>
                </a:solidFill>
                <a:effectLst>
                  <a:reflection blurRad="12700" stA="48000" endA="300" endPos="55000" dir="5400000" sy="-90000" algn="bl" rotWithShape="0"/>
                </a:effectLst>
                <a:latin typeface="+mj-lt"/>
                <a:ea typeface="+mj-ea"/>
                <a:cs typeface="+mj-cs"/>
              </a:rPr>
              <a:t>Контракт      ОСОБЫЕ СЛУЧАИ</a:t>
            </a:r>
          </a:p>
        </p:txBody>
      </p:sp>
      <p:sp>
        <p:nvSpPr>
          <p:cNvPr id="38918"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595E4997-C5A8-442C-B86E-EC27D9A9F2F9}" type="slidenum">
              <a:rPr lang="ru-RU" sz="1600">
                <a:solidFill>
                  <a:schemeClr val="tx1"/>
                </a:solidFill>
                <a:latin typeface="Arial" charset="0"/>
                <a:cs typeface="Arial" charset="0"/>
              </a:rPr>
              <a:pPr/>
              <a:t>26</a:t>
            </a:fld>
            <a:endParaRPr lang="ru-RU" sz="1600">
              <a:solidFill>
                <a:schemeClr val="tx1"/>
              </a:solidFill>
              <a:latin typeface="Arial" charset="0"/>
              <a:cs typeface="Arial" charset="0"/>
            </a:endParaRPr>
          </a:p>
        </p:txBody>
      </p:sp>
      <p:pic>
        <p:nvPicPr>
          <p:cNvPr id="38919" name="Picture 8"/>
          <p:cNvPicPr>
            <a:picLocks noChangeAspect="1" noChangeArrowheads="1"/>
          </p:cNvPicPr>
          <p:nvPr/>
        </p:nvPicPr>
        <p:blipFill>
          <a:blip r:embed="rId3" cstate="print"/>
          <a:srcRect/>
          <a:stretch>
            <a:fillRect/>
          </a:stretch>
        </p:blipFill>
        <p:spPr bwMode="auto">
          <a:xfrm>
            <a:off x="771004" y="444112"/>
            <a:ext cx="8394700" cy="238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982377"/>
            <a:ext cx="9433048" cy="4094761"/>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a:p>
            <a:pPr algn="just"/>
            <a:endParaRPr lang="ru-RU" sz="2000" dirty="0" smtClean="0"/>
          </a:p>
          <a:p>
            <a:pPr algn="just"/>
            <a:endParaRPr lang="en-US" sz="800" dirty="0" smtClean="0"/>
          </a:p>
          <a:p>
            <a:pPr algn="just"/>
            <a:endParaRPr lang="ru-RU" sz="800" dirty="0" smtClean="0"/>
          </a:p>
          <a:p>
            <a:pPr algn="just"/>
            <a:r>
              <a:rPr lang="ru-RU" sz="2000" b="1" dirty="0"/>
              <a:t>Заказчик может ограничить место оказания </a:t>
            </a:r>
            <a:r>
              <a:rPr lang="ru-RU" sz="2000" b="1" dirty="0" smtClean="0"/>
              <a:t>услуг</a:t>
            </a:r>
            <a:r>
              <a:rPr lang="en-US" sz="2000" b="1" dirty="0"/>
              <a:t>.</a:t>
            </a:r>
            <a:endParaRPr lang="ru-RU" sz="2000" b="1" dirty="0"/>
          </a:p>
          <a:p>
            <a:pPr algn="just"/>
            <a:endParaRPr lang="ru-RU" sz="2000" dirty="0" smtClean="0"/>
          </a:p>
          <a:p>
            <a:pPr lvl="1" algn="just"/>
            <a:r>
              <a:rPr lang="ru-RU" sz="2000" dirty="0" smtClean="0"/>
              <a:t>При </a:t>
            </a:r>
            <a:r>
              <a:rPr lang="ru-RU" sz="2000" dirty="0"/>
              <a:t>закупке услуг (в том числе по проведению </a:t>
            </a:r>
            <a:r>
              <a:rPr lang="ru-RU" sz="2000" dirty="0" err="1"/>
              <a:t>предрейсовых</a:t>
            </a:r>
            <a:r>
              <a:rPr lang="ru-RU" sz="2000" dirty="0"/>
              <a:t> медосмотров) заказчик вправе ограничить удаленность места их предоставления, например указав границы территориального образования. При этом заказчик не должен создать дискриминационные условия для участников</a:t>
            </a:r>
            <a:r>
              <a:rPr lang="ru-RU" sz="2000" dirty="0" smtClean="0"/>
              <a:t>.</a:t>
            </a:r>
          </a:p>
          <a:p>
            <a:pPr algn="just"/>
            <a:endParaRPr lang="ru-RU" sz="2000" dirty="0"/>
          </a:p>
          <a:p>
            <a:pPr algn="just"/>
            <a:r>
              <a:rPr lang="ru-RU" sz="2000" dirty="0"/>
              <a:t>Документ: Письмо Минэкономразвития России от 07.05.2015 N </a:t>
            </a:r>
            <a:r>
              <a:rPr lang="ru-RU" sz="2000" dirty="0" smtClean="0"/>
              <a:t>Д28и-1138</a:t>
            </a:r>
            <a:r>
              <a:rPr lang="en-US" sz="2000" dirty="0"/>
              <a:t>.</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27</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8132237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982377"/>
            <a:ext cx="9433048" cy="3048321"/>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a:p>
            <a:endParaRPr lang="ru-RU" sz="2000" dirty="0" smtClean="0"/>
          </a:p>
          <a:p>
            <a:endParaRPr lang="ru-RU" sz="2000" dirty="0"/>
          </a:p>
          <a:p>
            <a:r>
              <a:rPr lang="ru-RU" sz="2000" dirty="0" smtClean="0"/>
              <a:t>29</a:t>
            </a:r>
            <a:r>
              <a:rPr lang="ru-RU" sz="2000" dirty="0"/>
              <a:t>. Правительство Российской Федерации вправе определить:</a:t>
            </a:r>
          </a:p>
          <a:p>
            <a:pPr marL="457200" indent="-457200">
              <a:buAutoNum type="arabicParenR"/>
            </a:pPr>
            <a:r>
              <a:rPr lang="ru-RU" sz="2000" dirty="0" smtClean="0"/>
              <a:t>порядок </a:t>
            </a:r>
            <a:r>
              <a:rPr lang="ru-RU" sz="2000" dirty="0"/>
              <a:t>определения минимального срока исполнения поставщиком (подрядчиком, исполнителем) контракта</a:t>
            </a:r>
            <a:r>
              <a:rPr lang="ru-RU" sz="2000" dirty="0" smtClean="0"/>
              <a:t>;*</a:t>
            </a:r>
          </a:p>
          <a:p>
            <a:pPr marL="457200" indent="-457200">
              <a:buAutoNum type="arabicParenR"/>
            </a:pPr>
            <a:endParaRPr lang="ru-RU" sz="2000" dirty="0"/>
          </a:p>
          <a:p>
            <a:r>
              <a:rPr lang="ru-RU" sz="2000" dirty="0" smtClean="0"/>
              <a:t>* с 1 июля 2018 года. </a:t>
            </a:r>
            <a:endParaRPr lang="ru-RU" sz="2000" dirty="0"/>
          </a:p>
          <a:p>
            <a:pPr algn="just"/>
            <a:endParaRPr lang="ru-RU" sz="2000" dirty="0" smtClean="0"/>
          </a:p>
          <a:p>
            <a:pPr algn="just"/>
            <a:endParaRPr lang="en-US" sz="8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28</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8192674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up)">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up)">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up)">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694652"/>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pPr algn="just"/>
            <a:r>
              <a:rPr lang="ru-RU" dirty="0" smtClean="0"/>
              <a:t>   </a:t>
            </a:r>
            <a:r>
              <a:rPr lang="ru-RU" sz="2000" b="1" dirty="0"/>
              <a:t>Минфин: в контракте на поставку товара нужно установить ее </a:t>
            </a:r>
            <a:r>
              <a:rPr lang="ru-RU" sz="2000" b="1" dirty="0" smtClean="0"/>
              <a:t>срок</a:t>
            </a:r>
            <a:r>
              <a:rPr lang="en-US" sz="2000" b="1" dirty="0" smtClean="0"/>
              <a:t>.</a:t>
            </a:r>
            <a:endParaRPr lang="ru-RU" sz="2000" b="1" dirty="0"/>
          </a:p>
          <a:p>
            <a:pPr algn="just"/>
            <a:endParaRPr lang="en-US" sz="2000" dirty="0" smtClean="0"/>
          </a:p>
          <a:p>
            <a:pPr algn="just"/>
            <a:r>
              <a:rPr lang="ru-RU" sz="2000" dirty="0" smtClean="0"/>
              <a:t>Согласно </a:t>
            </a:r>
            <a:r>
              <a:rPr lang="ru-RU" sz="2000" dirty="0"/>
              <a:t>ГК РФ срок считается одним из существенных условий контракта на поставку товара</a:t>
            </a:r>
            <a:r>
              <a:rPr lang="ru-RU" sz="2000" dirty="0" smtClean="0"/>
              <a:t>.</a:t>
            </a:r>
            <a:endParaRPr lang="en-US" sz="2000" dirty="0" smtClean="0"/>
          </a:p>
          <a:p>
            <a:pPr algn="just"/>
            <a:endParaRPr lang="ru-RU" sz="2000" dirty="0"/>
          </a:p>
          <a:p>
            <a:pPr algn="just"/>
            <a:r>
              <a:rPr lang="ru-RU" sz="2000" dirty="0"/>
              <a:t>Документ: Письмо Минфина России от 22.04.2016 N 02-02-15/24252</a:t>
            </a:r>
          </a:p>
          <a:p>
            <a:pPr algn="just"/>
            <a:endParaRPr lang="ru-RU" dirty="0" smtClean="0"/>
          </a:p>
          <a:p>
            <a:pPr algn="just"/>
            <a:endParaRPr lang="ru-RU" dirty="0" smtClean="0"/>
          </a:p>
          <a:p>
            <a:pPr algn="just"/>
            <a:r>
              <a:rPr lang="ru-RU" dirty="0" smtClean="0"/>
              <a:t>   </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29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2587801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9" y="1628800"/>
            <a:ext cx="2463660" cy="4104456"/>
          </a:xfrm>
          <a:prstGeom prst="rect">
            <a:avLst/>
          </a:prstGeom>
        </p:spPr>
      </p:pic>
      <p:pic>
        <p:nvPicPr>
          <p:cNvPr id="6" name="Picture 2" descr="http://s1.goodfon.ru/image/335570-1600x1200.jpg?d=1"/>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35696" y="1196752"/>
            <a:ext cx="7488832" cy="6054272"/>
          </a:xfrm>
          <a:prstGeom prst="rect">
            <a:avLst/>
          </a:prstGeom>
          <a:noFill/>
          <a:ln w="9525">
            <a:noFill/>
            <a:miter lim="800000"/>
            <a:headEnd/>
            <a:tailEnd/>
          </a:ln>
        </p:spPr>
        <p:txBody>
          <a:bodyPr wrap="square" lIns="360000" rIns="360000" bIns="108000">
            <a:spAutoFit/>
          </a:bodyPr>
          <a:lstStyle/>
          <a:p>
            <a:pPr marL="342900" lvl="1" indent="-342900">
              <a:lnSpc>
                <a:spcPct val="85000"/>
              </a:lnSpc>
              <a:spcAft>
                <a:spcPts val="1000"/>
              </a:spcAft>
              <a:buClr>
                <a:srgbClr val="990033"/>
              </a:buClr>
              <a:buSzPct val="80000"/>
              <a:buFont typeface="Wingdings" pitchFamily="2" charset="2"/>
              <a:buChar char="Ø"/>
            </a:pPr>
            <a:r>
              <a:rPr lang="ru-RU" sz="2000" b="1" dirty="0" smtClean="0">
                <a:latin typeface="Arial Narrow" pitchFamily="34" charset="0"/>
                <a:cs typeface="Arial" charset="0"/>
              </a:rPr>
              <a:t>Статья 9.</a:t>
            </a:r>
            <a:r>
              <a:rPr lang="ru-RU" sz="2000" dirty="0" smtClean="0">
                <a:latin typeface="Arial Narrow" pitchFamily="34" charset="0"/>
                <a:cs typeface="Arial" charset="0"/>
              </a:rPr>
              <a:t> </a:t>
            </a:r>
            <a:r>
              <a:rPr lang="ru-RU" sz="2000" b="1" dirty="0" smtClean="0">
                <a:latin typeface="Arial Narrow" pitchFamily="34" charset="0"/>
                <a:cs typeface="Arial" charset="0"/>
              </a:rPr>
              <a:t>Принцип профессионализма заказчика.</a:t>
            </a:r>
            <a:endParaRPr lang="ru-RU" sz="2000" dirty="0" smtClean="0">
              <a:latin typeface="Arial Narrow" pitchFamily="34" charset="0"/>
              <a:cs typeface="Arial" charset="0"/>
            </a:endParaRPr>
          </a:p>
          <a:p>
            <a:r>
              <a:rPr lang="ru-RU" dirty="0" smtClean="0"/>
              <a:t> </a:t>
            </a:r>
          </a:p>
          <a:p>
            <a:pPr algn="just"/>
            <a:r>
              <a:rPr lang="ru-RU" sz="2000" dirty="0" smtClean="0">
                <a:latin typeface="Arial" panose="020B0604020202020204" pitchFamily="34" charset="0"/>
                <a:cs typeface="Arial" panose="020B0604020202020204" pitchFamily="34" charset="0"/>
              </a:rPr>
              <a:t>1. Контрактная система в сфере закупок предусматривает осуществление деятельности заказчика, специализированной организации и контрольного органа в сфере закупок на профессиональной основе с привлечением квалифицированных специалистов, обладающих теоретическими знаниями и навыками в сфере закупок.</a:t>
            </a: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2. Заказчики, специализированные организации принимают меры по поддержанию и повышению уровня квалификации и профессионального образования должностных лиц, занятых в сфере закупок, в том числе путем повышения квалификации или профессиональной переподготовки в сфере закупок в соответствии с законодательством Российской Федерации.</a:t>
            </a:r>
          </a:p>
          <a:p>
            <a:endParaRPr lang="ru-RU" sz="2000" dirty="0" smtClean="0">
              <a:latin typeface="Arial" panose="020B0604020202020204" pitchFamily="34" charset="0"/>
              <a:cs typeface="Arial" panose="020B0604020202020204" pitchFamily="34" charset="0"/>
            </a:endParaRPr>
          </a:p>
          <a:p>
            <a:endParaRPr lang="ru-RU" sz="2000" dirty="0" smtClean="0">
              <a:latin typeface="Arial" panose="020B0604020202020204" pitchFamily="34" charset="0"/>
              <a:cs typeface="Arial" panose="020B0604020202020204" pitchFamily="34"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a:t>
            </a:fld>
            <a:endParaRPr lang="ru-RU" sz="1600" smtClean="0">
              <a:cs typeface="Arial" pitchFamily="34" charset="0"/>
            </a:endParaRPr>
          </a:p>
        </p:txBody>
      </p:sp>
      <p:pic>
        <p:nvPicPr>
          <p:cNvPr id="7"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8"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3483495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up)">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up)">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982377"/>
            <a:ext cx="9433048" cy="4402538"/>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a:p>
            <a:pPr algn="just"/>
            <a:endParaRPr lang="ru-RU" sz="2000" dirty="0" smtClean="0"/>
          </a:p>
          <a:p>
            <a:pPr algn="just"/>
            <a:endParaRPr lang="en-US" sz="800" dirty="0" smtClean="0"/>
          </a:p>
          <a:p>
            <a:pPr algn="just"/>
            <a:endParaRPr lang="ru-RU" sz="800" dirty="0" smtClean="0"/>
          </a:p>
          <a:p>
            <a:pPr algn="just"/>
            <a:r>
              <a:rPr lang="ru-RU" sz="2000" dirty="0" smtClean="0"/>
              <a:t>      2. При заключении контракта указывается, что цена контракта является твердой и определяется на весь срок исполнения контракта, а в случаях, установленных Правительством РФ, указываются ориентировочное значение цены контракта либо формула цены и максимальное значение цены контракта, установленные заказчиком в документации о закупке. При заключении и исполнении контракта изменение его условий не допускается, за исключением случаев, предусмотренных настоящей статьей и </a:t>
            </a:r>
            <a:r>
              <a:rPr lang="ru-RU" sz="2000" dirty="0" smtClean="0">
                <a:hlinkClick r:id="" action="ppaction://hlinkfile" tooltip="Ссылка на текущий документ"/>
              </a:rPr>
              <a:t>статьей 95</a:t>
            </a:r>
            <a:r>
              <a:rPr lang="ru-RU" sz="2000" dirty="0" smtClean="0"/>
              <a:t> </a:t>
            </a:r>
            <a:r>
              <a:rPr lang="en-US" sz="2000" dirty="0" smtClean="0"/>
              <a:t>44-</a:t>
            </a:r>
            <a:r>
              <a:rPr lang="ru-RU" sz="2000" dirty="0" smtClean="0"/>
              <a:t>ФЗ.</a:t>
            </a:r>
          </a:p>
          <a:p>
            <a:pPr algn="just"/>
            <a:endParaRPr lang="ru-RU" sz="2000" dirty="0"/>
          </a:p>
          <a:p>
            <a:pPr algn="just"/>
            <a:endParaRPr lang="ru-RU" sz="2000" dirty="0" smtClean="0"/>
          </a:p>
          <a:p>
            <a:pPr algn="just"/>
            <a:r>
              <a:rPr lang="ru-RU" sz="2000" dirty="0" smtClean="0"/>
              <a:t>!!! Следует быть внимательными в контрактах на услуги, где 1 </a:t>
            </a:r>
            <a:r>
              <a:rPr lang="ru-RU" sz="2000" dirty="0" err="1" smtClean="0"/>
              <a:t>усл.ед</a:t>
            </a:r>
            <a:r>
              <a:rPr lang="ru-RU" sz="2000" dirty="0" smtClean="0"/>
              <a:t>. !!!</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423339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310205"/>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r>
              <a:rPr lang="ru-RU" dirty="0" smtClean="0"/>
              <a:t>До 1 июля 2018 года</a:t>
            </a:r>
            <a:r>
              <a:rPr lang="en-US" dirty="0" smtClean="0"/>
              <a:t>:</a:t>
            </a:r>
            <a:endParaRPr lang="ru-RU" dirty="0" smtClean="0"/>
          </a:p>
          <a:p>
            <a:pPr algn="just"/>
            <a:r>
              <a:rPr lang="ru-RU" dirty="0" smtClean="0"/>
              <a:t>      13. </a:t>
            </a:r>
            <a:r>
              <a:rPr lang="ru-RU" u="sng" dirty="0" smtClean="0"/>
              <a:t>В контракт включается обязательное условие о порядке и сроках оплаты товара, работы или услуги,</a:t>
            </a:r>
            <a:r>
              <a:rPr lang="ru-RU" dirty="0" smtClean="0"/>
              <a:t> </a:t>
            </a:r>
            <a:r>
              <a:rPr lang="ru-RU" dirty="0" smtClean="0">
                <a:solidFill>
                  <a:schemeClr val="tx1">
                    <a:lumMod val="50000"/>
                    <a:lumOff val="50000"/>
                  </a:schemeClr>
                </a:solidFill>
              </a:rPr>
              <a:t>о порядке и сроках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а также о порядке и сроках оформления результатов такой приемки.</a:t>
            </a:r>
            <a:r>
              <a:rPr lang="ru-RU" dirty="0" smtClean="0"/>
              <a:t> </a:t>
            </a:r>
            <a:r>
              <a:rPr lang="ru-RU" u="sng" dirty="0" smtClean="0"/>
              <a:t>В случае, если контракт заключается с физическим лицом</a:t>
            </a:r>
            <a:r>
              <a:rPr lang="ru-RU" dirty="0" smtClean="0"/>
              <a:t>, за исключением индивидуального предпринимателя или иного занимающегося частной практикой лица, </a:t>
            </a:r>
            <a:r>
              <a:rPr lang="ru-RU" u="sng" dirty="0" smtClean="0"/>
              <a:t>в контракт включается обязательное условие об уменьшении суммы, подлежащей уплате физическому лицу, на размер налоговых платежей, связанных с оплатой контракта</a:t>
            </a:r>
            <a:r>
              <a:rPr lang="ru-RU" dirty="0" smtClean="0"/>
              <a:t>.</a:t>
            </a:r>
          </a:p>
          <a:p>
            <a:pPr algn="just"/>
            <a:endParaRPr lang="ru-RU" dirty="0" smtClean="0"/>
          </a:p>
          <a:p>
            <a:pPr algn="just"/>
            <a:r>
              <a:rPr lang="ru-RU" dirty="0" smtClean="0"/>
              <a:t>   </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418200"/>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r>
              <a:rPr lang="en-US" dirty="0"/>
              <a:t>C</a:t>
            </a:r>
            <a:r>
              <a:rPr lang="ru-RU" dirty="0" smtClean="0"/>
              <a:t> 1 июля 2018 года</a:t>
            </a:r>
            <a:r>
              <a:rPr lang="en-US" dirty="0" smtClean="0"/>
              <a:t>:</a:t>
            </a:r>
            <a:endParaRPr lang="ru-RU" dirty="0" smtClean="0"/>
          </a:p>
          <a:p>
            <a:r>
              <a:rPr lang="ru-RU" dirty="0" smtClean="0"/>
              <a:t>      </a:t>
            </a:r>
            <a:r>
              <a:rPr lang="ru-RU" dirty="0"/>
              <a:t>13. </a:t>
            </a:r>
            <a:r>
              <a:rPr lang="ru-RU" u="sng" dirty="0"/>
              <a:t>В контракт включаются обязательные условия</a:t>
            </a:r>
            <a:r>
              <a:rPr lang="ru-RU" dirty="0"/>
              <a:t>:</a:t>
            </a:r>
          </a:p>
          <a:p>
            <a:pPr marL="342900" indent="-342900">
              <a:buAutoNum type="arabicParenR"/>
            </a:pPr>
            <a:r>
              <a:rPr lang="ru-RU" u="sng" dirty="0" smtClean="0"/>
              <a:t>о </a:t>
            </a:r>
            <a:r>
              <a:rPr lang="ru-RU" u="sng" dirty="0"/>
              <a:t>порядке и сроках оплаты товара, работы или услуги</a:t>
            </a:r>
            <a:r>
              <a:rPr lang="ru-RU" dirty="0"/>
              <a:t>, </a:t>
            </a:r>
            <a:r>
              <a:rPr lang="ru-RU" dirty="0">
                <a:solidFill>
                  <a:schemeClr val="bg1">
                    <a:lumMod val="50000"/>
                  </a:schemeClr>
                </a:solidFill>
              </a:rPr>
              <a:t>о порядке и сроках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а также о порядке и сроках оформления результатов такой приемки</a:t>
            </a:r>
            <a:r>
              <a:rPr lang="ru-RU" dirty="0" smtClean="0"/>
              <a:t>;</a:t>
            </a:r>
            <a:endParaRPr lang="en-US" dirty="0" smtClean="0"/>
          </a:p>
          <a:p>
            <a:pPr marL="342900" indent="-342900">
              <a:buAutoNum type="arabicParenR"/>
            </a:pPr>
            <a:r>
              <a:rPr lang="en-US" dirty="0"/>
              <a:t> </a:t>
            </a:r>
            <a:r>
              <a:rPr lang="ru-RU" u="sng" dirty="0" smtClean="0"/>
              <a:t>об </a:t>
            </a:r>
            <a:r>
              <a:rPr lang="ru-RU" u="sng" dirty="0"/>
              <a:t>уменьшении суммы, подлежащей уплате </a:t>
            </a:r>
            <a:r>
              <a:rPr lang="ru-RU" dirty="0"/>
              <a:t>заказчиком юридическому </a:t>
            </a:r>
            <a:r>
              <a:rPr lang="ru-RU" dirty="0" smtClean="0"/>
              <a:t>лицу* </a:t>
            </a:r>
            <a:r>
              <a:rPr lang="ru-RU" dirty="0"/>
              <a:t>или физическому лицу, в том числе зарегистрированному в качестве индивидуального предпринимателя, </a:t>
            </a:r>
            <a:r>
              <a:rPr lang="ru-RU" u="sng" dirty="0"/>
              <a:t>на размер налогов, сборов </a:t>
            </a:r>
            <a:r>
              <a:rPr lang="ru-RU" u="dbl" dirty="0"/>
              <a:t>и иных обязательных платежей</a:t>
            </a:r>
            <a:r>
              <a:rPr lang="ru-RU" u="sng" dirty="0"/>
              <a:t> в бюджеты</a:t>
            </a:r>
            <a:r>
              <a:rPr lang="ru-RU" dirty="0"/>
              <a:t> бюджетной системы Российской Федерации, связанных с оплатой контракта, если в соответствии с законодательством Российской Федерации о налогах и сборах такие налоги, сборы и иные обязательные платежи подлежат уплате в бюджеты бюджетной системы Российской Федерации заказчиком.</a:t>
            </a:r>
          </a:p>
          <a:p>
            <a:pPr algn="just"/>
            <a:endParaRPr lang="ru-RU" dirty="0" smtClean="0"/>
          </a:p>
          <a:p>
            <a:pPr algn="just"/>
            <a:r>
              <a:rPr lang="ru-RU" dirty="0" smtClean="0"/>
              <a:t>   * Возникла неоднозначность по НДС!!!</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7147866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418200"/>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r>
              <a:rPr lang="ru-RU" dirty="0"/>
              <a:t>13.1. Срок оплаты заказчиком поставленного товара, выполненной работы (ее результатов), оказанной услуги, отдельных этапов исполнения контракта должен составлять не более тридцати дней с даты подписания заказчиком </a:t>
            </a:r>
            <a:r>
              <a:rPr lang="ru-RU" b="1" u="dbl" dirty="0"/>
              <a:t>документа о приемке</a:t>
            </a:r>
            <a:r>
              <a:rPr lang="ru-RU" u="dbl" dirty="0"/>
              <a:t>, предусмотренного </a:t>
            </a:r>
            <a:r>
              <a:rPr lang="ru-RU" u="dbl" dirty="0">
                <a:hlinkClick r:id="rId4" action="ppaction://hlinkfile" tooltip="7. Приемка результатов отдельного этапа исполнения контракта, а также поставленного товара, выполненной работы или оказанной услуги осуществляется в порядке и в сроки, которые установлены контрактом, и оформляется документом о приемке, который подписывает"/>
              </a:rPr>
              <a:t>частью 7 статьи </a:t>
            </a:r>
            <a:r>
              <a:rPr lang="ru-RU" u="dbl" dirty="0" smtClean="0">
                <a:hlinkClick r:id="rId4" action="ppaction://hlinkfile" tooltip="7. Приемка результатов отдельного этапа исполнения контракта, а также поставленного товара, выполненной работы или оказанной услуги осуществляется в порядке и в сроки, которые установлены контрактом, и оформляется документом о приемке, который подписывает"/>
              </a:rPr>
              <a:t>94</a:t>
            </a:r>
            <a:r>
              <a:rPr lang="en-US" dirty="0" smtClean="0"/>
              <a:t>*</a:t>
            </a:r>
            <a:r>
              <a:rPr lang="ru-RU" dirty="0" smtClean="0"/>
              <a:t> </a:t>
            </a:r>
            <a:r>
              <a:rPr lang="ru-RU" dirty="0"/>
              <a:t>настоящего Федерального закона, за исключением случая, указанного в </a:t>
            </a:r>
            <a:r>
              <a:rPr lang="ru-RU" dirty="0">
                <a:hlinkClick r:id="rId5" action="ppaction://hlinkfile" tooltip="8. В случае, если в извещении об осуществлении закупки установлены ограничения в соответствии с частью 3 настоящей статьи, в контракт, заключаемый с субъектом малого предпринимательства или социально ориентированной некоммерческой организацией, включается"/>
              </a:rPr>
              <a:t>части 8 статьи 30</a:t>
            </a:r>
            <a:r>
              <a:rPr lang="ru-RU" dirty="0"/>
              <a:t> настоящего Федерального закона, а также случаев, когда Правительством Российской Федерации в целях обеспечения обороноспособности и безопасности государства установлен иной срок оплаты</a:t>
            </a:r>
            <a:r>
              <a:rPr lang="ru-RU" dirty="0" smtClean="0"/>
              <a:t>.</a:t>
            </a:r>
            <a:endParaRPr lang="en-US" dirty="0" smtClean="0"/>
          </a:p>
          <a:p>
            <a:endParaRPr lang="en-US" dirty="0"/>
          </a:p>
          <a:p>
            <a:endParaRPr lang="en-US" dirty="0" smtClean="0"/>
          </a:p>
          <a:p>
            <a:endParaRPr lang="en-US" dirty="0"/>
          </a:p>
          <a:p>
            <a:r>
              <a:rPr lang="en-US" dirty="0" smtClean="0"/>
              <a:t>*</a:t>
            </a:r>
            <a:r>
              <a:rPr lang="ru-RU" dirty="0"/>
              <a:t>Суд</a:t>
            </a:r>
            <a:r>
              <a:rPr lang="en-US" dirty="0"/>
              <a:t>: </a:t>
            </a:r>
            <a:r>
              <a:rPr lang="ru-RU" dirty="0"/>
              <a:t>товарная накладная унифицированной </a:t>
            </a:r>
            <a:r>
              <a:rPr lang="ru-RU" u="sng" dirty="0">
                <a:hlinkClick r:id="rId6"/>
              </a:rPr>
              <a:t>формы ТОРГ-12</a:t>
            </a:r>
            <a:r>
              <a:rPr lang="ru-RU" dirty="0"/>
              <a:t>, оформленная в соответствии с законодательством РФ, может подтверждать только факт получения товара покупателем от поставщика (продавца) по договору купли-продажи оборудования и, соответственно, не может свидетельствовать о его качестве</a:t>
            </a:r>
          </a:p>
          <a:p>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33</a:t>
            </a:fld>
            <a:endParaRPr lang="ru-RU" sz="1600" smtClean="0">
              <a:cs typeface="Arial" pitchFamily="34" charset="0"/>
            </a:endParaRPr>
          </a:p>
        </p:txBody>
      </p:sp>
      <p:pic>
        <p:nvPicPr>
          <p:cNvPr id="6" name="Picture 6"/>
          <p:cNvPicPr>
            <a:picLocks noChangeAspect="1" noChangeArrowheads="1"/>
          </p:cNvPicPr>
          <p:nvPr/>
        </p:nvPicPr>
        <p:blipFill>
          <a:blip r:embed="rId7"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6888624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479208"/>
          </a:xfrm>
          <a:prstGeom prst="rect">
            <a:avLst/>
          </a:prstGeom>
          <a:noFill/>
          <a:ln w="9525">
            <a:noFill/>
            <a:miter lim="800000"/>
            <a:headEnd/>
            <a:tailEnd/>
          </a:ln>
        </p:spPr>
        <p:txBody>
          <a:bodyPr wrap="square" lIns="360000" rIns="360000" bIns="108000">
            <a:spAutoFit/>
          </a:bodyPr>
          <a:lstStyle/>
          <a:p>
            <a:pPr algn="just"/>
            <a:r>
              <a:rPr lang="ru-RU" dirty="0" smtClean="0"/>
              <a:t>Статья 30. </a:t>
            </a:r>
            <a:r>
              <a:rPr lang="ru-RU" dirty="0"/>
              <a:t>Участие субъектов малого предпринимательства, социально ориентированных некоммерческих организаций в закупках</a:t>
            </a:r>
            <a:endParaRPr lang="ru-RU" dirty="0" smtClean="0"/>
          </a:p>
          <a:p>
            <a:endParaRPr lang="ru-RU" dirty="0" smtClean="0"/>
          </a:p>
          <a:p>
            <a:pPr algn="just"/>
            <a:r>
              <a:rPr lang="ru-RU" dirty="0" smtClean="0"/>
              <a:t>   </a:t>
            </a:r>
            <a:r>
              <a:rPr lang="ru-RU" dirty="0"/>
              <a:t>8. В случае, если в извещении об осуществлении закупки установлены ограничения в соответствии с </a:t>
            </a:r>
            <a:r>
              <a:rPr lang="ru-RU" dirty="0">
                <a:hlinkClick r:id="rId4" action="ppaction://hlinkfile" tooltip="Ссылка на текущий документ"/>
              </a:rPr>
              <a:t>частью 3</a:t>
            </a:r>
            <a:r>
              <a:rPr lang="ru-RU" dirty="0"/>
              <a:t> настоящей статьи, </a:t>
            </a:r>
            <a:r>
              <a:rPr lang="ru-RU" u="sng" dirty="0"/>
              <a:t>в контракт</a:t>
            </a:r>
            <a:r>
              <a:rPr lang="ru-RU" dirty="0"/>
              <a:t>, заключаемый с субъектом малого предпринимательства или социально ориентированной некоммерческой организацией, </a:t>
            </a:r>
            <a:r>
              <a:rPr lang="ru-RU" u="sng" dirty="0"/>
              <a:t>включается обязательное условие об оплате заказчиком</a:t>
            </a:r>
            <a:r>
              <a:rPr lang="ru-RU" dirty="0"/>
              <a:t> поставленного товара, выполненной работы (ее результатов), оказанной услуги, </a:t>
            </a:r>
            <a:r>
              <a:rPr lang="ru-RU" u="sng" dirty="0"/>
              <a:t>отдельных этапов</a:t>
            </a:r>
            <a:r>
              <a:rPr lang="ru-RU" dirty="0"/>
              <a:t> исполнения контракта </a:t>
            </a:r>
            <a:r>
              <a:rPr lang="ru-RU" u="sng" dirty="0"/>
              <a:t>не более чем в течение тридцати дней с даты подписания заказчиком документа о приемке</a:t>
            </a:r>
            <a:r>
              <a:rPr lang="ru-RU" dirty="0"/>
              <a:t>, предусмотренного </a:t>
            </a:r>
            <a:r>
              <a:rPr lang="ru-RU" dirty="0">
                <a:hlinkClick r:id="rId5" action="ppaction://hlinkfile" tooltip="Ссылка на текущий документ"/>
              </a:rPr>
              <a:t>частью 7 статьи 94</a:t>
            </a:r>
            <a:r>
              <a:rPr lang="ru-RU" dirty="0"/>
              <a:t> настоящего Федерального закона.</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34</a:t>
            </a:fld>
            <a:endParaRPr lang="ru-RU" sz="1600" smtClean="0">
              <a:cs typeface="Arial" pitchFamily="34" charset="0"/>
            </a:endParaRPr>
          </a:p>
        </p:txBody>
      </p:sp>
      <p:pic>
        <p:nvPicPr>
          <p:cNvPr id="6" name="Picture 6"/>
          <p:cNvPicPr>
            <a:picLocks noChangeAspect="1" noChangeArrowheads="1"/>
          </p:cNvPicPr>
          <p:nvPr/>
        </p:nvPicPr>
        <p:blipFill>
          <a:blip r:embed="rId6"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961122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33879" y="982377"/>
            <a:ext cx="9433048" cy="5633644"/>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a:p>
            <a:pPr algn="just"/>
            <a:endParaRPr lang="ru-RU" sz="2000" dirty="0" smtClean="0"/>
          </a:p>
          <a:p>
            <a:pPr algn="just"/>
            <a:endParaRPr lang="en-US" sz="800" dirty="0" smtClean="0"/>
          </a:p>
          <a:p>
            <a:pPr algn="just"/>
            <a:endParaRPr lang="ru-RU" sz="800" dirty="0" smtClean="0"/>
          </a:p>
          <a:p>
            <a:pPr algn="just"/>
            <a:r>
              <a:rPr lang="ru-RU" sz="2000" b="1" dirty="0" smtClean="0"/>
              <a:t>В </a:t>
            </a:r>
            <a:r>
              <a:rPr lang="ru-RU" sz="2000" b="1" dirty="0" err="1"/>
              <a:t>энергосервисный</a:t>
            </a:r>
            <a:r>
              <a:rPr lang="ru-RU" sz="2000" b="1" dirty="0"/>
              <a:t> контракт с 11 </a:t>
            </a:r>
            <a:r>
              <a:rPr lang="ru-RU" sz="2000" b="1" dirty="0" smtClean="0"/>
              <a:t>июня</a:t>
            </a:r>
            <a:r>
              <a:rPr lang="en-US" sz="2000" b="1" dirty="0" smtClean="0"/>
              <a:t> 2016</a:t>
            </a:r>
            <a:r>
              <a:rPr lang="ru-RU" sz="2000" b="1" dirty="0" smtClean="0"/>
              <a:t> </a:t>
            </a:r>
            <a:r>
              <a:rPr lang="ru-RU" sz="2000" b="1" dirty="0"/>
              <a:t>включается условие о </a:t>
            </a:r>
            <a:r>
              <a:rPr lang="ru-RU" sz="2000" b="1" dirty="0" smtClean="0"/>
              <a:t>цессии</a:t>
            </a:r>
            <a:r>
              <a:rPr lang="en-US" sz="2000" b="1" dirty="0" smtClean="0"/>
              <a:t>:</a:t>
            </a:r>
          </a:p>
          <a:p>
            <a:pPr algn="just"/>
            <a:endParaRPr lang="ru-RU" sz="2000" dirty="0"/>
          </a:p>
          <a:p>
            <a:pPr algn="just"/>
            <a:r>
              <a:rPr lang="ru-RU" sz="2000" dirty="0" err="1"/>
              <a:t>Энергосервисные</a:t>
            </a:r>
            <a:r>
              <a:rPr lang="ru-RU" sz="2000" dirty="0"/>
              <a:t> контракты должны будут содержать следующее условие: исполнитель может полностью или частично уступить право требовать оплату, если это не противоречит законодательству РФ.</a:t>
            </a:r>
          </a:p>
          <a:p>
            <a:pPr algn="just"/>
            <a:endParaRPr lang="en-US" sz="2000" dirty="0" smtClean="0"/>
          </a:p>
          <a:p>
            <a:pPr algn="just"/>
            <a:r>
              <a:rPr lang="ru-RU" sz="2000" dirty="0" smtClean="0"/>
              <a:t>Документ</a:t>
            </a:r>
            <a:r>
              <a:rPr lang="ru-RU" sz="2000" dirty="0"/>
              <a:t>: Постановление Правительства РФ от 01.06.2016 N </a:t>
            </a:r>
            <a:r>
              <a:rPr lang="ru-RU" sz="2000" dirty="0" smtClean="0"/>
              <a:t>486 (изменение в Постановление Правительства №636).</a:t>
            </a:r>
            <a:endParaRPr lang="ru-RU" sz="2000" dirty="0"/>
          </a:p>
          <a:p>
            <a:pPr algn="just"/>
            <a:endParaRPr lang="en-US" sz="2000" dirty="0" smtClean="0"/>
          </a:p>
          <a:p>
            <a:pPr algn="just"/>
            <a:r>
              <a:rPr lang="ru-RU" sz="2000" dirty="0" smtClean="0"/>
              <a:t>Вступает </a:t>
            </a:r>
            <a:r>
              <a:rPr lang="ru-RU" sz="2000" dirty="0"/>
              <a:t>в силу 11 июня 2016 </a:t>
            </a:r>
            <a:r>
              <a:rPr lang="ru-RU" sz="2000" dirty="0" smtClean="0"/>
              <a:t>года.</a:t>
            </a:r>
          </a:p>
          <a:p>
            <a:pPr algn="just"/>
            <a:endParaRPr lang="ru-RU" sz="2000" dirty="0"/>
          </a:p>
          <a:p>
            <a:pPr algn="just"/>
            <a:r>
              <a:rPr lang="ru-RU" sz="2000" dirty="0" smtClean="0"/>
              <a:t>   (Для этих контрактов </a:t>
            </a:r>
            <a:r>
              <a:rPr lang="ru-RU" sz="2000" dirty="0"/>
              <a:t>неактуально   Письмо Минфина России от 11.03.2016 N </a:t>
            </a:r>
            <a:r>
              <a:rPr lang="ru-RU" sz="2000" dirty="0" smtClean="0"/>
              <a:t>02-02-04/13740 о невозможности цессии)</a:t>
            </a:r>
            <a:r>
              <a:rPr lang="en-US" sz="2000" dirty="0"/>
              <a:t>.</a:t>
            </a:r>
            <a:endParaRPr lang="ru-RU" sz="2000" dirty="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35</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8712404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033206"/>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pPr algn="just"/>
            <a:r>
              <a:rPr lang="ru-RU" dirty="0" smtClean="0"/>
              <a:t>   	</a:t>
            </a:r>
            <a:r>
              <a:rPr lang="ru-RU" sz="2000" b="1" dirty="0" smtClean="0"/>
              <a:t>Утвержден </a:t>
            </a:r>
            <a:r>
              <a:rPr lang="ru-RU" sz="2000" b="1" dirty="0"/>
              <a:t>перечень товаров, при закупке которых нельзя предусмотреть </a:t>
            </a:r>
            <a:r>
              <a:rPr lang="ru-RU" sz="2000" b="1" dirty="0" smtClean="0"/>
              <a:t>аванс.</a:t>
            </a:r>
            <a:endParaRPr lang="ru-RU" sz="2000" b="1" dirty="0"/>
          </a:p>
          <a:p>
            <a:pPr algn="just"/>
            <a:r>
              <a:rPr lang="ru-RU" sz="2000" dirty="0" smtClean="0"/>
              <a:t>	В </a:t>
            </a:r>
            <a:r>
              <a:rPr lang="ru-RU" sz="2000" dirty="0"/>
              <a:t>перечень </a:t>
            </a:r>
            <a:r>
              <a:rPr lang="ru-RU" sz="2000" dirty="0" smtClean="0"/>
              <a:t>вошли </a:t>
            </a:r>
            <a:r>
              <a:rPr lang="ru-RU" sz="2000" dirty="0"/>
              <a:t>ноутбуки, бумага для печати, легковые автомобили, </a:t>
            </a:r>
            <a:r>
              <a:rPr lang="ru-RU" sz="2000" dirty="0" smtClean="0"/>
              <a:t>и др. товары а </a:t>
            </a:r>
            <a:r>
              <a:rPr lang="ru-RU" sz="2000" dirty="0"/>
              <a:t>также некоторые виды услуг (например, по ремонту компьютеров). Документом должны руководствоваться получатели средств федерального бюджета</a:t>
            </a:r>
            <a:r>
              <a:rPr lang="ru-RU" sz="2000" dirty="0" smtClean="0"/>
              <a:t>.</a:t>
            </a:r>
          </a:p>
          <a:p>
            <a:pPr algn="just"/>
            <a:endParaRPr lang="ru-RU" sz="2000" dirty="0"/>
          </a:p>
          <a:p>
            <a:pPr algn="just"/>
            <a:r>
              <a:rPr lang="ru-RU" sz="2000" dirty="0" smtClean="0"/>
              <a:t>	</a:t>
            </a:r>
            <a:endParaRPr lang="ru-RU" sz="2000" dirty="0"/>
          </a:p>
          <a:p>
            <a:pPr algn="just"/>
            <a:r>
              <a:rPr lang="ru-RU" sz="2000" dirty="0"/>
              <a:t>Документ: Распоряжение Правительства РФ от </a:t>
            </a:r>
            <a:r>
              <a:rPr lang="en-US" sz="2000" dirty="0" smtClean="0"/>
              <a:t>16</a:t>
            </a:r>
            <a:r>
              <a:rPr lang="ru-RU" sz="2000" dirty="0" smtClean="0"/>
              <a:t>.0</a:t>
            </a:r>
            <a:r>
              <a:rPr lang="en-US" sz="2000" dirty="0" smtClean="0"/>
              <a:t>1</a:t>
            </a:r>
            <a:r>
              <a:rPr lang="ru-RU" sz="2000" dirty="0" smtClean="0"/>
              <a:t>.201</a:t>
            </a:r>
            <a:r>
              <a:rPr lang="en-US" sz="2000" dirty="0" smtClean="0"/>
              <a:t>8</a:t>
            </a:r>
            <a:r>
              <a:rPr lang="ru-RU" sz="2000" dirty="0" smtClean="0"/>
              <a:t> </a:t>
            </a:r>
            <a:r>
              <a:rPr lang="ru-RU" sz="2000" dirty="0"/>
              <a:t>N </a:t>
            </a:r>
            <a:r>
              <a:rPr lang="en-US" sz="2000" dirty="0" smtClean="0"/>
              <a:t>21</a:t>
            </a:r>
            <a:r>
              <a:rPr lang="ru-RU" sz="2000" dirty="0" smtClean="0"/>
              <a:t>-р</a:t>
            </a:r>
            <a:endParaRPr lang="ru-RU" sz="2000" dirty="0"/>
          </a:p>
          <a:p>
            <a:pPr algn="just"/>
            <a:endParaRPr lang="ru-RU" dirty="0" smtClean="0"/>
          </a:p>
          <a:p>
            <a:pPr algn="just"/>
            <a:r>
              <a:rPr lang="ru-RU" dirty="0" smtClean="0"/>
              <a:t>   </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2705553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648759"/>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pPr algn="just"/>
            <a:r>
              <a:rPr lang="ru-RU" dirty="0" smtClean="0"/>
              <a:t>   	</a:t>
            </a:r>
            <a:r>
              <a:rPr lang="ru-RU" sz="2000" b="1" dirty="0"/>
              <a:t> </a:t>
            </a:r>
            <a:r>
              <a:rPr lang="ru-RU" sz="2000" b="1" dirty="0" smtClean="0"/>
              <a:t>В контракте </a:t>
            </a:r>
            <a:r>
              <a:rPr lang="ru-RU" sz="2000" b="1" dirty="0"/>
              <a:t>на оказание услуг по хранению нельзя предусмотреть аванс</a:t>
            </a:r>
          </a:p>
          <a:p>
            <a:pPr algn="just"/>
            <a:endParaRPr lang="ru-RU" sz="2000" b="1" dirty="0" smtClean="0"/>
          </a:p>
          <a:p>
            <a:pPr algn="just"/>
            <a:r>
              <a:rPr lang="ru-RU" sz="2000" b="1" dirty="0"/>
              <a:t>	</a:t>
            </a:r>
            <a:r>
              <a:rPr lang="ru-RU" sz="2000" dirty="0" smtClean="0"/>
              <a:t>Вывод </a:t>
            </a:r>
            <a:r>
              <a:rPr lang="ru-RU" sz="2000" dirty="0"/>
              <a:t>следует из разъяснений Минэкономразвития, которые основаны на нормах ГК РФ. Услуги по хранению оплачиваются по окончании срока, установленного в контракте. Если предусмотрены отдельные этапы исполнения, оплата производится после каждого из них</a:t>
            </a:r>
            <a:r>
              <a:rPr lang="ru-RU" sz="2000" dirty="0" smtClean="0"/>
              <a:t>.</a:t>
            </a:r>
          </a:p>
          <a:p>
            <a:pPr algn="just"/>
            <a:endParaRPr lang="ru-RU" sz="2000" dirty="0"/>
          </a:p>
          <a:p>
            <a:pPr algn="just"/>
            <a:r>
              <a:rPr lang="ru-RU" sz="2000" dirty="0"/>
              <a:t>Документ: Письмо Минэкономразвития России от 11.06.2015 N Д28и-1628</a:t>
            </a:r>
          </a:p>
          <a:p>
            <a:pPr algn="just"/>
            <a:endParaRPr lang="ru-RU" sz="2000" dirty="0"/>
          </a:p>
          <a:p>
            <a:pPr algn="just"/>
            <a:endParaRPr lang="ru-RU" dirty="0" smtClean="0"/>
          </a:p>
          <a:p>
            <a:pPr algn="just"/>
            <a:r>
              <a:rPr lang="ru-RU" dirty="0" smtClean="0"/>
              <a:t>   </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37</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1556590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38</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28600" y="860312"/>
            <a:ext cx="9097112" cy="6310752"/>
          </a:xfrm>
          <a:prstGeom prst="rect">
            <a:avLst/>
          </a:prstGeom>
          <a:noFill/>
          <a:ln w="9525">
            <a:noFill/>
            <a:miter lim="800000"/>
            <a:headEnd/>
            <a:tailEnd/>
          </a:ln>
        </p:spPr>
        <p:txBody>
          <a:bodyPr wrap="square" lIns="360000" rIns="360000" bIns="108000">
            <a:spAutoFit/>
          </a:bodyPr>
          <a:lstStyle/>
          <a:p>
            <a:pPr algn="just"/>
            <a:r>
              <a:rPr lang="ru-RU" sz="2000" dirty="0" smtClean="0"/>
              <a:t>НДС в цене контракта</a:t>
            </a:r>
          </a:p>
          <a:p>
            <a:pPr algn="just"/>
            <a:endParaRPr lang="ru-RU" sz="2000" u="sng" dirty="0"/>
          </a:p>
          <a:p>
            <a:pPr algn="just"/>
            <a:r>
              <a:rPr lang="ru-RU" sz="2000" dirty="0" smtClean="0"/>
              <a:t>1. Налог на добавленную стоимость. Налоговый кодекс РФ (часть 2).</a:t>
            </a:r>
          </a:p>
          <a:p>
            <a:pPr algn="just"/>
            <a:r>
              <a:rPr lang="ru-RU" sz="2000" dirty="0" smtClean="0"/>
              <a:t>2. Налоговые ставки (ст.164 НК РФ)</a:t>
            </a:r>
            <a:r>
              <a:rPr lang="en-US" sz="2000" dirty="0" smtClean="0"/>
              <a:t>:</a:t>
            </a:r>
            <a:endParaRPr lang="ru-RU" sz="2000" dirty="0" smtClean="0"/>
          </a:p>
          <a:p>
            <a:pPr algn="just"/>
            <a:r>
              <a:rPr lang="ru-RU" sz="2000" dirty="0"/>
              <a:t> </a:t>
            </a:r>
            <a:r>
              <a:rPr lang="ru-RU" sz="2000" dirty="0" smtClean="0"/>
              <a:t>       а) нет – освобождение от уплаты НДС;</a:t>
            </a:r>
          </a:p>
          <a:p>
            <a:pPr algn="just"/>
            <a:r>
              <a:rPr lang="ru-RU" sz="2000" dirty="0"/>
              <a:t> </a:t>
            </a:r>
            <a:r>
              <a:rPr lang="ru-RU" sz="2000" dirty="0" smtClean="0"/>
              <a:t>       б)     0% - ч.1. ст. 164 НК РФ (список);</a:t>
            </a:r>
          </a:p>
          <a:p>
            <a:pPr marL="720725" lvl="1" indent="-263525" algn="just"/>
            <a:r>
              <a:rPr lang="ru-RU" sz="2000" dirty="0" smtClean="0"/>
              <a:t>  в) </a:t>
            </a:r>
            <a:r>
              <a:rPr lang="en-US" sz="2000" dirty="0" smtClean="0"/>
              <a:t>10% - </a:t>
            </a:r>
            <a:r>
              <a:rPr lang="ru-RU" sz="2000" dirty="0" smtClean="0"/>
              <a:t>продовольственные товары (по списку); товары для детей (по списку); печатные издания (периодические, книги связанные с образованием, культурой и наукой); медицинские товары (по списку); племенной скот (список); услуги по перевозке пассажиров и багажа воздушным транспортом, железнодорожным транспортом общего пользования (по кодам);</a:t>
            </a:r>
          </a:p>
          <a:p>
            <a:pPr marL="720725" lvl="1" indent="-263525" algn="just"/>
            <a:r>
              <a:rPr lang="ru-RU" sz="2000" dirty="0" smtClean="0"/>
              <a:t>  г) 18% - остальное.  </a:t>
            </a:r>
          </a:p>
          <a:p>
            <a:pPr algn="just"/>
            <a:r>
              <a:rPr lang="ru-RU" sz="2000" dirty="0" smtClean="0"/>
              <a:t>3. Исчисление налога</a:t>
            </a:r>
            <a:r>
              <a:rPr lang="en-US" sz="2000" dirty="0" smtClean="0"/>
              <a:t> </a:t>
            </a:r>
            <a:r>
              <a:rPr lang="ru-RU" sz="2000" dirty="0" smtClean="0"/>
              <a:t>подлежащего уплате исполнителем контракта(ст. 173 НК РФ</a:t>
            </a:r>
            <a:r>
              <a:rPr lang="en-US" sz="2000" dirty="0" smtClean="0"/>
              <a:t>):</a:t>
            </a:r>
            <a:endParaRPr lang="ru-RU" sz="2000" dirty="0" smtClean="0"/>
          </a:p>
          <a:p>
            <a:pPr algn="just"/>
            <a:r>
              <a:rPr lang="ru-RU" sz="2000" dirty="0"/>
              <a:t> </a:t>
            </a:r>
            <a:r>
              <a:rPr lang="ru-RU" sz="2000" dirty="0" smtClean="0"/>
              <a:t>        упрощенная формула</a:t>
            </a:r>
            <a:r>
              <a:rPr lang="en-US" sz="2000" dirty="0" smtClean="0"/>
              <a:t>:</a:t>
            </a:r>
          </a:p>
          <a:p>
            <a:pPr algn="just"/>
            <a:r>
              <a:rPr lang="en-US" sz="2000" dirty="0"/>
              <a:t> </a:t>
            </a:r>
            <a:r>
              <a:rPr lang="en-US" sz="2000" dirty="0" smtClean="0"/>
              <a:t>   </a:t>
            </a:r>
            <a:r>
              <a:rPr lang="ru-RU" sz="2000" dirty="0" smtClean="0"/>
              <a:t>                      НДС = (ЦЕНА)*СТАВКА – ВЫЧЕТ</a:t>
            </a:r>
          </a:p>
          <a:p>
            <a:pPr algn="just"/>
            <a:r>
              <a:rPr lang="ru-RU" sz="2000" dirty="0"/>
              <a:t> </a:t>
            </a:r>
            <a:r>
              <a:rPr lang="ru-RU" sz="2000" dirty="0" smtClean="0"/>
              <a:t>    ВЫЧЕТ = Сумма НДС в составе приобретенных исполнителем ТРУ</a:t>
            </a:r>
            <a:r>
              <a:rPr lang="en-US" sz="2000" dirty="0"/>
              <a:t>.</a:t>
            </a:r>
            <a:endParaRPr lang="en-US" sz="2000" dirty="0" smtClean="0"/>
          </a:p>
          <a:p>
            <a:pPr algn="just"/>
            <a:r>
              <a:rPr lang="en-US" sz="2000" dirty="0"/>
              <a:t> </a:t>
            </a:r>
            <a:r>
              <a:rPr lang="en-US" sz="2000" dirty="0" smtClean="0"/>
              <a:t>                         </a:t>
            </a:r>
            <a:r>
              <a:rPr lang="ru-RU" sz="2000" dirty="0" smtClean="0"/>
              <a:t> </a:t>
            </a:r>
            <a:r>
              <a:rPr lang="en-US" sz="2000" dirty="0" smtClean="0"/>
              <a:t>     </a:t>
            </a:r>
            <a:endParaRPr lang="ru-RU" sz="2000" dirty="0" smtClean="0"/>
          </a:p>
        </p:txBody>
      </p:sp>
    </p:spTree>
    <p:extLst>
      <p:ext uri="{BB962C8B-B14F-4D97-AF65-F5344CB8AC3E}">
        <p14:creationId xmlns:p14="http://schemas.microsoft.com/office/powerpoint/2010/main" val="146587913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39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28600" y="620912"/>
            <a:ext cx="9097112" cy="7080194"/>
          </a:xfrm>
          <a:prstGeom prst="rect">
            <a:avLst/>
          </a:prstGeom>
          <a:noFill/>
          <a:ln w="9525">
            <a:noFill/>
            <a:miter lim="800000"/>
            <a:headEnd/>
            <a:tailEnd/>
          </a:ln>
        </p:spPr>
        <p:txBody>
          <a:bodyPr wrap="square" lIns="360000" rIns="360000" bIns="108000">
            <a:spAutoFit/>
          </a:bodyPr>
          <a:lstStyle/>
          <a:p>
            <a:pPr algn="just"/>
            <a:r>
              <a:rPr lang="ru-RU" sz="2000" dirty="0" smtClean="0"/>
              <a:t>НДС в цене контракта</a:t>
            </a:r>
            <a:r>
              <a:rPr lang="en-US" sz="2000" dirty="0" smtClean="0"/>
              <a:t>:</a:t>
            </a:r>
            <a:endParaRPr lang="ru-RU" sz="2000" dirty="0" smtClean="0"/>
          </a:p>
          <a:p>
            <a:pPr algn="just"/>
            <a:endParaRPr lang="ru-RU" sz="1000" u="sng" dirty="0"/>
          </a:p>
          <a:p>
            <a:pPr algn="just"/>
            <a:r>
              <a:rPr lang="ru-RU" sz="2000" dirty="0" smtClean="0"/>
              <a:t>Пример 1. </a:t>
            </a:r>
            <a:r>
              <a:rPr lang="en-US" sz="2000" dirty="0" smtClean="0"/>
              <a:t>(</a:t>
            </a:r>
            <a:r>
              <a:rPr lang="ru-RU" sz="2000" dirty="0" smtClean="0"/>
              <a:t>НЕ СМП</a:t>
            </a:r>
            <a:r>
              <a:rPr lang="en-US" sz="2000" dirty="0" smtClean="0"/>
              <a:t>)</a:t>
            </a:r>
            <a:endParaRPr lang="ru-RU" sz="2000" dirty="0" smtClean="0"/>
          </a:p>
          <a:p>
            <a:pPr algn="just"/>
            <a:r>
              <a:rPr lang="ru-RU" sz="2000" dirty="0"/>
              <a:t> </a:t>
            </a:r>
            <a:r>
              <a:rPr lang="ru-RU" sz="2000" dirty="0" smtClean="0"/>
              <a:t>       Куплен исполнителем товар за 118 000 рублей (в </a:t>
            </a:r>
            <a:r>
              <a:rPr lang="ru-RU" sz="2000" dirty="0" err="1" smtClean="0"/>
              <a:t>т.ч</a:t>
            </a:r>
            <a:r>
              <a:rPr lang="ru-RU" sz="2000" dirty="0" smtClean="0"/>
              <a:t>. НДС </a:t>
            </a:r>
            <a:r>
              <a:rPr lang="en-US" sz="2000" dirty="0" smtClean="0"/>
              <a:t>18</a:t>
            </a:r>
            <a:r>
              <a:rPr lang="ru-RU" sz="2000" dirty="0" smtClean="0"/>
              <a:t>%)</a:t>
            </a:r>
          </a:p>
          <a:p>
            <a:pPr algn="just"/>
            <a:r>
              <a:rPr lang="ru-RU" sz="2000" dirty="0"/>
              <a:t> </a:t>
            </a:r>
            <a:r>
              <a:rPr lang="ru-RU" sz="2000" dirty="0" smtClean="0"/>
              <a:t>       Продан заказчику этот товар за 118 000 рублей (в </a:t>
            </a:r>
            <a:r>
              <a:rPr lang="ru-RU" sz="2000" dirty="0" err="1" smtClean="0"/>
              <a:t>т.ч</a:t>
            </a:r>
            <a:r>
              <a:rPr lang="ru-RU" sz="2000" dirty="0" smtClean="0"/>
              <a:t>. НДС </a:t>
            </a:r>
            <a:r>
              <a:rPr lang="en-US" sz="2000" dirty="0" smtClean="0"/>
              <a:t>18</a:t>
            </a:r>
            <a:r>
              <a:rPr lang="ru-RU" sz="2000" dirty="0" smtClean="0"/>
              <a:t>%)</a:t>
            </a:r>
          </a:p>
          <a:p>
            <a:pPr algn="just"/>
            <a:r>
              <a:rPr lang="ru-RU" sz="2000" dirty="0"/>
              <a:t> </a:t>
            </a:r>
            <a:r>
              <a:rPr lang="ru-RU" sz="2000" dirty="0" smtClean="0"/>
              <a:t>       Налог подлежащий уплате исполнителем в бюджет</a:t>
            </a:r>
            <a:r>
              <a:rPr lang="en-US" sz="2000" dirty="0" smtClean="0"/>
              <a:t>:</a:t>
            </a:r>
            <a:endParaRPr lang="ru-RU" sz="2000" dirty="0" smtClean="0"/>
          </a:p>
          <a:p>
            <a:pPr marL="3586163" indent="-3586163"/>
            <a:r>
              <a:rPr lang="ru-RU" sz="2000" dirty="0"/>
              <a:t> </a:t>
            </a:r>
            <a:r>
              <a:rPr lang="ru-RU" sz="2000" dirty="0" smtClean="0"/>
              <a:t>         ВЫЧЕТ = 18 000 рублей – уплаченный в составе приобретенного исполнителем товара; </a:t>
            </a:r>
            <a:endParaRPr lang="en-US" sz="2000" dirty="0" smtClean="0"/>
          </a:p>
          <a:p>
            <a:pPr algn="just"/>
            <a:r>
              <a:rPr lang="en-US" sz="2000" dirty="0"/>
              <a:t> </a:t>
            </a:r>
            <a:r>
              <a:rPr lang="en-US" sz="2000" dirty="0" smtClean="0"/>
              <a:t>         </a:t>
            </a:r>
            <a:r>
              <a:rPr lang="ru-RU" sz="2000" b="1" dirty="0" smtClean="0"/>
              <a:t>НДС</a:t>
            </a:r>
            <a:r>
              <a:rPr lang="ru-RU" sz="2000" dirty="0" smtClean="0"/>
              <a:t> в бюджет = </a:t>
            </a:r>
            <a:r>
              <a:rPr lang="en-US" sz="2000" dirty="0" smtClean="0"/>
              <a:t>100</a:t>
            </a:r>
            <a:r>
              <a:rPr lang="ru-RU" sz="2000" dirty="0" smtClean="0"/>
              <a:t> 000 * 18% - 18 000 = 0 рублей.</a:t>
            </a:r>
          </a:p>
          <a:p>
            <a:pPr algn="just"/>
            <a:r>
              <a:rPr lang="ru-RU" sz="2000" dirty="0"/>
              <a:t> </a:t>
            </a:r>
            <a:r>
              <a:rPr lang="ru-RU" sz="2000" dirty="0" smtClean="0"/>
              <a:t>       </a:t>
            </a:r>
            <a:r>
              <a:rPr lang="ru-RU" sz="2000" b="1" dirty="0" smtClean="0"/>
              <a:t>Результат сделки</a:t>
            </a:r>
            <a:r>
              <a:rPr lang="en-US" sz="2000" b="1" dirty="0" smtClean="0"/>
              <a:t>:</a:t>
            </a:r>
            <a:r>
              <a:rPr lang="ru-RU" sz="2000" dirty="0" smtClean="0"/>
              <a:t> прибыли нет, убытков нет.</a:t>
            </a:r>
          </a:p>
          <a:p>
            <a:pPr algn="just"/>
            <a:endParaRPr lang="ru-RU" sz="1000" dirty="0" smtClean="0"/>
          </a:p>
          <a:p>
            <a:pPr algn="just"/>
            <a:r>
              <a:rPr lang="ru-RU" sz="2000" dirty="0" smtClean="0"/>
              <a:t>Пример 2. </a:t>
            </a:r>
            <a:r>
              <a:rPr lang="en-US" sz="2000" dirty="0" smtClean="0"/>
              <a:t>(</a:t>
            </a:r>
            <a:r>
              <a:rPr lang="ru-RU" sz="2000" dirty="0" smtClean="0"/>
              <a:t>СМП</a:t>
            </a:r>
            <a:r>
              <a:rPr lang="en-US" sz="2000" dirty="0" smtClean="0"/>
              <a:t>)</a:t>
            </a:r>
            <a:endParaRPr lang="ru-RU" sz="2000" dirty="0" smtClean="0"/>
          </a:p>
          <a:p>
            <a:pPr algn="just"/>
            <a:r>
              <a:rPr lang="ru-RU" sz="2000" dirty="0" smtClean="0"/>
              <a:t> </a:t>
            </a:r>
            <a:r>
              <a:rPr lang="en-US" sz="2000" dirty="0" smtClean="0"/>
              <a:t> </a:t>
            </a:r>
            <a:r>
              <a:rPr lang="ru-RU" sz="2000" dirty="0"/>
              <a:t> </a:t>
            </a:r>
            <a:r>
              <a:rPr lang="ru-RU" sz="2000" dirty="0" smtClean="0"/>
              <a:t>     Куплен </a:t>
            </a:r>
            <a:r>
              <a:rPr lang="ru-RU" sz="2000" dirty="0"/>
              <a:t>исполнителем товар за </a:t>
            </a:r>
            <a:r>
              <a:rPr lang="ru-RU" sz="2000" dirty="0" smtClean="0"/>
              <a:t>118 </a:t>
            </a:r>
            <a:r>
              <a:rPr lang="ru-RU" sz="2000" dirty="0"/>
              <a:t>000 рублей (в </a:t>
            </a:r>
            <a:r>
              <a:rPr lang="ru-RU" sz="2000" dirty="0" err="1"/>
              <a:t>т.ч</a:t>
            </a:r>
            <a:r>
              <a:rPr lang="ru-RU" sz="2000" dirty="0"/>
              <a:t>. НДС </a:t>
            </a:r>
            <a:r>
              <a:rPr lang="ru-RU" sz="2000" dirty="0" smtClean="0"/>
              <a:t>18%)</a:t>
            </a:r>
            <a:endParaRPr lang="ru-RU" sz="2000" dirty="0"/>
          </a:p>
          <a:p>
            <a:pPr algn="just"/>
            <a:r>
              <a:rPr lang="ru-RU" sz="2000" dirty="0"/>
              <a:t>        Продан заказчику этот товар за </a:t>
            </a:r>
            <a:r>
              <a:rPr lang="ru-RU" sz="2000" dirty="0" smtClean="0"/>
              <a:t>118 </a:t>
            </a:r>
            <a:r>
              <a:rPr lang="ru-RU" sz="2000" dirty="0"/>
              <a:t>000 рублей </a:t>
            </a:r>
            <a:r>
              <a:rPr lang="ru-RU" sz="2000" dirty="0" smtClean="0"/>
              <a:t>(в </a:t>
            </a:r>
            <a:r>
              <a:rPr lang="ru-RU" sz="2000" dirty="0" err="1" smtClean="0"/>
              <a:t>т.ч</a:t>
            </a:r>
            <a:r>
              <a:rPr lang="ru-RU" sz="2000" dirty="0" smtClean="0"/>
              <a:t>. НДС 18%).</a:t>
            </a:r>
            <a:endParaRPr lang="ru-RU" sz="2000" dirty="0"/>
          </a:p>
          <a:p>
            <a:pPr algn="just"/>
            <a:r>
              <a:rPr lang="ru-RU" sz="2000" dirty="0"/>
              <a:t>        Налог подлежащий уплате исполнителем в бюджет</a:t>
            </a:r>
            <a:r>
              <a:rPr lang="en-US" sz="2000" dirty="0"/>
              <a:t>:</a:t>
            </a:r>
            <a:endParaRPr lang="ru-RU" sz="2000" dirty="0"/>
          </a:p>
          <a:p>
            <a:pPr marL="893763" indent="-893763"/>
            <a:r>
              <a:rPr lang="ru-RU" sz="2000" dirty="0"/>
              <a:t>          </a:t>
            </a:r>
            <a:r>
              <a:rPr lang="ru-RU" sz="2000" dirty="0" smtClean="0"/>
              <a:t>СМП не начисляет налог, но как налоговый агент (по контракту указан НДС!!!) уплачивает НДС в бюджет; </a:t>
            </a:r>
            <a:endParaRPr lang="en-US" sz="2000" dirty="0"/>
          </a:p>
          <a:p>
            <a:pPr algn="just"/>
            <a:r>
              <a:rPr lang="en-US" sz="2000" dirty="0"/>
              <a:t>          </a:t>
            </a:r>
            <a:r>
              <a:rPr lang="ru-RU" sz="2000" dirty="0"/>
              <a:t>НДС = </a:t>
            </a:r>
            <a:r>
              <a:rPr lang="en-US" sz="2000" dirty="0" smtClean="0"/>
              <a:t>1</a:t>
            </a:r>
            <a:r>
              <a:rPr lang="ru-RU" sz="2000" dirty="0" smtClean="0"/>
              <a:t>18 </a:t>
            </a:r>
            <a:r>
              <a:rPr lang="ru-RU" sz="2000" dirty="0"/>
              <a:t>000 * </a:t>
            </a:r>
            <a:r>
              <a:rPr lang="ru-RU" sz="2000" dirty="0" smtClean="0"/>
              <a:t>18% = </a:t>
            </a:r>
            <a:r>
              <a:rPr lang="en-US" sz="2000" dirty="0" smtClean="0"/>
              <a:t>21</a:t>
            </a:r>
            <a:r>
              <a:rPr lang="ru-RU" sz="2000" dirty="0" smtClean="0"/>
              <a:t> </a:t>
            </a:r>
            <a:r>
              <a:rPr lang="en-US" sz="2000" dirty="0" smtClean="0"/>
              <a:t>240</a:t>
            </a:r>
            <a:r>
              <a:rPr lang="ru-RU" sz="2000" dirty="0" smtClean="0"/>
              <a:t> </a:t>
            </a:r>
            <a:r>
              <a:rPr lang="ru-RU" sz="2000" dirty="0"/>
              <a:t>рублей</a:t>
            </a:r>
            <a:r>
              <a:rPr lang="ru-RU" sz="2000" dirty="0" smtClean="0"/>
              <a:t>.</a:t>
            </a:r>
          </a:p>
          <a:p>
            <a:pPr algn="just"/>
            <a:r>
              <a:rPr lang="ru-RU" sz="1000" dirty="0"/>
              <a:t> </a:t>
            </a:r>
            <a:endParaRPr lang="en-US" sz="1000" dirty="0" smtClean="0"/>
          </a:p>
          <a:p>
            <a:pPr marL="893763" indent="-893763" algn="just"/>
            <a:r>
              <a:rPr lang="en-US" sz="2000" dirty="0" smtClean="0"/>
              <a:t>     </a:t>
            </a:r>
            <a:r>
              <a:rPr lang="ru-RU" sz="2000" dirty="0" smtClean="0"/>
              <a:t> </a:t>
            </a:r>
            <a:r>
              <a:rPr lang="en-US" sz="2000" dirty="0" smtClean="0"/>
              <a:t> </a:t>
            </a:r>
            <a:r>
              <a:rPr lang="ru-RU" sz="2000" b="1" dirty="0" smtClean="0"/>
              <a:t>Результат </a:t>
            </a:r>
            <a:r>
              <a:rPr lang="ru-RU" sz="2000" b="1" dirty="0"/>
              <a:t>сделки</a:t>
            </a:r>
            <a:r>
              <a:rPr lang="en-US" sz="2000" b="1" dirty="0"/>
              <a:t>:</a:t>
            </a:r>
            <a:r>
              <a:rPr lang="en-US" sz="2000" dirty="0"/>
              <a:t> </a:t>
            </a:r>
            <a:r>
              <a:rPr lang="ru-RU" sz="2000" dirty="0" smtClean="0"/>
              <a:t>купил за 139 240 рублей продал за 118 000 рублей  – </a:t>
            </a:r>
            <a:r>
              <a:rPr lang="ru-RU" sz="2000" b="1" dirty="0" smtClean="0">
                <a:solidFill>
                  <a:srgbClr val="C00000"/>
                </a:solidFill>
              </a:rPr>
              <a:t>21 240 рублей убытков</a:t>
            </a:r>
            <a:r>
              <a:rPr lang="ru-RU" sz="2000" dirty="0" smtClean="0"/>
              <a:t>!!!</a:t>
            </a:r>
          </a:p>
          <a:p>
            <a:pPr algn="just"/>
            <a:r>
              <a:rPr lang="ru-RU" sz="2000" dirty="0"/>
              <a:t> </a:t>
            </a:r>
            <a:r>
              <a:rPr lang="ru-RU" sz="2000" dirty="0" smtClean="0"/>
              <a:t>                     </a:t>
            </a:r>
            <a:endParaRPr lang="ru-RU" sz="2000" dirty="0"/>
          </a:p>
          <a:p>
            <a:pPr marL="457200" indent="-457200" algn="just">
              <a:buAutoNum type="arabicPeriod"/>
            </a:pPr>
            <a:endParaRPr lang="en-US" sz="2000" dirty="0" smtClean="0"/>
          </a:p>
          <a:p>
            <a:pPr algn="just"/>
            <a:r>
              <a:rPr lang="en-US" sz="2000" dirty="0"/>
              <a:t> </a:t>
            </a:r>
            <a:r>
              <a:rPr lang="en-US" sz="2000" dirty="0" smtClean="0"/>
              <a:t>                         </a:t>
            </a:r>
            <a:r>
              <a:rPr lang="ru-RU" sz="2000" dirty="0" smtClean="0"/>
              <a:t> </a:t>
            </a:r>
            <a:r>
              <a:rPr lang="en-US" sz="2000" dirty="0" smtClean="0"/>
              <a:t>     </a:t>
            </a:r>
            <a:endParaRPr lang="ru-RU" sz="2000" dirty="0" smtClean="0"/>
          </a:p>
        </p:txBody>
      </p:sp>
    </p:spTree>
    <p:extLst>
      <p:ext uri="{BB962C8B-B14F-4D97-AF65-F5344CB8AC3E}">
        <p14:creationId xmlns:p14="http://schemas.microsoft.com/office/powerpoint/2010/main" val="40065176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7504" y="642918"/>
            <a:ext cx="8928992" cy="3571900"/>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34. Контракт</a:t>
            </a:r>
          </a:p>
          <a:p>
            <a:pPr algn="just"/>
            <a:r>
              <a:rPr lang="ru-RU" sz="2000" dirty="0" smtClean="0"/>
              <a:t>   </a:t>
            </a:r>
            <a:r>
              <a:rPr lang="ru-RU" sz="2000" b="1" dirty="0"/>
              <a:t>Контракт, заключенный без соблюдения Закона N 44-ФЗ, признается ничтожной </a:t>
            </a:r>
            <a:r>
              <a:rPr lang="ru-RU" sz="2000" b="1" dirty="0" smtClean="0"/>
              <a:t>сделкой</a:t>
            </a:r>
            <a:r>
              <a:rPr lang="en-US" sz="2000" dirty="0" smtClean="0"/>
              <a:t>.</a:t>
            </a:r>
            <a:endParaRPr lang="ru-RU" sz="2000" dirty="0" smtClean="0"/>
          </a:p>
          <a:p>
            <a:pPr algn="just"/>
            <a:endParaRPr lang="ru-RU" sz="2000" dirty="0"/>
          </a:p>
          <a:p>
            <a:pPr algn="just"/>
            <a:r>
              <a:rPr lang="ru-RU" sz="2000" b="1" dirty="0"/>
              <a:t>Суд указал:</a:t>
            </a:r>
            <a:r>
              <a:rPr lang="ru-RU" sz="2000" dirty="0"/>
              <a:t> контракт считается ничтожной сделкой, если заключен без проведения конкурса или аукциона по Закону N 44-ФЗ.</a:t>
            </a:r>
          </a:p>
          <a:p>
            <a:pPr algn="just"/>
            <a:endParaRPr lang="ru-RU" sz="2000" dirty="0" smtClean="0"/>
          </a:p>
          <a:p>
            <a:pPr algn="just"/>
            <a:r>
              <a:rPr lang="ru-RU" sz="2000" b="1" dirty="0" smtClean="0"/>
              <a:t>Вывод </a:t>
            </a:r>
            <a:r>
              <a:rPr lang="ru-RU" sz="2000" b="1" dirty="0"/>
              <a:t>обоснован </a:t>
            </a:r>
            <a:r>
              <a:rPr lang="ru-RU" sz="2000" b="1" dirty="0" smtClean="0"/>
              <a:t>следующим</a:t>
            </a:r>
            <a:r>
              <a:rPr lang="en-US" sz="2000" b="1" dirty="0" smtClean="0"/>
              <a:t>:</a:t>
            </a:r>
            <a:r>
              <a:rPr lang="ru-RU" sz="2000" dirty="0" smtClean="0"/>
              <a:t> </a:t>
            </a:r>
            <a:r>
              <a:rPr lang="ru-RU" sz="2000" dirty="0"/>
              <a:t>В этом Законе закреплены особые способы закупок для государственных и муниципальных нужд (например, конкурс или аукцион), чтобы защитить публичные интересы. Согласно ГК РФ сделка, которая нарушает требования закона и посягает на публичные интересы, ничтожна (если иное не предусмотрено законом).</a:t>
            </a:r>
          </a:p>
          <a:p>
            <a:pPr algn="just"/>
            <a:endParaRPr lang="en-US" sz="2000" dirty="0" smtClean="0"/>
          </a:p>
          <a:p>
            <a:pPr algn="just"/>
            <a:r>
              <a:rPr lang="ru-RU" sz="2000" b="1" dirty="0" smtClean="0"/>
              <a:t>Документ</a:t>
            </a:r>
            <a:r>
              <a:rPr lang="ru-RU" sz="2000" b="1" dirty="0"/>
              <a:t>:</a:t>
            </a:r>
            <a:r>
              <a:rPr lang="ru-RU" sz="2000" dirty="0"/>
              <a:t> "Правовые подходы, применяемые Арбитражным судом Уральского округа при рассмотрении споров по договорам строительного подряда, а также по государственным (муниципальным) контрактам на выполнение строительных работ" (утв. на заседании президиума Арбитражного суда Уральского округа 18.12.2015</a:t>
            </a:r>
            <a:r>
              <a:rPr lang="ru-RU" sz="2000" dirty="0" smtClean="0"/>
              <a:t>)</a:t>
            </a:r>
            <a:r>
              <a:rPr lang="en-US" sz="2000" dirty="0"/>
              <a:t>.</a:t>
            </a:r>
            <a:endParaRPr lang="ru-RU" sz="2000" dirty="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4</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01281654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6310752"/>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a:p>
            <a:pPr algn="just"/>
            <a:r>
              <a:rPr lang="ru-RU" sz="2000" dirty="0" smtClean="0"/>
              <a:t>   4</a:t>
            </a:r>
            <a:r>
              <a:rPr lang="ru-RU" sz="2000" dirty="0"/>
              <a:t>. В контракт включается обязательное условие об ответственности заказчика и поставщика (подрядчика, исполнителя) за неисполнение или ненадлежащее исполнение обязательств, предусмотренных контрактом.</a:t>
            </a:r>
          </a:p>
          <a:p>
            <a:pPr algn="just"/>
            <a:r>
              <a:rPr lang="ru-RU" sz="2000" dirty="0" smtClean="0"/>
              <a:t>   5</a:t>
            </a:r>
            <a:r>
              <a:rPr lang="ru-RU" sz="2000" dirty="0"/>
              <a:t>. В случае </a:t>
            </a:r>
            <a:r>
              <a:rPr lang="ru-RU" sz="2000" b="1" u="sng" dirty="0">
                <a:solidFill>
                  <a:srgbClr val="C00000"/>
                </a:solidFill>
              </a:rPr>
              <a:t>просрочки исполнения заказчиком обязательств, предусмотренных </a:t>
            </a:r>
            <a:r>
              <a:rPr lang="ru-RU" sz="2000" b="1" u="sng" dirty="0" smtClean="0">
                <a:solidFill>
                  <a:srgbClr val="C00000"/>
                </a:solidFill>
              </a:rPr>
              <a:t>контрактом</a:t>
            </a:r>
            <a:r>
              <a:rPr lang="en-US" sz="2000" b="1" u="sng" dirty="0" smtClean="0">
                <a:solidFill>
                  <a:srgbClr val="C00000"/>
                </a:solidFill>
              </a:rPr>
              <a:t> /</a:t>
            </a:r>
            <a:r>
              <a:rPr lang="ru-RU" sz="2000" b="1" u="sng" dirty="0" smtClean="0">
                <a:solidFill>
                  <a:srgbClr val="C00000"/>
                </a:solidFill>
              </a:rPr>
              <a:t>КоАП</a:t>
            </a:r>
            <a:r>
              <a:rPr lang="en-US" sz="2000" b="1" u="sng" dirty="0" smtClean="0">
                <a:solidFill>
                  <a:srgbClr val="C00000"/>
                </a:solidFill>
              </a:rPr>
              <a:t>!!!/</a:t>
            </a:r>
            <a:r>
              <a:rPr lang="ru-RU" sz="2000" dirty="0" smtClean="0"/>
              <a:t>, </a:t>
            </a:r>
            <a:r>
              <a:rPr lang="ru-RU" sz="2000" dirty="0"/>
              <a:t>а также в иных случаях неисполнения или ненадлежащего исполнения заказчиком обязательств, предусмотренных контрактом, поставщик </a:t>
            </a:r>
            <a:r>
              <a:rPr lang="ru-RU" sz="2000" dirty="0" smtClean="0"/>
              <a:t>вправе </a:t>
            </a:r>
            <a:r>
              <a:rPr lang="ru-RU" sz="2000" dirty="0"/>
              <a:t>потребовать уплаты неустоек (штрафов, пеней). Пеня начисляется за каждый день просрочки исполнения обязательства, предусмотренного контрактом, начиная со дня, следующего после дня истечения установленного контрактом срока исполнения обязательства. Такая пеня устанавливается контрактом в размере одной трехсотой действующей на дату уплаты пеней </a:t>
            </a:r>
            <a:r>
              <a:rPr lang="en-US" sz="2000" dirty="0"/>
              <a:t>/</a:t>
            </a:r>
            <a:r>
              <a:rPr lang="ru-RU" sz="2000" b="1" u="sng" dirty="0" smtClean="0"/>
              <a:t>ключевой</a:t>
            </a:r>
            <a:r>
              <a:rPr lang="en-US" sz="2000" dirty="0" smtClean="0"/>
              <a:t>/*</a:t>
            </a:r>
            <a:r>
              <a:rPr lang="ru-RU" sz="2000" dirty="0" smtClean="0"/>
              <a:t> ставки </a:t>
            </a:r>
            <a:r>
              <a:rPr lang="ru-RU" sz="2000" dirty="0">
                <a:solidFill>
                  <a:schemeClr val="bg1">
                    <a:lumMod val="50000"/>
                  </a:schemeClr>
                </a:solidFill>
              </a:rPr>
              <a:t>рефинансирования</a:t>
            </a:r>
            <a:r>
              <a:rPr lang="ru-RU" sz="2000" dirty="0"/>
              <a:t> </a:t>
            </a:r>
            <a:r>
              <a:rPr lang="ru-RU" sz="2000" dirty="0" smtClean="0"/>
              <a:t>ЦБ РФ </a:t>
            </a:r>
            <a:r>
              <a:rPr lang="ru-RU" sz="2000" dirty="0"/>
              <a:t>от не уплаченной в срок суммы. Штрафы начисляются за ненадлежащее исполнение заказчиком обязательств, предусмотренных контрактом, за исключением просрочки исполнения обязательств, предусмотренных контрактом. Размер штрафа устанавливается контрактом в виде фиксированной суммы, определенной в порядке, установленном Правительством </a:t>
            </a:r>
            <a:r>
              <a:rPr lang="ru-RU" sz="2000" dirty="0" smtClean="0"/>
              <a:t>РФ.</a:t>
            </a:r>
            <a:endParaRPr lang="en-US" sz="2000" dirty="0" smtClean="0"/>
          </a:p>
          <a:p>
            <a:pPr algn="just"/>
            <a:r>
              <a:rPr lang="en-US" sz="2000" dirty="0" smtClean="0"/>
              <a:t>* c 1 </a:t>
            </a:r>
            <a:r>
              <a:rPr lang="ru-RU" sz="2000" dirty="0" smtClean="0"/>
              <a:t>июля</a:t>
            </a:r>
            <a:r>
              <a:rPr lang="en-US" sz="2000" dirty="0" smtClean="0"/>
              <a:t> 2018 </a:t>
            </a:r>
            <a:r>
              <a:rPr lang="ru-RU" sz="2000" dirty="0" smtClean="0"/>
              <a:t>года.</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2606067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618529"/>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2000" dirty="0" smtClean="0"/>
          </a:p>
          <a:p>
            <a:pPr algn="just"/>
            <a:r>
              <a:rPr lang="ru-RU" sz="2000" dirty="0" smtClean="0"/>
              <a:t>   6. В случае просрочки исполнения поставщиком (подрядчиком, исполнителем) обязательств (в том числе гарантийного обязательства), предусмотренных контрактом, а также в иных случаях неисполнения или ненадлежащего исполнения поставщиком (подрядчиком, исполнителем) обязательств, предусмотренных контрактом, заказчик направляет поставщику (подрядчику, исполнителю) требование об уплате неустоек (штрафов, пеней). </a:t>
            </a:r>
          </a:p>
          <a:p>
            <a:pPr algn="just"/>
            <a:r>
              <a:rPr lang="ru-RU" sz="2000" dirty="0" smtClean="0"/>
              <a:t>       Пени и штрафы в соответствии с Постановлением Правительства РФ от 30.08.2017 N 1042 (</a:t>
            </a:r>
            <a:r>
              <a:rPr lang="ru-RU" sz="2000" dirty="0" smtClean="0">
                <a:solidFill>
                  <a:srgbClr val="C00000"/>
                </a:solidFill>
              </a:rPr>
              <a:t>Планируются изменения!!!</a:t>
            </a:r>
            <a:r>
              <a:rPr lang="ru-RU" sz="2000" dirty="0" smtClean="0"/>
              <a:t>)</a:t>
            </a:r>
            <a:r>
              <a:rPr lang="en-US" sz="2000" dirty="0"/>
              <a:t>:</a:t>
            </a:r>
            <a:endParaRPr lang="ru-RU" sz="2000" dirty="0" smtClean="0"/>
          </a:p>
          <a:p>
            <a:pPr algn="just"/>
            <a:r>
              <a:rPr lang="ru-RU" sz="2000" dirty="0" smtClean="0"/>
              <a:t/>
            </a:r>
            <a:br>
              <a:rPr lang="ru-RU" sz="2000" dirty="0" smtClean="0"/>
            </a:br>
            <a:r>
              <a:rPr lang="ru-RU" sz="2000" dirty="0" smtClean="0"/>
              <a:t>"Об утверждении Правил определения размера штрафа, начисляемого в случае ненадлежащего исполнения заказчиком, поставщиком (подрядчиком, исполнителем) обязательств, предусмотренных контрактом (за исключением просрочки исполнения обязательств заказчиком, поставщиком (подрядчиком, исполнителем), и размера пени, начисляемой за каждый день просрочки исполнения поставщиком (подрядчиком, исполнителем) обязательства, предусмотренного контрактом …".</a:t>
            </a:r>
          </a:p>
          <a:p>
            <a:endParaRPr lang="ru-RU"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572089"/>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1000" dirty="0" smtClean="0"/>
          </a:p>
          <a:p>
            <a:pPr algn="just"/>
            <a:r>
              <a:rPr lang="ru-RU" sz="2000" dirty="0" smtClean="0"/>
              <a:t>   Пени и штрафы в соответствии с Постановлением Правительства РФ от 30.08.2017 N 1042</a:t>
            </a:r>
            <a:r>
              <a:rPr lang="en-US" sz="2000" dirty="0" smtClean="0"/>
              <a:t>:</a:t>
            </a:r>
          </a:p>
          <a:p>
            <a:pPr algn="just"/>
            <a:endParaRPr lang="ru-RU" sz="1000" dirty="0" smtClean="0"/>
          </a:p>
          <a:p>
            <a:pPr algn="just"/>
            <a:r>
              <a:rPr lang="ru-RU" dirty="0"/>
              <a:t>Размер штрафа устанавливается контрактом в порядке, установленном пунктами 3 - 9 настоящих Правил, в виде фиксированной суммы, в том числе рассчитываемой как процент цены контракта, или в случае, если контрактом предусмотрены этапы исполнения контракта, как процент этапа исполнения контракта (далее - цена контракта (этапа</a:t>
            </a:r>
            <a:r>
              <a:rPr lang="ru-RU" dirty="0" smtClean="0"/>
              <a:t>)).</a:t>
            </a:r>
          </a:p>
          <a:p>
            <a:pPr algn="just"/>
            <a:endParaRPr lang="ru-RU" dirty="0"/>
          </a:p>
          <a:p>
            <a:pPr algn="just"/>
            <a:r>
              <a:rPr lang="ru-RU" dirty="0" smtClean="0"/>
              <a:t>3. За </a:t>
            </a:r>
            <a:r>
              <a:rPr lang="ru-RU" dirty="0"/>
              <a:t>каждый факт неисполнения или ненадлежащего исполнения поставщиком (подрядчиком, исполнителем) обязательств, предусмотренных контрактом, за исключением просрочки исполнения обязательств (в том числе гарантийного обязательства), предусмотренных контрактом, размер штрафа устанавливается в виде фиксированной суммы, определяемой в следующем порядке (за исключением случаев, предусмотренных </a:t>
            </a:r>
            <a:r>
              <a:rPr lang="ru-RU" dirty="0">
                <a:hlinkClick r:id="rId4" action="ppaction://hlinkfile" tooltip="4. За каждый факт неисполнения или ненадлежащего исполнения поставщиком (подрядчиком, исполнителем) обязательств, предусмотренных контрактом, заключенным по результатам определения поставщика (подрядчика, исполнителя) в соответствии с пунктом 1 части 1 ст"/>
              </a:rPr>
              <a:t>пунктами 4</a:t>
            </a:r>
            <a:r>
              <a:rPr lang="ru-RU" dirty="0"/>
              <a:t> - </a:t>
            </a:r>
            <a:r>
              <a:rPr lang="ru-RU" dirty="0">
                <a:hlinkClick r:id="rId5" action="ppaction://hlinkfile" tooltip="8. В случае если в соответствии с частью 6 статьи 30 Федерального закона контрактом предусмотрено условие о гражданско-правовой ответственности поставщиков (подрядчиков, исполнителей) за неисполнение условия о привлечении к исполнению контракта субподрядч"/>
              </a:rPr>
              <a:t>8</a:t>
            </a:r>
            <a:r>
              <a:rPr lang="ru-RU" dirty="0"/>
              <a:t> настоящих Правил):</a:t>
            </a:r>
          </a:p>
          <a:p>
            <a:pPr algn="just"/>
            <a:endParaRPr lang="ru-RU" dirty="0" smtClean="0"/>
          </a:p>
          <a:p>
            <a:pPr algn="just"/>
            <a:r>
              <a:rPr lang="ru-RU" sz="2000" dirty="0" smtClean="0"/>
              <a:t>   </a:t>
            </a:r>
            <a:endParaRPr lang="ru-RU" dirty="0" smtClean="0"/>
          </a:p>
          <a:p>
            <a:endParaRPr lang="ru-RU"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42</a:t>
            </a:fld>
            <a:endParaRPr lang="ru-RU" sz="1600" smtClean="0">
              <a:cs typeface="Arial" pitchFamily="34" charset="0"/>
            </a:endParaRPr>
          </a:p>
        </p:txBody>
      </p:sp>
      <p:pic>
        <p:nvPicPr>
          <p:cNvPr id="6" name="Picture 6"/>
          <p:cNvPicPr>
            <a:picLocks noChangeAspect="1" noChangeArrowheads="1"/>
          </p:cNvPicPr>
          <p:nvPr/>
        </p:nvPicPr>
        <p:blipFill>
          <a:blip r:embed="rId6"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72308"/>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pPr algn="just"/>
            <a:r>
              <a:rPr lang="ru-RU" sz="2000" dirty="0" smtClean="0"/>
              <a:t>   Пени и штрафы в соответствии с Постановлением Правительства РФ </a:t>
            </a:r>
            <a:r>
              <a:rPr lang="ru-RU" sz="2000" dirty="0"/>
              <a:t>от 30.08.2017 N 1042</a:t>
            </a:r>
            <a:endParaRPr lang="en-US" sz="2000" dirty="0" smtClean="0"/>
          </a:p>
          <a:p>
            <a:pPr lvl="1"/>
            <a:r>
              <a:rPr lang="ru-RU" dirty="0" smtClean="0"/>
              <a:t>а</a:t>
            </a:r>
            <a:r>
              <a:rPr lang="ru-RU" dirty="0"/>
              <a:t>) 10 процентов цены контракта (этапа) в случае, если цена контракта (этапа) не превышает 3 млн. рублей;</a:t>
            </a:r>
          </a:p>
          <a:p>
            <a:pPr lvl="1"/>
            <a:r>
              <a:rPr lang="ru-RU" dirty="0"/>
              <a:t>б) 5 процентов цены контракта (этапа) в случае, если цена контракта (этапа) составляет от 3 млн. рублей до 50 млн. рублей (включительно);</a:t>
            </a:r>
          </a:p>
          <a:p>
            <a:pPr lvl="1"/>
            <a:r>
              <a:rPr lang="ru-RU" dirty="0"/>
              <a:t>в) 1 процент цены контракта (этапа) в случае, если цена контракта (этапа) составляет от 50 млн. рублей до 100 млн. рублей (включительно);</a:t>
            </a:r>
          </a:p>
          <a:p>
            <a:pPr lvl="1"/>
            <a:r>
              <a:rPr lang="ru-RU" dirty="0"/>
              <a:t>г) 0,5 процента цены контракта (этапа) в случае, если цена контракта (этапа) составляет от 100 млн. рублей до 500 млн. рублей (включительно);</a:t>
            </a:r>
          </a:p>
          <a:p>
            <a:pPr lvl="1"/>
            <a:r>
              <a:rPr lang="ru-RU" dirty="0"/>
              <a:t>д) 0,4 процента цены контракта (этапа) в случае, если цена контракта (этапа) составляет от 500 млн. рублей до 1 млрд. рублей (включительно);</a:t>
            </a:r>
          </a:p>
          <a:p>
            <a:pPr lvl="1"/>
            <a:r>
              <a:rPr lang="ru-RU" dirty="0"/>
              <a:t>е) 0,3 процента цены контракта (этапа) в случае, если цена контракта (этапа) составляет от 1 млрд. рублей до 2 млрд. рублей (включительно);</a:t>
            </a:r>
          </a:p>
          <a:p>
            <a:pPr lvl="1"/>
            <a:r>
              <a:rPr lang="ru-RU" dirty="0"/>
              <a:t>ж) 0,25 процента цены контракта (этапа) в случае, если цена контракта (этапа) составляет от 2 млрд. рублей до 5 млрд. рублей (включительно);</a:t>
            </a:r>
          </a:p>
          <a:p>
            <a:pPr lvl="1"/>
            <a:r>
              <a:rPr lang="ru-RU" dirty="0"/>
              <a:t>з) 0,2 процента цены контракта (этапа) в случае, если цена контракта (этапа) составляет от 5 млрд. рублей до 10 млрд. рублей (включительно);</a:t>
            </a:r>
          </a:p>
          <a:p>
            <a:pPr lvl="1"/>
            <a:r>
              <a:rPr lang="ru-RU" dirty="0"/>
              <a:t>и) 0,1 процента цены контракта (этапа) в случае, если цена контракта (этапа) превышает 10 млрд. рублей.</a:t>
            </a:r>
          </a:p>
          <a:p>
            <a:pPr algn="just"/>
            <a:endParaRPr lang="ru-RU"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664422"/>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1000" dirty="0" smtClean="0"/>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r>
              <a:rPr lang="ru-RU" dirty="0"/>
              <a:t>4. За каждый факт неисполнения или ненадлежащего исполнения поставщиком (подрядчиком, исполнителем) обязательств, предусмотренных контрактом, заключенным по результатам определения поставщика (подрядчика, исполнителя) в соответствии с </a:t>
            </a:r>
            <a:r>
              <a:rPr lang="ru-RU" dirty="0">
                <a:hlinkClick r:id="rId4"/>
              </a:rPr>
              <a:t>пунктом 1 части 1 статьи 30</a:t>
            </a:r>
            <a:r>
              <a:rPr lang="ru-RU" dirty="0"/>
              <a:t> Федерального закона "О контрактной системе в сфере закупок товаров, работ, услуг для обеспечения государственных и муниципальных нужд" (далее - Федеральный закон), за исключением просрочки исполнения обязательств (в том числе гарантийного обязательства), предусмотренных контрактом, размер штрафа устанавливается в виде фиксированной суммы, определяемой в следующем порядке</a:t>
            </a:r>
            <a:r>
              <a:rPr lang="ru-RU" dirty="0" smtClean="0"/>
              <a:t>:</a:t>
            </a:r>
          </a:p>
          <a:p>
            <a:pPr lvl="1"/>
            <a:r>
              <a:rPr lang="ru-RU" dirty="0"/>
              <a:t>а) 3 процента цены контракта (этапа) в случае, если цена контракта (этапа) не превышает 3 млн. рублей;</a:t>
            </a:r>
          </a:p>
          <a:p>
            <a:pPr lvl="1"/>
            <a:r>
              <a:rPr lang="ru-RU" dirty="0"/>
              <a:t>б) 2 процента цены контракта (этапа) в случае, если цена контракта (этапа) составляет от 3 млн. рублей до 10 млн. рублей (включительно);</a:t>
            </a:r>
          </a:p>
          <a:p>
            <a:pPr lvl="1"/>
            <a:r>
              <a:rPr lang="ru-RU" dirty="0"/>
              <a:t>в) 1 процент цены контракта (этапа) в случае, если цена контракта (этапа) составляет от 10 млн. рублей до 20 млн. рублей (включительно).</a:t>
            </a:r>
          </a:p>
          <a:p>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44</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941421"/>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1000" dirty="0" smtClean="0"/>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r>
              <a:rPr lang="ru-RU" dirty="0"/>
              <a:t>5. За каждый факт неисполнения или ненадлежащего исполнения поставщиком (подрядчиком, исполнителем) обязательств, предусмотренных контрактом, заключенным с победителем закупки (или с иным участником закупки в случаях, установленных Федеральным </a:t>
            </a:r>
            <a:r>
              <a:rPr lang="ru-RU" dirty="0">
                <a:hlinkClick r:id="rId4"/>
              </a:rPr>
              <a:t>законом</a:t>
            </a:r>
            <a:r>
              <a:rPr lang="ru-RU" dirty="0"/>
              <a:t>), предложившим наиболее высокую цену за право заключения контракта, размер штрафа рассчитывается в порядке, установленном настоящими Правилами, за исключением просрочки исполнения обязательств (в том числе гарантийного обязательства), предусмотренных контрактом, и устанавливается в виде фиксированной суммы, определяемой в следующем порядке:</a:t>
            </a:r>
          </a:p>
          <a:p>
            <a:pPr lvl="1"/>
            <a:r>
              <a:rPr lang="ru-RU" dirty="0"/>
              <a:t>а) 10 процентов начальной (максимальной) цены контракта в случае, если начальная (максимальная) цена контракта не превышает 3 млн. рублей;</a:t>
            </a:r>
          </a:p>
          <a:p>
            <a:pPr lvl="1"/>
            <a:r>
              <a:rPr lang="ru-RU" dirty="0"/>
              <a:t>б) 5 процентов начальной (максимальной) цены контракта в случае, если начальная (максимальная) цена контракта составляет от 3 млн. рублей до 50 млн. рублей (включительно);</a:t>
            </a:r>
          </a:p>
          <a:p>
            <a:pPr lvl="1"/>
            <a:r>
              <a:rPr lang="ru-RU" dirty="0"/>
              <a:t>в) 1 процент начальной (максимальной) цены контракта в случае, если начальная (максимальная) цена контракта составляет от 50 млн. рублей до 100 млн. рублей (включительно).</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45</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5388066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69883" y="502135"/>
            <a:ext cx="9505056" cy="7080194"/>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pPr algn="just"/>
            <a:endParaRPr lang="ru-RU" sz="1000" dirty="0" smtClean="0"/>
          </a:p>
          <a:p>
            <a:r>
              <a:rPr lang="ru-RU" dirty="0"/>
              <a:t>6. За каждый факт неисполнения или ненадлежащего исполнения поставщиком (подрядчиком, исполнителем) обязательства, предусмотренного контрактом, которое не имеет стоимостного выражения, размер штрафа устанавливается (при наличии в контракте таких обязательств) в виде фиксированной суммы, определяемой в следующем порядке:</a:t>
            </a:r>
          </a:p>
          <a:p>
            <a:r>
              <a:rPr lang="ru-RU" dirty="0"/>
              <a:t>а) 1000 рублей, если цена контракта не превышает 3 млн. рублей;</a:t>
            </a:r>
          </a:p>
          <a:p>
            <a:r>
              <a:rPr lang="ru-RU" dirty="0"/>
              <a:t>б) 5000 рублей, если цена контракта составляет от 3 млн. рублей до 50 млн. рублей (включительно);</a:t>
            </a:r>
          </a:p>
          <a:p>
            <a:r>
              <a:rPr lang="ru-RU" dirty="0"/>
              <a:t>в) 10000 рублей, если цена контракта составляет от 50 млн. рублей до 100 млн. рублей (включительно);</a:t>
            </a:r>
          </a:p>
          <a:p>
            <a:r>
              <a:rPr lang="ru-RU" dirty="0"/>
              <a:t>г) 100000 рублей, если цена контракта превышает 100 млн. рублей</a:t>
            </a:r>
            <a:r>
              <a:rPr lang="ru-RU" dirty="0" smtClean="0"/>
              <a:t>.</a:t>
            </a:r>
          </a:p>
          <a:p>
            <a:endParaRPr lang="ru-RU" dirty="0"/>
          </a:p>
          <a:p>
            <a:r>
              <a:rPr lang="ru-RU" dirty="0"/>
              <a:t>7. </a:t>
            </a:r>
            <a:r>
              <a:rPr lang="ru-RU"/>
              <a:t>За ненадлежащее исполнение подрядчиком обязательств по выполнению видов и объемов работ по строительству, реконструкции объектов капитального строительства, которые подрядчик обязан выполнить самостоятельно без привлечения других лиц к исполнению своих обязательств по контракту, размер штрафа устанавливается в размере 5 процентов стоимости указанных работ.</a:t>
            </a:r>
          </a:p>
          <a:p>
            <a:endParaRPr lang="ru-RU" dirty="0"/>
          </a:p>
          <a:p>
            <a:pPr lvl="0" indent="342900" eaLnBrk="0" hangingPunct="0"/>
            <a:endParaRPr lang="ru-RU" dirty="0">
              <a:latin typeface="Arial" panose="020B0604020202020204" pitchFamily="34" charset="0"/>
            </a:endParaRPr>
          </a:p>
          <a:p>
            <a:pPr algn="just"/>
            <a:endParaRPr lang="ru-RU" dirty="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9149550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69883" y="502135"/>
            <a:ext cx="9505056" cy="4033206"/>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pPr algn="just"/>
            <a:endParaRPr lang="ru-RU" sz="1000" dirty="0" smtClean="0"/>
          </a:p>
          <a:p>
            <a:endParaRPr lang="ru-RU" dirty="0"/>
          </a:p>
          <a:p>
            <a:pPr lvl="0" indent="342900" eaLnBrk="0" hangingPunct="0"/>
            <a:r>
              <a:rPr lang="ru-RU" dirty="0"/>
              <a:t>8. В случае если в соответствии с </a:t>
            </a:r>
            <a:r>
              <a:rPr lang="ru-RU" dirty="0">
                <a:hlinkClick r:id="rId4"/>
              </a:rPr>
              <a:t>частью 6 статьи 30</a:t>
            </a:r>
            <a:r>
              <a:rPr lang="ru-RU" dirty="0"/>
              <a:t> Федерального закона контрактом предусмотрено условие о гражданско-правовой ответственности поставщиков (подрядчиков, исполнителей) за неисполнение условия о привлечении к исполнению контракта субподрядчиков, соисполнителей из числа субъектов малого предпринимательства, социально ориентированных некоммерческих организаций в виде штрафа, штраф устанавливается в размере 5 процентов объема такого привлечения, установленного контрактом.</a:t>
            </a:r>
            <a:endParaRPr lang="ru-RU" dirty="0">
              <a:latin typeface="Arial" panose="020B0604020202020204" pitchFamily="34" charset="0"/>
            </a:endParaRPr>
          </a:p>
          <a:p>
            <a:pPr algn="just"/>
            <a:endParaRPr lang="ru-RU" dirty="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47</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7011046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69883" y="502135"/>
            <a:ext cx="9505056" cy="4864203"/>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pPr algn="just"/>
            <a:endParaRPr lang="ru-RU" sz="1000" dirty="0" smtClean="0"/>
          </a:p>
          <a:p>
            <a:endParaRPr lang="ru-RU" dirty="0"/>
          </a:p>
          <a:p>
            <a:r>
              <a:rPr lang="ru-RU" dirty="0"/>
              <a:t>9. За каждый факт неисполнения заказчиком обязательств, предусмотренных контрактом, за исключением просрочки исполнения обязательств, предусмотренных контрактом, размер штрафа устанавливается в виде фиксированной суммы, определяемой в следующем порядке:</a:t>
            </a:r>
          </a:p>
          <a:p>
            <a:r>
              <a:rPr lang="ru-RU" dirty="0"/>
              <a:t>а) 1000 рублей, если цена контракта не превышает 3 млн. рублей (включительно);</a:t>
            </a:r>
          </a:p>
          <a:p>
            <a:r>
              <a:rPr lang="ru-RU" dirty="0"/>
              <a:t>б) 5000 рублей, если цена контракта составляет от 3 млн. рублей до 50 млн. рублей (включительно);</a:t>
            </a:r>
          </a:p>
          <a:p>
            <a:r>
              <a:rPr lang="ru-RU" dirty="0"/>
              <a:t>в) 10000 рублей, если цена контракта составляет от 50 млн. рублей до 100 млн. рублей (включительно);</a:t>
            </a:r>
          </a:p>
          <a:p>
            <a:r>
              <a:rPr lang="ru-RU" dirty="0"/>
              <a:t>г) 100000 рублей, если цена контракта превышает 100 млн. рублей.</a:t>
            </a:r>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48</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6905789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69883" y="502135"/>
            <a:ext cx="9505056" cy="6526196"/>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pPr algn="just"/>
            <a:endParaRPr lang="ru-RU" sz="1000" dirty="0" smtClean="0"/>
          </a:p>
          <a:p>
            <a:endParaRPr lang="ru-RU" dirty="0"/>
          </a:p>
          <a:p>
            <a:r>
              <a:rPr lang="ru-RU" dirty="0"/>
              <a:t>10. Пеня начисляется за каждый день просрочки исполнения поставщиком (подрядчиком, исполнителем) обязательства, предусмотренного контрактом, в размере одной трехсотой действующей на дату уплаты пени ставки рефинансирования Центрального банка Российской Федерации от цены контракта, уменьшенной на сумму, пропорциональную объему обязательств, предусмотренных контрактом и фактически исполненных поставщиком (подрядчиком, исполнителем</a:t>
            </a:r>
            <a:r>
              <a:rPr lang="ru-RU" dirty="0" smtClean="0"/>
              <a:t>).</a:t>
            </a:r>
          </a:p>
          <a:p>
            <a:endParaRPr lang="ru-RU" dirty="0"/>
          </a:p>
          <a:p>
            <a:r>
              <a:rPr lang="ru-RU" dirty="0"/>
              <a:t>11. Общая сумма начисленной неустойки (штрафов, пени) за неисполнение или ненадлежащее исполнение поставщиком (подрядчиком, исполнителем) обязательств, предусмотренных контрактом, не может превышать цену контракта</a:t>
            </a:r>
            <a:r>
              <a:rPr lang="ru-RU" dirty="0" smtClean="0"/>
              <a:t>.</a:t>
            </a:r>
          </a:p>
          <a:p>
            <a:endParaRPr lang="ru-RU" dirty="0"/>
          </a:p>
          <a:p>
            <a:r>
              <a:rPr lang="ru-RU" dirty="0"/>
              <a:t>12. Общая сумма начисленной неустойки (штрафов, пени) за ненадлежащее исполнение заказчиком обязательств, предусмотренных контрактом, не может превышать цену контракта.</a:t>
            </a:r>
          </a:p>
          <a:p>
            <a:r>
              <a:rPr lang="ru-RU" dirty="0"/>
              <a:t> </a:t>
            </a:r>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49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7646902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10"/>
          <p:cNvPicPr>
            <a:picLocks noChangeAspect="1" noChangeArrowheads="1"/>
          </p:cNvPicPr>
          <p:nvPr/>
        </p:nvPicPr>
        <p:blipFill>
          <a:blip r:embed="rId3" cstate="print"/>
          <a:srcRect/>
          <a:stretch>
            <a:fillRect/>
          </a:stretch>
        </p:blipFill>
        <p:spPr bwMode="auto">
          <a:xfrm>
            <a:off x="544734" y="390517"/>
            <a:ext cx="8394700" cy="23812"/>
          </a:xfrm>
          <a:prstGeom prst="rect">
            <a:avLst/>
          </a:prstGeom>
          <a:noFill/>
          <a:ln w="9525">
            <a:noFill/>
            <a:miter lim="800000"/>
            <a:headEnd/>
            <a:tailEnd/>
          </a:ln>
          <a:effectLst/>
        </p:spPr>
      </p:pic>
      <p:sp>
        <p:nvSpPr>
          <p:cNvPr id="15" name="Rectangle 2"/>
          <p:cNvSpPr txBox="1">
            <a:spLocks noChangeArrowheads="1"/>
          </p:cNvSpPr>
          <p:nvPr/>
        </p:nvSpPr>
        <p:spPr bwMode="auto">
          <a:xfrm>
            <a:off x="107504" y="571480"/>
            <a:ext cx="8928992" cy="3643338"/>
          </a:xfrm>
          <a:prstGeom prst="rect">
            <a:avLst/>
          </a:prstGeom>
          <a:noFill/>
          <a:ln w="9525">
            <a:noFill/>
            <a:miter lim="800000"/>
            <a:headEnd/>
            <a:tailEnd/>
          </a:ln>
        </p:spPr>
        <p:txBody>
          <a:bodyPr/>
          <a:lstStyle/>
          <a:p>
            <a:r>
              <a:rPr lang="ru-RU" sz="2000" dirty="0"/>
              <a:t>Статья 34. Контракт</a:t>
            </a:r>
          </a:p>
          <a:p>
            <a:pPr algn="dist"/>
            <a:r>
              <a:rPr lang="ru-RU" sz="2000" dirty="0" smtClean="0"/>
              <a:t>    </a:t>
            </a:r>
          </a:p>
          <a:p>
            <a:r>
              <a:rPr lang="ru-RU" sz="2000" dirty="0"/>
              <a:t> </a:t>
            </a:r>
            <a:r>
              <a:rPr lang="ru-RU" sz="2000" dirty="0" smtClean="0"/>
              <a:t> </a:t>
            </a:r>
            <a:r>
              <a:rPr lang="ru-RU" sz="2000" b="1" dirty="0"/>
              <a:t>С 1 июня стороны контракта должны пытаться урегулировать спор до обращения в </a:t>
            </a:r>
            <a:r>
              <a:rPr lang="ru-RU" sz="2000" b="1" dirty="0" smtClean="0"/>
              <a:t>суд.</a:t>
            </a:r>
          </a:p>
          <a:p>
            <a:endParaRPr lang="ru-RU" sz="2000" b="1" dirty="0"/>
          </a:p>
          <a:p>
            <a:pPr lvl="1"/>
            <a:r>
              <a:rPr lang="ru-RU" sz="2000" dirty="0" smtClean="0"/>
              <a:t>Следует из поправок </a:t>
            </a:r>
            <a:r>
              <a:rPr lang="ru-RU" sz="2000" dirty="0"/>
              <a:t>к АПК РФ. </a:t>
            </a:r>
          </a:p>
          <a:p>
            <a:pPr lvl="1"/>
            <a:endParaRPr lang="ru-RU" sz="2000" dirty="0" smtClean="0"/>
          </a:p>
          <a:p>
            <a:pPr lvl="1"/>
            <a:r>
              <a:rPr lang="ru-RU" sz="2000" dirty="0" smtClean="0"/>
              <a:t>По </a:t>
            </a:r>
            <a:r>
              <a:rPr lang="ru-RU" sz="2000" dirty="0"/>
              <a:t>общему правилу спор, возникший из гражданских правоотношений, стороны вправе будут передать в арбитражный суд лишь после того, как примут меры по досудебному урегулированию</a:t>
            </a:r>
            <a:r>
              <a:rPr lang="ru-RU" sz="2000" dirty="0" smtClean="0"/>
              <a:t>.</a:t>
            </a:r>
          </a:p>
          <a:p>
            <a:pPr lvl="1"/>
            <a:endParaRPr lang="ru-RU" sz="2000" dirty="0"/>
          </a:p>
          <a:p>
            <a:pPr lvl="1"/>
            <a:r>
              <a:rPr lang="ru-RU" sz="2000" dirty="0"/>
              <a:t>Право обратиться в суд возникнет по истечении 30 календарных дней с даты, когда одна из сторон направила претензию или требование (если иной порядок не установлен законом либо договором). </a:t>
            </a:r>
          </a:p>
          <a:p>
            <a:pPr algn="dist"/>
            <a:endParaRPr lang="ru-RU" sz="2000" dirty="0"/>
          </a:p>
          <a:p>
            <a:r>
              <a:rPr lang="ru-RU" sz="2000" dirty="0" smtClean="0"/>
              <a:t>Документ</a:t>
            </a:r>
            <a:r>
              <a:rPr lang="ru-RU" sz="2000" dirty="0"/>
              <a:t>: Федеральный закон от 02.03.2016 N </a:t>
            </a:r>
            <a:r>
              <a:rPr lang="ru-RU" sz="2000" dirty="0" smtClean="0"/>
              <a:t>47-ФЗ.</a:t>
            </a:r>
          </a:p>
          <a:p>
            <a:endParaRPr lang="ru-RU" sz="2000" dirty="0"/>
          </a:p>
          <a:p>
            <a:r>
              <a:rPr lang="ru-RU" sz="2000" dirty="0"/>
              <a:t>Вступает в силу 1 июня 2016 </a:t>
            </a:r>
            <a:r>
              <a:rPr lang="ru-RU" sz="2000" dirty="0" smtClean="0"/>
              <a:t>года.</a:t>
            </a:r>
            <a:endParaRPr lang="ru-RU" sz="2000" dirty="0"/>
          </a:p>
        </p:txBody>
      </p:sp>
      <p:sp>
        <p:nvSpPr>
          <p:cNvPr id="37892" name="Text Box 5"/>
          <p:cNvSpPr txBox="1">
            <a:spLocks noChangeArrowheads="1"/>
          </p:cNvSpPr>
          <p:nvPr/>
        </p:nvSpPr>
        <p:spPr bwMode="auto">
          <a:xfrm>
            <a:off x="-19050" y="1"/>
            <a:ext cx="914400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ru-RU" sz="2800" b="1" dirty="0" smtClean="0">
                <a:solidFill>
                  <a:srgbClr val="990033"/>
                </a:solidFill>
                <a:latin typeface="Corbel" pitchFamily="34" charset="0"/>
                <a:cs typeface="Arial" pitchFamily="34" charset="0"/>
              </a:rPr>
              <a:t>                      </a:t>
            </a:r>
            <a:r>
              <a:rPr lang="ru-RU" sz="2800" b="1" cap="all" dirty="0" smtClean="0">
                <a:solidFill>
                  <a:srgbClr val="990033"/>
                </a:solidFill>
                <a:effectLst>
                  <a:reflection blurRad="12700" stA="48000" endA="300" endPos="55000" dir="5400000" sy="-90000" algn="bl" rotWithShape="0"/>
                </a:effectLst>
                <a:latin typeface="+mj-lt"/>
                <a:ea typeface="+mj-ea"/>
                <a:cs typeface="+mj-cs"/>
              </a:rPr>
              <a:t>Разработка государственного контракта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5</a:t>
            </a:fld>
            <a:endParaRPr lang="ru-RU" sz="1600">
              <a:solidFill>
                <a:schemeClr val="tx1"/>
              </a:solidFill>
              <a:latin typeface="Arial" charset="0"/>
              <a:cs typeface="Arial" charset="0"/>
            </a:endParaRPr>
          </a:p>
        </p:txBody>
      </p:sp>
    </p:spTree>
    <p:extLst>
      <p:ext uri="{BB962C8B-B14F-4D97-AF65-F5344CB8AC3E}">
        <p14:creationId xmlns:p14="http://schemas.microsoft.com/office/powerpoint/2010/main" val="1587794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156316"/>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1000" dirty="0" smtClean="0"/>
          </a:p>
          <a:p>
            <a:pPr algn="just"/>
            <a:r>
              <a:rPr lang="ru-RU" sz="2000" dirty="0" smtClean="0"/>
              <a:t>   Пени и штрафы в соответствии с Постановлением Правительства РФ </a:t>
            </a:r>
            <a:r>
              <a:rPr lang="ru-RU" sz="2000" dirty="0"/>
              <a:t>от 30.08.2017 N 1042</a:t>
            </a:r>
            <a:endParaRPr lang="ru-RU" sz="2000" dirty="0" smtClean="0"/>
          </a:p>
          <a:p>
            <a:pPr algn="just"/>
            <a:endParaRPr lang="ru-RU" sz="2000" dirty="0"/>
          </a:p>
          <a:p>
            <a:endParaRPr lang="ru-RU" sz="2000" b="1" dirty="0" smtClean="0">
              <a:latin typeface="Verdana" panose="020B0604030504040204" pitchFamily="34" charset="0"/>
              <a:ea typeface="Times New Roman" panose="02020603050405020304" pitchFamily="18" charset="0"/>
            </a:endParaRPr>
          </a:p>
          <a:p>
            <a:pPr lvl="0" eaLnBrk="0" hangingPunct="0"/>
            <a:r>
              <a:rPr lang="ru-RU" sz="2000" b="1" dirty="0"/>
              <a:t>Письмо Минэкономразвития </a:t>
            </a:r>
            <a:r>
              <a:rPr lang="ru-RU" sz="2000" b="1" dirty="0" smtClean="0"/>
              <a:t>России </a:t>
            </a:r>
            <a:r>
              <a:rPr lang="ru-RU" sz="2000" b="1" dirty="0"/>
              <a:t>от </a:t>
            </a:r>
            <a:r>
              <a:rPr lang="ru-RU" sz="2000" b="1" dirty="0" smtClean="0"/>
              <a:t>05.06.2015 № </a:t>
            </a:r>
            <a:r>
              <a:rPr lang="ru-RU" sz="2000" b="1" dirty="0"/>
              <a:t>Д28и-1611</a:t>
            </a:r>
          </a:p>
          <a:p>
            <a:pPr algn="just"/>
            <a:endParaRPr lang="ru-RU" sz="1000" dirty="0" smtClean="0"/>
          </a:p>
          <a:p>
            <a:pPr algn="just"/>
            <a:r>
              <a:rPr lang="ru-RU" sz="2000" dirty="0" smtClean="0"/>
              <a:t> В </a:t>
            </a:r>
            <a:r>
              <a:rPr lang="ru-RU" sz="2000" dirty="0"/>
              <a:t>случае замены поставщиком (подрядчиком, исполнителем) некачественного товара по претензии, направленной заказчиком, на товар надлежащего качества, а также приемки и оплаты такого товара заказчиком (в рамках срока исполнения контракта) основания для взыскания с поставщика (подрядчика, исполнителя) штрафа за ненадлежащее исполнение контракта отсутствуют.</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50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6557947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233534"/>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1000" dirty="0" smtClean="0"/>
          </a:p>
          <a:p>
            <a:pPr algn="just"/>
            <a:r>
              <a:rPr lang="ru-RU" sz="2000" dirty="0" smtClean="0"/>
              <a:t>   Пени и штрафы в соответствии с Постановлением Правительства РФ </a:t>
            </a:r>
            <a:r>
              <a:rPr lang="ru-RU" sz="2000" dirty="0"/>
              <a:t>от 30.08.2017 N </a:t>
            </a:r>
            <a:r>
              <a:rPr lang="ru-RU" sz="2000" dirty="0" smtClean="0"/>
              <a:t>1042</a:t>
            </a:r>
          </a:p>
          <a:p>
            <a:pPr algn="just"/>
            <a:endParaRPr lang="ru-RU" sz="2000" dirty="0"/>
          </a:p>
          <a:p>
            <a:r>
              <a:rPr lang="ru-RU" sz="2000" b="1" dirty="0" smtClean="0"/>
              <a:t>В </a:t>
            </a:r>
            <a:r>
              <a:rPr lang="ru-RU" sz="2000" b="1" dirty="0"/>
              <a:t>контракте были правомерно установлены пени за нарушение обязательств исполнителем, которые превышали предусмотренный Законом N 44-ФЗ и Постановлением Правительства РФ размер. Вместе с тем суд может снизить их на основании ГК </a:t>
            </a:r>
            <a:r>
              <a:rPr lang="ru-RU" sz="2000" b="1" dirty="0" smtClean="0"/>
              <a:t>РФ.</a:t>
            </a:r>
          </a:p>
          <a:p>
            <a:r>
              <a:rPr lang="ru-RU" sz="2000" b="1" dirty="0" smtClean="0"/>
              <a:t>         Определение </a:t>
            </a:r>
            <a:r>
              <a:rPr lang="ru-RU" sz="2000" b="1" dirty="0"/>
              <a:t>ВС РФ от 31.03.2016 N </a:t>
            </a:r>
            <a:r>
              <a:rPr lang="ru-RU" sz="2000" b="1" dirty="0" smtClean="0"/>
              <a:t>306-ЭС15-15659.</a:t>
            </a:r>
          </a:p>
          <a:p>
            <a:endParaRPr lang="ru-RU" sz="2000" b="1" dirty="0"/>
          </a:p>
          <a:p>
            <a:r>
              <a:rPr lang="ru-RU" sz="2000" b="1" dirty="0"/>
              <a:t>Правило ГК РФ о снижении размера неустойки применяется и в том случае, когда она установлена в государственных и муниципальных контрактах по Закону N 44-ФЗ.</a:t>
            </a:r>
          </a:p>
          <a:p>
            <a:r>
              <a:rPr lang="ru-RU" sz="2000" b="1" dirty="0" smtClean="0"/>
              <a:t>         Постановление </a:t>
            </a:r>
            <a:r>
              <a:rPr lang="ru-RU" sz="2000" b="1" dirty="0"/>
              <a:t>Пленума ВС РФ от 24.03.2016 N 7</a:t>
            </a:r>
          </a:p>
          <a:p>
            <a:endParaRPr lang="ru-RU" sz="2000" b="1" dirty="0" smtClean="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51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6811345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7080194"/>
          </a:xfrm>
          <a:prstGeom prst="rect">
            <a:avLst/>
          </a:prstGeom>
          <a:noFill/>
          <a:ln w="9525">
            <a:noFill/>
            <a:miter lim="800000"/>
            <a:headEnd/>
            <a:tailEnd/>
          </a:ln>
        </p:spPr>
        <p:txBody>
          <a:bodyPr wrap="square" lIns="360000" rIns="360000" bIns="108000">
            <a:spAutoFit/>
          </a:bodyPr>
          <a:lstStyle/>
          <a:p>
            <a:r>
              <a:rPr lang="ru-RU" sz="2000" dirty="0" smtClean="0"/>
              <a:t>Статья 34. Контракт</a:t>
            </a:r>
          </a:p>
          <a:p>
            <a:endParaRPr lang="ru-RU" sz="1000" dirty="0" smtClean="0"/>
          </a:p>
          <a:p>
            <a:pPr algn="just"/>
            <a:r>
              <a:rPr lang="ru-RU" sz="2000" dirty="0" smtClean="0"/>
              <a:t>   Пени и штрафы в соответствии с Постановлением Правительства РФ </a:t>
            </a:r>
            <a:r>
              <a:rPr lang="ru-RU" sz="2000" dirty="0"/>
              <a:t>от 30.08.2017 N 1042</a:t>
            </a:r>
            <a:r>
              <a:rPr lang="en-US" sz="2000" dirty="0" smtClean="0"/>
              <a:t>.</a:t>
            </a:r>
            <a:endParaRPr lang="ru-RU" sz="2000" dirty="0" smtClean="0"/>
          </a:p>
          <a:p>
            <a:pPr algn="just"/>
            <a:endParaRPr lang="ru-RU" sz="2000" dirty="0"/>
          </a:p>
          <a:p>
            <a:r>
              <a:rPr lang="ru-RU" sz="2000" b="1" dirty="0"/>
              <a:t>С исполнителя допустимо взыскать штраф, даже если контракт расторгнут по соглашению сторон</a:t>
            </a:r>
          </a:p>
          <a:p>
            <a:r>
              <a:rPr lang="ru-RU" sz="2000" b="1" dirty="0"/>
              <a:t>Суд признал, что с поставщика правомерно взыскан штраф. </a:t>
            </a:r>
            <a:r>
              <a:rPr lang="ru-RU" sz="2000" dirty="0"/>
              <a:t>Требование уплатить его заказчик предъявил уже после того, как контракт был расторгнут по соглашению сторон. Причиной стало то, что показатели товара не соответствовали установленным.</a:t>
            </a:r>
          </a:p>
          <a:p>
            <a:r>
              <a:rPr lang="ru-RU" sz="2000" dirty="0"/>
              <a:t>Поставщик не доказал, что обязанность поставить в срок товар надлежащего качества нарушена не по его вине. Следовательно, заказчик взыскал штраф правомерно. Кроме того, контракт был заключен по результатам аукциона, а значит, поставщик заранее знал характеристики товара. ВС РФ поддержал решение суда и отказал поставщику в передаче кассационной жалобы в экономическую коллегию</a:t>
            </a:r>
            <a:r>
              <a:rPr lang="ru-RU" sz="2000" dirty="0" smtClean="0"/>
              <a:t>.</a:t>
            </a:r>
          </a:p>
          <a:p>
            <a:pPr lvl="1"/>
            <a:r>
              <a:rPr lang="ru-RU" sz="2000" dirty="0" smtClean="0"/>
              <a:t>Документ</a:t>
            </a:r>
            <a:r>
              <a:rPr lang="ru-RU" sz="2000" dirty="0"/>
              <a:t>: Постановление АС Западно-Сибирского округа от 30.12.2015 по делу N </a:t>
            </a:r>
            <a:r>
              <a:rPr lang="ru-RU" sz="2000" dirty="0" smtClean="0"/>
              <a:t>А67-1283/2015.</a:t>
            </a:r>
            <a:endParaRPr lang="ru-RU" sz="2000" dirty="0"/>
          </a:p>
          <a:p>
            <a:endParaRPr lang="ru-RU" sz="2000" b="1" dirty="0"/>
          </a:p>
          <a:p>
            <a:endParaRPr lang="ru-RU" sz="2000" b="1" dirty="0" smtClean="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52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4998688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7504" y="642918"/>
            <a:ext cx="8928992" cy="3571900"/>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34. Контракт</a:t>
            </a:r>
          </a:p>
          <a:p>
            <a:pPr algn="just"/>
            <a:r>
              <a:rPr lang="ru-RU" sz="2000" dirty="0" smtClean="0"/>
              <a:t>   10. </a:t>
            </a:r>
            <a:r>
              <a:rPr lang="ru-RU" sz="2000" b="1" dirty="0" smtClean="0"/>
              <a:t>Допускается заключение контрактов</a:t>
            </a:r>
            <a:r>
              <a:rPr lang="ru-RU" sz="2000" dirty="0" smtClean="0"/>
              <a:t> на поставки технических средств реабилитации инвалидов, создание нескольких произведений литературы или искусства, выполнение научно-исследовательских работ либо оказание услуг в сфере образования или услуг по санаторно-курортному лечению и оздоровлению, услуг по организации отдыха детей и их оздоровления, в том числе по предоставлению путевок, </a:t>
            </a:r>
            <a:r>
              <a:rPr lang="ru-RU" sz="2000" b="1" dirty="0" smtClean="0"/>
              <a:t>с несколькими участниками закупки</a:t>
            </a:r>
            <a:r>
              <a:rPr lang="ru-RU" sz="2000" dirty="0" smtClean="0"/>
              <a:t>. При этом </a:t>
            </a:r>
            <a:r>
              <a:rPr lang="ru-RU" sz="2000" b="1" dirty="0" smtClean="0"/>
              <a:t>право</a:t>
            </a:r>
            <a:r>
              <a:rPr lang="ru-RU" sz="2000" dirty="0" smtClean="0"/>
              <a:t> заключения контракта с несколькими участниками закупки </a:t>
            </a:r>
            <a:r>
              <a:rPr lang="ru-RU" sz="2000" b="1" dirty="0" smtClean="0"/>
              <a:t>устанавливается</a:t>
            </a:r>
            <a:r>
              <a:rPr lang="ru-RU" sz="2000" dirty="0" smtClean="0"/>
              <a:t> заказчиком </a:t>
            </a:r>
            <a:r>
              <a:rPr lang="ru-RU" sz="2000" b="1" dirty="0" smtClean="0"/>
              <a:t>в документации о закупке</a:t>
            </a:r>
            <a:r>
              <a:rPr lang="ru-RU" sz="2000" dirty="0" smtClean="0"/>
              <a:t>.</a:t>
            </a:r>
          </a:p>
          <a:p>
            <a:pPr algn="just"/>
            <a:endParaRPr lang="ru-RU" sz="2000" dirty="0"/>
          </a:p>
          <a:p>
            <a:pPr algn="just"/>
            <a:r>
              <a:rPr lang="ru-RU" sz="2000" dirty="0" smtClean="0"/>
              <a:t>   12</a:t>
            </a:r>
            <a:r>
              <a:rPr lang="ru-RU" sz="2000" dirty="0"/>
              <a:t>. Если контракт заключается на срок более чем три года и цена контракта составляет более чем сто миллионов рублей, контракт должен включать в себя график исполнения контракта.</a:t>
            </a:r>
          </a:p>
          <a:p>
            <a:pPr algn="just"/>
            <a:endParaRPr lang="ru-RU" sz="2000" dirty="0" smtClean="0"/>
          </a:p>
          <a:p>
            <a:pPr algn="just"/>
            <a:endParaRPr lang="ru-RU" sz="2000" dirty="0" smtClean="0"/>
          </a:p>
          <a:p>
            <a:pPr algn="just"/>
            <a:endParaRPr lang="ru-RU" sz="2000" dirty="0" smtClean="0"/>
          </a:p>
          <a:p>
            <a:pPr algn="just"/>
            <a:endParaRPr lang="ru-RU" sz="2000" dirty="0" smtClean="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53</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79011900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7504" y="642918"/>
            <a:ext cx="8928992" cy="3571900"/>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34. Контракт</a:t>
            </a:r>
          </a:p>
          <a:p>
            <a:pPr algn="just"/>
            <a:r>
              <a:rPr lang="ru-RU" sz="2000" dirty="0" smtClean="0"/>
              <a:t>   16. В случаях, установленных Правительством РФ, </a:t>
            </a:r>
            <a:r>
              <a:rPr lang="en-US" sz="2000" dirty="0" smtClean="0"/>
              <a:t>/</a:t>
            </a:r>
            <a:r>
              <a:rPr lang="ru-RU" sz="2000" b="1" dirty="0" smtClean="0"/>
              <a:t>заказчик вправе заключить</a:t>
            </a:r>
            <a:r>
              <a:rPr lang="en-US" sz="2000" dirty="0" smtClean="0"/>
              <a:t>/*</a:t>
            </a:r>
            <a:r>
              <a:rPr lang="ru-RU" sz="2000" dirty="0" smtClean="0"/>
              <a:t> </a:t>
            </a:r>
            <a:r>
              <a:rPr lang="ru-RU" sz="2000" dirty="0" smtClean="0">
                <a:solidFill>
                  <a:schemeClr val="bg1">
                    <a:lumMod val="50000"/>
                  </a:schemeClr>
                </a:solidFill>
              </a:rPr>
              <a:t>заключается</a:t>
            </a:r>
            <a:r>
              <a:rPr lang="ru-RU" sz="2000" dirty="0" smtClean="0"/>
              <a:t> контракт, предусматривающий закупку товара или работы (в том числе при необходимости проектирование, конструирование объекта, который должен быть создан в результате выполнения работы), последующие обслуживание, ремонт и при необходимости эксплуатацию и (или) утилизацию поставленного товара или созданного в результате выполнения работы объекта (</a:t>
            </a:r>
            <a:r>
              <a:rPr lang="ru-RU" sz="2000" b="1" dirty="0" smtClean="0"/>
              <a:t>контракт жизненного цикла</a:t>
            </a:r>
            <a:r>
              <a:rPr lang="ru-RU" sz="2000" dirty="0" smtClean="0"/>
              <a:t>).</a:t>
            </a:r>
          </a:p>
          <a:p>
            <a:pPr algn="just"/>
            <a:endParaRPr lang="ru-RU" sz="2000" dirty="0" smtClean="0"/>
          </a:p>
          <a:p>
            <a:pPr algn="just"/>
            <a:r>
              <a:rPr lang="ru-RU" sz="2000" dirty="0"/>
              <a:t>17. В случае, </a:t>
            </a:r>
            <a:r>
              <a:rPr lang="ru-RU" sz="2000" b="1" dirty="0"/>
              <a:t>если Правительством РФ</a:t>
            </a:r>
            <a:r>
              <a:rPr lang="ru-RU" sz="2000" dirty="0"/>
              <a:t> в соответствии с частью 1 статьи 111 настоящего Федерального закона в отношении конкретной закупки </a:t>
            </a:r>
            <a:r>
              <a:rPr lang="ru-RU" sz="2000" b="1" dirty="0"/>
              <a:t>принято решение о необходимости включения в контракт дополнительных условий его исполнения</a:t>
            </a:r>
            <a:r>
              <a:rPr lang="ru-RU" sz="2000" dirty="0"/>
              <a:t>, в том числе не связанных с предметом контракта, в документации о закупке </a:t>
            </a:r>
            <a:r>
              <a:rPr lang="ru-RU" sz="2000" b="1" dirty="0"/>
              <a:t>должна быть указана информация о таких дополнительных условиях</a:t>
            </a:r>
            <a:r>
              <a:rPr lang="ru-RU" sz="2000" dirty="0"/>
              <a:t>. </a:t>
            </a:r>
          </a:p>
          <a:p>
            <a:pPr algn="just"/>
            <a:r>
              <a:rPr lang="ru-RU" sz="2000" dirty="0" smtClean="0"/>
              <a:t> </a:t>
            </a:r>
          </a:p>
          <a:p>
            <a:pPr algn="just"/>
            <a:r>
              <a:rPr lang="ru-RU" sz="2000" dirty="0" smtClean="0"/>
              <a:t>   </a:t>
            </a:r>
            <a:endParaRPr lang="en-US" sz="2000" dirty="0"/>
          </a:p>
          <a:p>
            <a:pPr algn="just"/>
            <a:r>
              <a:rPr lang="en-US" sz="2000" dirty="0" smtClean="0"/>
              <a:t>* c 1 </a:t>
            </a:r>
            <a:r>
              <a:rPr lang="ru-RU" sz="2000" dirty="0" smtClean="0"/>
              <a:t>июля</a:t>
            </a:r>
            <a:r>
              <a:rPr lang="en-US" sz="2000" dirty="0" smtClean="0"/>
              <a:t> 2018 </a:t>
            </a:r>
            <a:r>
              <a:rPr lang="ru-RU" sz="2000" dirty="0" smtClean="0"/>
              <a:t>года.</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54</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7504" y="642918"/>
            <a:ext cx="8928992" cy="3571900"/>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34. Контракт</a:t>
            </a:r>
          </a:p>
          <a:p>
            <a:pPr algn="just"/>
            <a:r>
              <a:rPr lang="ru-RU" sz="2000" dirty="0" smtClean="0"/>
              <a:t>16.1</a:t>
            </a:r>
            <a:r>
              <a:rPr lang="ru-RU" sz="2000" dirty="0"/>
              <a:t>. Предметом контракта может быть одновременно выполнение работ по проектированию, строительству и вводу в эксплуатацию объектов капитального строительства. </a:t>
            </a:r>
            <a:r>
              <a:rPr lang="ru-RU" sz="2000" dirty="0">
                <a:hlinkClick r:id="rId3"/>
              </a:rPr>
              <a:t>Порядок и основания</a:t>
            </a:r>
            <a:r>
              <a:rPr lang="ru-RU" sz="2000" dirty="0"/>
              <a:t> заключения таких контрактов устанавливаются Правительством Российской Федерации.</a:t>
            </a:r>
          </a:p>
          <a:p>
            <a:pPr algn="just"/>
            <a:r>
              <a:rPr lang="ru-RU" sz="2000" dirty="0"/>
              <a:t> </a:t>
            </a:r>
          </a:p>
          <a:p>
            <a:pPr algn="just"/>
            <a:endParaRPr lang="ru-RU" sz="2000" dirty="0"/>
          </a:p>
          <a:p>
            <a:r>
              <a:rPr lang="ru-RU" b="1" dirty="0"/>
              <a:t>ПРАВИТЕЛЬСТВО РОССИЙСКОЙ ФЕДЕРАЦИИ</a:t>
            </a:r>
          </a:p>
          <a:p>
            <a:r>
              <a:rPr lang="ru-RU" b="1" dirty="0"/>
              <a:t> </a:t>
            </a:r>
          </a:p>
          <a:p>
            <a:r>
              <a:rPr lang="ru-RU" b="1" dirty="0" smtClean="0"/>
              <a:t>ПОСТАНОВЛЕНИЕ от </a:t>
            </a:r>
            <a:r>
              <a:rPr lang="ru-RU" b="1" dirty="0"/>
              <a:t>12 мая 2017 г. N 563</a:t>
            </a:r>
          </a:p>
          <a:p>
            <a:r>
              <a:rPr lang="ru-RU" b="1" dirty="0"/>
              <a:t> </a:t>
            </a:r>
          </a:p>
          <a:p>
            <a:r>
              <a:rPr lang="en-US" b="1" dirty="0" smtClean="0"/>
              <a:t>“</a:t>
            </a:r>
            <a:r>
              <a:rPr lang="ru-RU" b="1" dirty="0" smtClean="0"/>
              <a:t>О </a:t>
            </a:r>
            <a:r>
              <a:rPr lang="ru-RU" b="1" dirty="0"/>
              <a:t>ПОРЯДКЕ И ОБ </a:t>
            </a:r>
            <a:r>
              <a:rPr lang="ru-RU" b="1" dirty="0" smtClean="0"/>
              <a:t>ОСНОВАНИЯХ ЗАКЛЮЧЕНИЯ </a:t>
            </a:r>
            <a:r>
              <a:rPr lang="ru-RU" b="1" dirty="0"/>
              <a:t>КОНТРАКТОВ, ПРЕДМЕТОМ КОТОРЫХ </a:t>
            </a:r>
            <a:r>
              <a:rPr lang="ru-RU" b="1" dirty="0" smtClean="0"/>
              <a:t>ЯВЛЯЕТСЯ ОДНОВРЕМЕННО </a:t>
            </a:r>
            <a:r>
              <a:rPr lang="ru-RU" b="1" dirty="0"/>
              <a:t>ВЫПОЛНЕНИЕ РАБОТ ПО ПРОЕКТИРОВАНИЮ</a:t>
            </a:r>
            <a:r>
              <a:rPr lang="ru-RU" b="1" dirty="0" smtClean="0"/>
              <a:t>, СТРОИТЕЛЬСТВУ </a:t>
            </a:r>
            <a:r>
              <a:rPr lang="ru-RU" b="1" dirty="0"/>
              <a:t>И ВВОДУ В ЭКСПЛУАТАЦИЮ ОБЪЕКТОВ </a:t>
            </a:r>
            <a:r>
              <a:rPr lang="ru-RU" b="1" dirty="0" smtClean="0"/>
              <a:t>КАПИТАЛЬНОГО СТРОИТЕЛЬСТВА</a:t>
            </a:r>
            <a:r>
              <a:rPr lang="ru-RU" b="1" dirty="0"/>
              <a:t>, И О ВНЕСЕНИИ ИЗМЕНЕНИЙ В НЕКОТОРЫЕ </a:t>
            </a:r>
            <a:r>
              <a:rPr lang="ru-RU" b="1" dirty="0" smtClean="0"/>
              <a:t>АКТЫ ПРАВИТЕЛЬСТВА </a:t>
            </a:r>
            <a:r>
              <a:rPr lang="ru-RU" b="1" dirty="0"/>
              <a:t>РОССИЙСКОЙ </a:t>
            </a:r>
            <a:r>
              <a:rPr lang="ru-RU" b="1" dirty="0" smtClean="0"/>
              <a:t>ФЕДЕРАЦИИ</a:t>
            </a:r>
            <a:r>
              <a:rPr lang="en-US" b="1" dirty="0" smtClean="0"/>
              <a:t>”</a:t>
            </a:r>
            <a:endParaRPr lang="ru-RU" b="1" dirty="0"/>
          </a:p>
          <a:p>
            <a:pPr algn="just"/>
            <a:endParaRPr lang="en-US" sz="2000" dirty="0" smtClean="0"/>
          </a:p>
          <a:p>
            <a:pPr algn="just"/>
            <a:endParaRPr lang="en-US" sz="2000" dirty="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55</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19461890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940873"/>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sz="1000" dirty="0" smtClean="0"/>
          </a:p>
          <a:p>
            <a:pPr algn="just"/>
            <a:r>
              <a:rPr lang="ru-RU" sz="1000" dirty="0" smtClean="0"/>
              <a:t> </a:t>
            </a:r>
            <a:r>
              <a:rPr lang="ru-RU" dirty="0" smtClean="0"/>
              <a:t>  </a:t>
            </a:r>
          </a:p>
          <a:p>
            <a:pPr algn="just"/>
            <a:r>
              <a:rPr lang="ru-RU" dirty="0" smtClean="0"/>
              <a:t>   </a:t>
            </a:r>
            <a:r>
              <a:rPr lang="ru-RU" sz="2000" dirty="0" smtClean="0"/>
              <a:t>22. Контракт может быть признан судом недействительным, в том числе по требованию контрольного органа в сфере закупок, если будет установлена личная заинтересованность руководителя заказчика, члена комиссии по осуществлению закупок, руководителя контрактной службы заказчика, контрактного управляющего в заключении и исполнении контракта. Такая заинтересованность заключается в возможности получения указанными должностными лицами заказчика доходов в виде денег, ценностей, иного имущества, в том числе имущественных прав, или услуг имущественного характера, а также иной выгоды для себя или третьих лиц.</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56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126086"/>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endParaRPr lang="ru-RU" dirty="0" smtClean="0"/>
          </a:p>
          <a:p>
            <a:pPr algn="just"/>
            <a:r>
              <a:rPr lang="ru-RU" dirty="0"/>
              <a:t> </a:t>
            </a:r>
            <a:r>
              <a:rPr lang="ru-RU" dirty="0" smtClean="0"/>
              <a:t>    23. В случае, если начальная (максимальная) цена контракта при осуществлении закупки товара, работы, услуги превышает </a:t>
            </a:r>
            <a:r>
              <a:rPr lang="ru-RU" dirty="0" smtClean="0">
                <a:hlinkClick r:id="rId4" tooltip="Постановление Правительства РФ от 04.09.2013 г. N 775 &quot;Об установлении размера начальной (максимальной) цены контракта при осуществлении закупки товара, работы, услуги, при превышении которой в контракте устанавливается обязанность поставщика (подрядчика,"/>
              </a:rPr>
              <a:t>размер</a:t>
            </a:r>
            <a:r>
              <a:rPr lang="ru-RU" dirty="0" smtClean="0"/>
              <a:t>, установленный Правительством Российской Федерации, в контракте должна быть указана обязанность поставщика (подрядчика, исполнителя) предоставлять информацию о всех соисполнителях, субподрядчиках, заключивших договор или договоры с поставщиком (подрядчиком, исполнителем), цена которого или общая цена которых составляет более чем десять процентов цены контракта.</a:t>
            </a:r>
          </a:p>
          <a:p>
            <a:pPr algn="just"/>
            <a:endParaRPr lang="ru-RU" dirty="0" smtClean="0"/>
          </a:p>
          <a:p>
            <a:pPr algn="just"/>
            <a:r>
              <a:rPr lang="ru-RU" dirty="0" smtClean="0"/>
              <a:t> </a:t>
            </a:r>
            <a:r>
              <a:rPr lang="ru-RU" b="1" dirty="0" smtClean="0"/>
              <a:t>ПРАВИТЕЛЬСТВО РОССИЙСКОЙ ФЕДЕРАЦИИ </a:t>
            </a:r>
          </a:p>
          <a:p>
            <a:pPr algn="just"/>
            <a:r>
              <a:rPr lang="ru-RU" b="1" dirty="0" smtClean="0"/>
              <a:t>ПОСТАНОВЛЕНИЕ  от 4 сентября 2013 г. N 775 </a:t>
            </a:r>
          </a:p>
          <a:p>
            <a:pPr algn="just"/>
            <a:r>
              <a:rPr lang="ru-RU" b="1" dirty="0" smtClean="0"/>
              <a:t>ОБ УСТАНОВЛЕНИИ РАЗМЕРА НАЧАЛЬНОЙ (МАКСИМАЛЬНОЙ) ЦЕНЫ КОНТРАКТА ПРИ ОСУЩЕСТВЛЕНИИ ЗАКУПКИ ТОВАРА, РАБОТЫ, УСЛУГИ, ПРИ ПРЕВЫШЕНИИ КОТОРОЙ В КОНТРАКТЕ УСТАНАВЛИВАЕТСЯ ОБЯЗАННОСТЬ ПОСТАВЩИКА (ПОДРЯДЧИКА, ИСПОЛНИТЕЛЯ) ПРЕДОСТАВЛЯТЬ ЗАКАЗЧИКУ ДОПОЛНИТЕЛЬНУЮ ИНФОРМАЦИЮ</a:t>
            </a:r>
          </a:p>
          <a:p>
            <a:pPr algn="just"/>
            <a:endParaRPr lang="ru-RU" sz="1000" b="1" dirty="0" smtClean="0"/>
          </a:p>
          <a:p>
            <a:pPr algn="just"/>
            <a:r>
              <a:rPr lang="ru-RU" dirty="0" smtClean="0"/>
              <a:t>   1 млрд. рублей - при осуществлении закупки для обеспечения федеральных нужд; </a:t>
            </a:r>
          </a:p>
          <a:p>
            <a:pPr algn="just"/>
            <a:r>
              <a:rPr lang="ru-RU" dirty="0" smtClean="0"/>
              <a:t>  100 млн. рублей - при осуществлении закупки для обеспечения нужд субъекта Российской Федерации и муниципальных нужд.</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57</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up)">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up)">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up)">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wipe(up)">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wipe(up)">
                                      <p:cBhvr>
                                        <p:cTn id="3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7504" y="571480"/>
            <a:ext cx="8928992" cy="3649608"/>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en-US" sz="2200" b="1" dirty="0" smtClean="0">
                <a:solidFill>
                  <a:schemeClr val="tx1">
                    <a:lumMod val="75000"/>
                    <a:lumOff val="25000"/>
                  </a:schemeClr>
                </a:solidFill>
                <a:latin typeface="Arial Narrow" pitchFamily="34" charset="0"/>
              </a:rPr>
              <a:t> </a:t>
            </a:r>
            <a:r>
              <a:rPr lang="ru-RU" sz="2000" dirty="0" smtClean="0"/>
              <a:t>Статья 34. Контракт</a:t>
            </a:r>
          </a:p>
          <a:p>
            <a:pPr algn="just"/>
            <a:r>
              <a:rPr lang="ru-RU" sz="2000" dirty="0" smtClean="0"/>
              <a:t>   24. Указанная в части 23 настоящей статьи </a:t>
            </a:r>
            <a:r>
              <a:rPr lang="ru-RU" sz="2000" b="1" dirty="0" smtClean="0"/>
              <a:t>информация предоставляется</a:t>
            </a:r>
            <a:r>
              <a:rPr lang="ru-RU" sz="2000" dirty="0" smtClean="0"/>
              <a:t> заказчику исполнителем </a:t>
            </a:r>
            <a:r>
              <a:rPr lang="ru-RU" sz="2000" b="1" dirty="0" smtClean="0"/>
              <a:t>в течение десяти дней с момента заключения им договора с соисполнителем, субподрядчиком</a:t>
            </a:r>
            <a:r>
              <a:rPr lang="ru-RU" sz="2000" dirty="0" smtClean="0"/>
              <a:t>. При этом </a:t>
            </a:r>
            <a:r>
              <a:rPr lang="ru-RU" sz="2000" b="1" dirty="0" smtClean="0"/>
              <a:t>в контракте </a:t>
            </a:r>
            <a:r>
              <a:rPr lang="ru-RU" sz="2000" b="1" u="sng" dirty="0" smtClean="0"/>
              <a:t>должна быть предусмотрена ответственность</a:t>
            </a:r>
            <a:r>
              <a:rPr lang="ru-RU" sz="2000" b="1" dirty="0" smtClean="0"/>
              <a:t> за </a:t>
            </a:r>
            <a:r>
              <a:rPr lang="ru-RU" sz="2000" b="1" dirty="0" err="1" smtClean="0"/>
              <a:t>непредоставление</a:t>
            </a:r>
            <a:r>
              <a:rPr lang="ru-RU" sz="2000" b="1" dirty="0" smtClean="0"/>
              <a:t> указанной информации</a:t>
            </a:r>
            <a:r>
              <a:rPr lang="ru-RU" sz="2000" dirty="0" smtClean="0"/>
              <a:t> путем взыскания с поставщика (подрядчика, исполнителя) пени в размере одной трехсотой действующей на дату уплаты пени </a:t>
            </a:r>
            <a:r>
              <a:rPr lang="en-US" sz="2000" b="1" dirty="0" smtClean="0"/>
              <a:t>/</a:t>
            </a:r>
            <a:r>
              <a:rPr lang="ru-RU" sz="2000" b="1" dirty="0" smtClean="0"/>
              <a:t>ключевой</a:t>
            </a:r>
            <a:r>
              <a:rPr lang="en-US" sz="2000" b="1" dirty="0" smtClean="0"/>
              <a:t>/</a:t>
            </a:r>
            <a:r>
              <a:rPr lang="en-US" sz="2000" dirty="0" smtClean="0"/>
              <a:t>*</a:t>
            </a:r>
            <a:r>
              <a:rPr lang="ru-RU" sz="2000" dirty="0" smtClean="0"/>
              <a:t> ставки </a:t>
            </a:r>
            <a:r>
              <a:rPr lang="ru-RU" sz="2000" dirty="0" smtClean="0">
                <a:solidFill>
                  <a:schemeClr val="bg1">
                    <a:lumMod val="50000"/>
                  </a:schemeClr>
                </a:solidFill>
              </a:rPr>
              <a:t>рефинансирования</a:t>
            </a:r>
            <a:r>
              <a:rPr lang="ru-RU" sz="2000" dirty="0" smtClean="0"/>
              <a:t> ЦБ РФ от цены договора, заключенного исполнителем с соисполнителем, субподрядчиком в соответствии с настоящей частью. Пеня подлежит начислению за каждый день просрочки исполнения такого обязательства.</a:t>
            </a:r>
          </a:p>
          <a:p>
            <a:pPr algn="just"/>
            <a:endParaRPr lang="ru-RU" sz="2000" dirty="0" smtClean="0"/>
          </a:p>
          <a:p>
            <a:pPr algn="just"/>
            <a:r>
              <a:rPr lang="ru-RU" sz="2000" dirty="0" smtClean="0"/>
              <a:t>   25. </a:t>
            </a:r>
            <a:r>
              <a:rPr lang="ru-RU" sz="2000" b="1" dirty="0" smtClean="0"/>
              <a:t>В случае </a:t>
            </a:r>
            <a:r>
              <a:rPr lang="ru-RU" sz="2000" b="1" dirty="0" err="1" smtClean="0"/>
              <a:t>непредоставления</a:t>
            </a:r>
            <a:r>
              <a:rPr lang="ru-RU" sz="2000" dirty="0" smtClean="0"/>
              <a:t> заказчику указанной в части 23 настоящей статьи </a:t>
            </a:r>
            <a:r>
              <a:rPr lang="ru-RU" sz="2000" b="1" dirty="0" smtClean="0"/>
              <a:t>информации</a:t>
            </a:r>
            <a:r>
              <a:rPr lang="ru-RU" sz="2000" dirty="0" smtClean="0"/>
              <a:t> поставщиком (подрядчиком, исполнителем) информация об этом размещается в единой информационной системе. </a:t>
            </a:r>
            <a:r>
              <a:rPr lang="ru-RU" sz="2000" b="1" dirty="0" err="1" smtClean="0"/>
              <a:t>Непредоставление</a:t>
            </a:r>
            <a:r>
              <a:rPr lang="ru-RU" sz="2000" b="1" dirty="0" smtClean="0"/>
              <a:t> указанной информации</a:t>
            </a:r>
            <a:r>
              <a:rPr lang="ru-RU" sz="2000" dirty="0" smtClean="0"/>
              <a:t> поставщиком (подрядчиком, исполнителем) </a:t>
            </a:r>
            <a:r>
              <a:rPr lang="ru-RU" sz="2000" b="1" u="sng" dirty="0" smtClean="0"/>
              <a:t>не влечет</a:t>
            </a:r>
            <a:r>
              <a:rPr lang="ru-RU" sz="2000" dirty="0" smtClean="0"/>
              <a:t> за собой </a:t>
            </a:r>
            <a:r>
              <a:rPr lang="ru-RU" sz="2000" b="1" u="sng" dirty="0" smtClean="0"/>
              <a:t>недействительность</a:t>
            </a:r>
            <a:r>
              <a:rPr lang="ru-RU" sz="2000" b="1" dirty="0" smtClean="0"/>
              <a:t> заключенного контракта по данному основанию</a:t>
            </a:r>
            <a:r>
              <a:rPr lang="ru-RU" sz="2000" dirty="0" smtClean="0"/>
              <a:t>.</a:t>
            </a:r>
            <a:endParaRPr lang="ru-RU" sz="2000" b="1" u="sng" dirty="0" smtClean="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58</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35496" y="571480"/>
            <a:ext cx="9001000" cy="3643338"/>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34. Контракт</a:t>
            </a:r>
          </a:p>
          <a:p>
            <a:pPr algn="just"/>
            <a:r>
              <a:rPr lang="ru-RU" sz="2000" dirty="0" smtClean="0"/>
              <a:t>   26. В контракт </a:t>
            </a:r>
            <a:r>
              <a:rPr lang="ru-RU" sz="2000" b="1" dirty="0" smtClean="0"/>
              <a:t>включается условие о банковском сопровождении контракта в случаях, установленных</a:t>
            </a:r>
            <a:r>
              <a:rPr lang="ru-RU" sz="2000" dirty="0" smtClean="0"/>
              <a:t> в соответствии со статьей 35 настоящего Федерального закона.</a:t>
            </a:r>
          </a:p>
          <a:p>
            <a:pPr algn="just"/>
            <a:endParaRPr lang="ru-RU" sz="2000" b="1" u="sng" dirty="0" smtClean="0"/>
          </a:p>
          <a:p>
            <a:pPr algn="just"/>
            <a:r>
              <a:rPr lang="ru-RU" sz="2000" dirty="0" smtClean="0"/>
              <a:t>   27. В контракт </a:t>
            </a:r>
            <a:r>
              <a:rPr lang="ru-RU" sz="2000" b="1" dirty="0" smtClean="0"/>
              <a:t>включается обязательное условие о сроках возврата заказчиком поставщику (подрядчику, исполнителю) денежных средств, внесенных в качестве обеспечения исполнения контракта</a:t>
            </a:r>
            <a:r>
              <a:rPr lang="ru-RU" sz="2000" dirty="0" smtClean="0"/>
              <a:t> (если такая форма обеспечения исполнения контракта применяется поставщиком (подрядчиком, исполнителем).</a:t>
            </a:r>
          </a:p>
          <a:p>
            <a:pPr algn="just"/>
            <a:endParaRPr lang="ru-RU" sz="2000" b="1" u="sng" dirty="0" smtClean="0"/>
          </a:p>
          <a:p>
            <a:pPr algn="just"/>
            <a:r>
              <a:rPr lang="ru-RU" sz="2000" dirty="0" smtClean="0"/>
              <a:t>   28. В контракт включается дополнительное условие о продаже лесных насаждений для заготовки древесины при заключении контракта на выполнение работ по охране, защите, воспроизводству лесов в соответствии с положениями статьи 19 Лесного кодекса Российской Федерации.</a:t>
            </a:r>
            <a:endParaRPr lang="ru-RU" sz="2000" b="1" u="sng" dirty="0" smtClean="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59</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45058" name="Picture 10" descr="http://upload.wikimedia.org/wikipedia/ru/8/8c/FAS.Emblema.gif"/>
          <p:cNvPicPr>
            <a:picLocks noChangeAspect="1" noChangeArrowheads="1"/>
          </p:cNvPicPr>
          <p:nvPr/>
        </p:nvPicPr>
        <p:blipFill>
          <a:blip r:embed="rId3" cstate="print"/>
          <a:srcRect/>
          <a:stretch>
            <a:fillRect/>
          </a:stretch>
        </p:blipFill>
        <p:spPr bwMode="auto">
          <a:xfrm>
            <a:off x="7308304" y="2132856"/>
            <a:ext cx="1714500" cy="1997075"/>
          </a:xfrm>
          <a:prstGeom prst="rect">
            <a:avLst/>
          </a:prstGeom>
          <a:noFill/>
          <a:ln w="9525">
            <a:noFill/>
            <a:miter lim="800000"/>
            <a:headEnd/>
            <a:tailEnd/>
          </a:ln>
        </p:spPr>
      </p:pic>
      <p:sp>
        <p:nvSpPr>
          <p:cNvPr id="15" name="Rectangle 2"/>
          <p:cNvSpPr txBox="1">
            <a:spLocks noChangeArrowheads="1"/>
          </p:cNvSpPr>
          <p:nvPr/>
        </p:nvSpPr>
        <p:spPr bwMode="auto">
          <a:xfrm>
            <a:off x="179512" y="1428750"/>
            <a:ext cx="7750074" cy="2613025"/>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200" dirty="0" smtClean="0">
                <a:solidFill>
                  <a:schemeClr val="tx1">
                    <a:lumMod val="75000"/>
                    <a:lumOff val="25000"/>
                  </a:schemeClr>
                </a:solidFill>
                <a:latin typeface="Arial Narrow" pitchFamily="34" charset="0"/>
              </a:rPr>
              <a:t>КОНТРАКТ – РАССМОТРЕНИЕ ЖАЛОБЫ</a:t>
            </a:r>
            <a:endParaRPr lang="ru-RU" sz="2200" b="1" dirty="0">
              <a:solidFill>
                <a:schemeClr val="tx1">
                  <a:lumMod val="75000"/>
                  <a:lumOff val="25000"/>
                </a:schemeClr>
              </a:solidFill>
              <a:latin typeface="Arial Narrow" pitchFamily="34" charset="0"/>
            </a:endParaRPr>
          </a:p>
          <a:p>
            <a:r>
              <a:rPr lang="ru-RU" sz="2000" dirty="0" smtClean="0"/>
              <a:t>В случае принятия решения о приостановлении определения поставщика (подрядчика, исполнителя) контракт не может </a:t>
            </a:r>
          </a:p>
          <a:p>
            <a:r>
              <a:rPr lang="ru-RU" sz="2000" dirty="0" smtClean="0"/>
              <a:t>быть заключен до рассмотрения жалобы по существу. При этом срок, установленный для заключения контракта, подлежит продлению на срок рассмотрения жалобы по существу. В случае, если вследствие приостановления определения поставщика (подрядчика, исполнителя) контракт не может быть заключен в предусмотренные документацией о закупке сроки, в решении о приостановлении определения поставщика (подрядчика, исполнителя) </a:t>
            </a:r>
            <a:r>
              <a:rPr lang="ru-RU" sz="2000" b="1" u="sng" dirty="0" smtClean="0"/>
              <a:t>устанавливается возможность продления предусмотренных контрактом сроков исполнения обязательств по контракту с указанием новых сроков исполнения этих обязательств.</a:t>
            </a:r>
            <a:endParaRPr lang="ru-RU" sz="2000" b="1" u="sng" dirty="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6</a:t>
            </a:fld>
            <a:endParaRPr lang="ru-RU" sz="1600">
              <a:solidFill>
                <a:schemeClr val="tx1"/>
              </a:solidFill>
              <a:latin typeface="Arial" charset="0"/>
              <a:cs typeface="Arial" charset="0"/>
            </a:endParaRPr>
          </a:p>
        </p:txBody>
      </p:sp>
      <p:pic>
        <p:nvPicPr>
          <p:cNvPr id="8"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9154" y="620688"/>
            <a:ext cx="3189446" cy="1993404"/>
          </a:xfrm>
          <a:prstGeom prst="rect">
            <a:avLst/>
          </a:prstGeom>
        </p:spPr>
      </p:pic>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35496" y="863824"/>
            <a:ext cx="9001000" cy="3350994"/>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95. </a:t>
            </a:r>
            <a:r>
              <a:rPr lang="ru-RU" sz="2000" dirty="0"/>
              <a:t>Изменение, расторжение контракта</a:t>
            </a:r>
            <a:endParaRPr lang="ru-RU" sz="2000" dirty="0" smtClean="0"/>
          </a:p>
          <a:p>
            <a:pPr algn="just"/>
            <a:endParaRPr lang="ru-RU" sz="2000" dirty="0" smtClean="0"/>
          </a:p>
          <a:p>
            <a:pPr algn="just"/>
            <a:r>
              <a:rPr lang="ru-RU" sz="2000" dirty="0"/>
              <a:t> </a:t>
            </a:r>
            <a:r>
              <a:rPr lang="ru-RU" sz="2000" dirty="0" smtClean="0"/>
              <a:t>   5</a:t>
            </a:r>
            <a:r>
              <a:rPr lang="ru-RU" sz="2000" dirty="0"/>
              <a:t>. При исполнении контракта не </a:t>
            </a:r>
            <a:r>
              <a:rPr lang="ru-RU" sz="2000" dirty="0" smtClean="0"/>
              <a:t>допускается</a:t>
            </a:r>
          </a:p>
          <a:p>
            <a:pPr algn="just"/>
            <a:r>
              <a:rPr lang="ru-RU" sz="2000" dirty="0" smtClean="0"/>
              <a:t>перемена   поставщика  </a:t>
            </a:r>
            <a:r>
              <a:rPr lang="ru-RU" sz="2000" dirty="0"/>
              <a:t>(подрядчика</a:t>
            </a:r>
            <a:r>
              <a:rPr lang="ru-RU" sz="2000" dirty="0" smtClean="0"/>
              <a:t>,     </a:t>
            </a:r>
          </a:p>
          <a:p>
            <a:pPr algn="just"/>
            <a:r>
              <a:rPr lang="ru-RU" sz="2000" dirty="0" smtClean="0"/>
              <a:t>исполнителя</a:t>
            </a:r>
            <a:r>
              <a:rPr lang="ru-RU" sz="2000" dirty="0"/>
              <a:t>), за исключением случая, если </a:t>
            </a:r>
            <a:endParaRPr lang="ru-RU" sz="2000" dirty="0" smtClean="0"/>
          </a:p>
          <a:p>
            <a:pPr algn="just"/>
            <a:r>
              <a:rPr lang="ru-RU" sz="2000" dirty="0"/>
              <a:t>н</a:t>
            </a:r>
            <a:r>
              <a:rPr lang="ru-RU" sz="2000" dirty="0" smtClean="0"/>
              <a:t>овый поставщик </a:t>
            </a:r>
            <a:r>
              <a:rPr lang="ru-RU" sz="2000" dirty="0"/>
              <a:t>(подрядчик, исполнитель) является правопреемником поставщика (подрядчика, исполнителя) по такому контракту вследствие реорганизации юридического лица в форме преобразования, слияния или присоединения.</a:t>
            </a:r>
          </a:p>
          <a:p>
            <a:pPr algn="just"/>
            <a:r>
              <a:rPr lang="ru-RU" sz="2000" dirty="0" smtClean="0"/>
              <a:t> </a:t>
            </a:r>
          </a:p>
          <a:p>
            <a:pPr algn="just"/>
            <a:r>
              <a:rPr lang="ru-RU" sz="2000" dirty="0" smtClean="0"/>
              <a:t>    6</a:t>
            </a:r>
            <a:r>
              <a:rPr lang="ru-RU" sz="2000" dirty="0"/>
              <a:t>. В случае перемены заказчика права и обязанности заказчика, предусмотренные контрактом, переходят к новому заказчику</a:t>
            </a:r>
            <a:r>
              <a:rPr lang="ru-RU" sz="2000" dirty="0" smtClean="0"/>
              <a:t>.</a:t>
            </a:r>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60</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30689672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002976"/>
          </a:xfrm>
          <a:prstGeom prst="rect">
            <a:avLst/>
          </a:prstGeom>
          <a:noFill/>
          <a:ln w="9525">
            <a:noFill/>
            <a:miter lim="800000"/>
            <a:headEnd/>
            <a:tailEnd/>
          </a:ln>
        </p:spPr>
        <p:txBody>
          <a:bodyPr wrap="square" lIns="360000" rIns="360000" bIns="108000">
            <a:spAutoFit/>
          </a:bodyPr>
          <a:lstStyle/>
          <a:p>
            <a:r>
              <a:rPr lang="ru-RU" sz="2000" dirty="0" smtClean="0"/>
              <a:t>Статья 96. Обеспечение исполнения контракта</a:t>
            </a:r>
          </a:p>
          <a:p>
            <a:endParaRPr lang="ru-RU" sz="2000" dirty="0" smtClean="0"/>
          </a:p>
          <a:p>
            <a:pPr algn="just"/>
            <a:r>
              <a:rPr lang="ru-RU" sz="2000" dirty="0" smtClean="0"/>
              <a:t>1. Заказчиком в извещении об осуществлении закупки, документации о закупке, проекте контракта, приглашении принять участие в определении поставщика (подрядчика, исполнителя) закрытым способом </a:t>
            </a:r>
            <a:r>
              <a:rPr lang="ru-RU" sz="2000" b="1" u="sng" dirty="0" smtClean="0"/>
              <a:t>должно быть установлено требование обеспечения исполнения контракта</a:t>
            </a:r>
            <a:r>
              <a:rPr lang="ru-RU" sz="2000" dirty="0" smtClean="0"/>
              <a:t> за исключением случаев, предусмотренных </a:t>
            </a:r>
            <a:r>
              <a:rPr lang="ru-RU" sz="2000" dirty="0" smtClean="0">
                <a:hlinkClick r:id="" action="ppaction://hlinkfile"/>
              </a:rPr>
              <a:t>частью 2</a:t>
            </a:r>
            <a:r>
              <a:rPr lang="ru-RU" sz="2000" dirty="0" smtClean="0"/>
              <a:t> настоящей статьи.</a:t>
            </a:r>
          </a:p>
          <a:p>
            <a:pPr algn="just"/>
            <a:endParaRPr lang="ru-RU" sz="2000" dirty="0" smtClean="0"/>
          </a:p>
          <a:p>
            <a:pPr algn="just"/>
            <a:r>
              <a:rPr lang="ru-RU" sz="2000" dirty="0" smtClean="0"/>
              <a:t>2. Заказчик вправе установить требование обеспечения исполнения контракта в извещении об осуществлении закупки и (или) в проекте контракта при осуществлении закупки в случаях, предусмотренных </a:t>
            </a:r>
            <a:r>
              <a:rPr lang="ru-RU" sz="2000" dirty="0" smtClean="0">
                <a:hlinkClick r:id="" action="ppaction://hlinkfile" tooltip="Ссылка на текущий документ"/>
              </a:rPr>
              <a:t>параграфами 3 и 3.1 главы 3</a:t>
            </a:r>
            <a:r>
              <a:rPr lang="en-US" sz="2000" dirty="0" smtClean="0"/>
              <a:t> </a:t>
            </a:r>
            <a:r>
              <a:rPr lang="en-US" sz="1400" dirty="0" smtClean="0"/>
              <a:t>/</a:t>
            </a:r>
            <a:r>
              <a:rPr lang="ru-RU" sz="1400" dirty="0" smtClean="0"/>
              <a:t>запрос котировок</a:t>
            </a:r>
            <a:r>
              <a:rPr lang="en-US" sz="1400" dirty="0" smtClean="0"/>
              <a:t>/</a:t>
            </a:r>
            <a:r>
              <a:rPr lang="ru-RU" sz="1400" dirty="0" smtClean="0"/>
              <a:t> </a:t>
            </a:r>
            <a:r>
              <a:rPr lang="ru-RU" sz="2000" dirty="0" smtClean="0"/>
              <a:t>(если начальная (максимальная) цена контракта не превышает пятьсот тысяч рублей), </a:t>
            </a:r>
            <a:r>
              <a:rPr lang="ru-RU" sz="2000" dirty="0" smtClean="0">
                <a:hlinkClick r:id="" action="ppaction://hlinkfile" tooltip="Ссылка на текущий документ"/>
              </a:rPr>
              <a:t>пунктами 2</a:t>
            </a:r>
            <a:r>
              <a:rPr lang="ru-RU" sz="2000" dirty="0" smtClean="0"/>
              <a:t>, </a:t>
            </a:r>
            <a:r>
              <a:rPr lang="ru-RU" sz="2000" dirty="0" smtClean="0">
                <a:hlinkClick r:id="" action="ppaction://hlinkfile" tooltip="Ссылка на текущий документ"/>
              </a:rPr>
              <a:t>7</a:t>
            </a:r>
            <a:r>
              <a:rPr lang="ru-RU" sz="2000" dirty="0" smtClean="0"/>
              <a:t>, </a:t>
            </a:r>
            <a:r>
              <a:rPr lang="ru-RU" sz="2000" dirty="0" smtClean="0">
                <a:hlinkClick r:id="" action="ppaction://hlinkfile" tooltip="Ссылка на текущий документ"/>
              </a:rPr>
              <a:t>9</a:t>
            </a:r>
            <a:r>
              <a:rPr lang="ru-RU" sz="2000" dirty="0" smtClean="0"/>
              <a:t>, </a:t>
            </a:r>
            <a:r>
              <a:rPr lang="ru-RU" sz="2000" dirty="0" smtClean="0">
                <a:hlinkClick r:id="" action="ppaction://hlinkfile" tooltip="Ссылка на текущий документ"/>
              </a:rPr>
              <a:t>10 части 2 статьи 83</a:t>
            </a:r>
            <a:r>
              <a:rPr lang="ru-RU" sz="2000" dirty="0" smtClean="0"/>
              <a:t> </a:t>
            </a:r>
            <a:r>
              <a:rPr lang="en-US" sz="1600" dirty="0" smtClean="0"/>
              <a:t>/</a:t>
            </a:r>
            <a:r>
              <a:rPr lang="ru-RU" sz="1600" dirty="0" smtClean="0"/>
              <a:t>запрос предложений</a:t>
            </a:r>
            <a:r>
              <a:rPr lang="en-US" sz="1600" dirty="0" smtClean="0"/>
              <a:t>/</a:t>
            </a:r>
            <a:r>
              <a:rPr lang="ru-RU" sz="2000" dirty="0" smtClean="0"/>
              <a:t>, </a:t>
            </a:r>
            <a:r>
              <a:rPr lang="ru-RU" sz="2000" dirty="0" smtClean="0">
                <a:hlinkClick r:id="" action="ppaction://hlinkfile" tooltip="Ссылка на текущий документ"/>
              </a:rPr>
              <a:t>пунктами 1</a:t>
            </a:r>
            <a:r>
              <a:rPr lang="ru-RU" sz="2000" dirty="0" smtClean="0"/>
              <a:t>, 3 и 4 ст.83.1, пунктами 1, 2 (если правовыми актами, предусмотренными указанным пунктом, не предусмотрена обязанность заказчика установить требование обеспечения исполнения контракта), </a:t>
            </a:r>
            <a:r>
              <a:rPr lang="ru-RU" sz="2000" dirty="0" smtClean="0">
                <a:hlinkClick r:id="" action="ppaction://hlinkfile" tooltip="Ссылка на текущий документ"/>
              </a:rPr>
              <a:t>4</a:t>
            </a:r>
            <a:r>
              <a:rPr lang="ru-RU" sz="2000" dirty="0" smtClean="0"/>
              <a:t> - </a:t>
            </a:r>
            <a:r>
              <a:rPr lang="ru-RU" sz="2000" dirty="0" smtClean="0">
                <a:hlinkClick r:id="" action="ppaction://hlinkfile" tooltip="Ссылка на текущий документ"/>
              </a:rPr>
              <a:t>11</a:t>
            </a:r>
            <a:r>
              <a:rPr lang="ru-RU" sz="2000" dirty="0" smtClean="0"/>
              <a:t>, </a:t>
            </a:r>
            <a:r>
              <a:rPr lang="ru-RU" sz="2000" dirty="0" smtClean="0">
                <a:hlinkClick r:id="" action="ppaction://hlinkfile" tooltip="Ссылка на текущий документ"/>
              </a:rPr>
              <a:t>13</a:t>
            </a:r>
            <a:r>
              <a:rPr lang="ru-RU" sz="2000" dirty="0" smtClean="0"/>
              <a:t> - </a:t>
            </a:r>
            <a:r>
              <a:rPr lang="ru-RU" sz="2000" dirty="0" smtClean="0">
                <a:hlinkClick r:id="" action="ppaction://hlinkfile" tooltip="Ссылка на текущий документ"/>
              </a:rPr>
              <a:t>15</a:t>
            </a:r>
            <a:r>
              <a:rPr lang="ru-RU" sz="2000" dirty="0" smtClean="0"/>
              <a:t>, </a:t>
            </a:r>
            <a:r>
              <a:rPr lang="ru-RU" sz="2000" dirty="0" smtClean="0">
                <a:hlinkClick r:id="" action="ppaction://hlinkfile" tooltip="Ссылка на текущий документ"/>
              </a:rPr>
              <a:t>17</a:t>
            </a:r>
            <a:r>
              <a:rPr lang="ru-RU" sz="2000" dirty="0" smtClean="0"/>
              <a:t>, </a:t>
            </a:r>
            <a:r>
              <a:rPr lang="ru-RU" sz="2000" dirty="0" smtClean="0">
                <a:hlinkClick r:id="" action="ppaction://hlinkfile" tooltip="Ссылка на текущий документ"/>
              </a:rPr>
              <a:t>20</a:t>
            </a:r>
            <a:r>
              <a:rPr lang="ru-RU" sz="2000" dirty="0" smtClean="0"/>
              <a:t> - </a:t>
            </a:r>
            <a:r>
              <a:rPr lang="ru-RU" sz="2000" dirty="0" smtClean="0">
                <a:hlinkClick r:id="" action="ppaction://hlinkfile" tooltip="Ссылка на текущий документ"/>
              </a:rPr>
              <a:t>23</a:t>
            </a:r>
            <a:r>
              <a:rPr lang="ru-RU" sz="2000" dirty="0" smtClean="0"/>
              <a:t>, </a:t>
            </a:r>
            <a:r>
              <a:rPr lang="ru-RU" sz="2000" dirty="0" smtClean="0">
                <a:hlinkClick r:id="" action="ppaction://hlinkfile" tooltip="Ссылка на текущий документ"/>
              </a:rPr>
              <a:t>26</a:t>
            </a:r>
            <a:r>
              <a:rPr lang="ru-RU" sz="2000" dirty="0" smtClean="0"/>
              <a:t>, </a:t>
            </a:r>
            <a:r>
              <a:rPr lang="ru-RU" sz="2000" dirty="0" smtClean="0">
                <a:hlinkClick r:id="" action="ppaction://hlinkfile" tooltip="Ссылка на текущий документ"/>
              </a:rPr>
              <a:t>28</a:t>
            </a:r>
            <a:r>
              <a:rPr lang="ru-RU" sz="2000" dirty="0" smtClean="0">
                <a:hlinkClick r:id="rId4" action="ppaction://hlinkfile" tooltip="Ссылка на текущий документ"/>
              </a:rPr>
              <a:t>–</a:t>
            </a:r>
            <a:r>
              <a:rPr lang="ru-RU" sz="2000" dirty="0" smtClean="0">
                <a:hlinkClick r:id="" action="ppaction://hlinkfile" tooltip="Ссылка на текущий документ"/>
              </a:rPr>
              <a:t>34</a:t>
            </a:r>
            <a:r>
              <a:rPr lang="ru-RU" sz="2000" dirty="0" smtClean="0"/>
              <a:t>, </a:t>
            </a:r>
            <a:r>
              <a:rPr lang="ru-RU" sz="2000" dirty="0" smtClean="0">
                <a:hlinkClick r:id="rId4" action="ppaction://hlinkfile" tooltip="Ссылка на текущий документ"/>
              </a:rPr>
              <a:t>40</a:t>
            </a:r>
            <a:r>
              <a:rPr lang="ru-RU" sz="2000" dirty="0" smtClean="0"/>
              <a:t>-42, </a:t>
            </a:r>
            <a:r>
              <a:rPr lang="ru-RU" sz="2000" dirty="0">
                <a:hlinkClick r:id="rId5" action="ppaction://hlinkfile" tooltip="Ссылка на текущий документ"/>
              </a:rPr>
              <a:t>44</a:t>
            </a:r>
            <a:r>
              <a:rPr lang="ru-RU" sz="2000" dirty="0"/>
              <a:t>, </a:t>
            </a:r>
            <a:r>
              <a:rPr lang="ru-RU" sz="2000" dirty="0" smtClean="0">
                <a:hlinkClick r:id="rId6" action="ppaction://hlinkfile" tooltip="Ссылка на текущий документ"/>
              </a:rPr>
              <a:t>45, 46, 47-48 (если нет аванса), 51, 52 </a:t>
            </a:r>
            <a:r>
              <a:rPr lang="ru-RU" sz="2000" dirty="0">
                <a:hlinkClick r:id="rId6" action="ppaction://hlinkfile" tooltip="Ссылка на текущий документ"/>
              </a:rPr>
              <a:t>части 1 статьи 93</a:t>
            </a:r>
            <a:r>
              <a:rPr lang="ru-RU" sz="2000" dirty="0" smtClean="0"/>
              <a:t> настоящего Федерального закона.</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61</a:t>
            </a:fld>
            <a:endParaRPr lang="ru-RU" sz="1600" smtClean="0">
              <a:cs typeface="Arial" pitchFamily="34" charset="0"/>
            </a:endParaRPr>
          </a:p>
        </p:txBody>
      </p:sp>
      <p:pic>
        <p:nvPicPr>
          <p:cNvPr id="6" name="Picture 6"/>
          <p:cNvPicPr>
            <a:picLocks noChangeAspect="1" noChangeArrowheads="1"/>
          </p:cNvPicPr>
          <p:nvPr/>
        </p:nvPicPr>
        <p:blipFill>
          <a:blip r:embed="rId7"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wipe(up)">
                                      <p:cBhvr>
                                        <p:cTn id="1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741640"/>
          </a:xfrm>
          <a:prstGeom prst="rect">
            <a:avLst/>
          </a:prstGeom>
          <a:noFill/>
          <a:ln w="9525">
            <a:noFill/>
            <a:miter lim="800000"/>
            <a:headEnd/>
            <a:tailEnd/>
          </a:ln>
        </p:spPr>
        <p:txBody>
          <a:bodyPr wrap="square" lIns="360000" rIns="360000" bIns="108000">
            <a:spAutoFit/>
          </a:bodyPr>
          <a:lstStyle/>
          <a:p>
            <a:r>
              <a:rPr lang="ru-RU" sz="2000" dirty="0" smtClean="0"/>
              <a:t>Статья 96. Обеспечение исполнения контракта</a:t>
            </a:r>
            <a:endParaRPr lang="ru-RU" sz="800" dirty="0" smtClean="0"/>
          </a:p>
          <a:p>
            <a:endParaRPr lang="ru-RU" sz="800" dirty="0" smtClean="0"/>
          </a:p>
          <a:p>
            <a:pPr algn="just"/>
            <a:r>
              <a:rPr lang="ru-RU" sz="2000" dirty="0" smtClean="0"/>
              <a:t>   6. Размер обеспечения исполнения контракта должен составлять от 5 до 30% НМЦК, указанной в извещении об осуществлении закупки. </a:t>
            </a:r>
          </a:p>
          <a:p>
            <a:pPr algn="just"/>
            <a:r>
              <a:rPr lang="ru-RU" sz="2000" dirty="0" smtClean="0"/>
              <a:t>     В случае, если НМЦК превышает пятьдесят миллионов рублей, заказчик обязан установить требование обеспечения исполнения контракта в размере от 10 до 30% НМЦК, но не менее чем в размере аванса (если контрактом предусмотрена выплата аванса). </a:t>
            </a:r>
          </a:p>
          <a:p>
            <a:pPr algn="just"/>
            <a:r>
              <a:rPr lang="ru-RU" sz="2000" dirty="0" smtClean="0"/>
              <a:t>    В случае, если аванс превышает 30% НМЦК, размер обеспечения исполнения контракта устанавливается в размере аванса. </a:t>
            </a:r>
          </a:p>
          <a:p>
            <a:pPr algn="just"/>
            <a:r>
              <a:rPr lang="ru-RU" sz="2000" dirty="0" smtClean="0"/>
              <a:t>   В случае, если предложенная в заявке участника закупки цена снижена на двадцать пять и более процентов по отношению к начальной (максимальной) цене контракта, участник закупки, с которым заключается контракт, предоставляет обеспечение исполнения контракта с учетом положений </a:t>
            </a:r>
            <a:r>
              <a:rPr lang="ru-RU" sz="2000" dirty="0" smtClean="0">
                <a:hlinkClick r:id="" action="ppaction://hlinkfile"/>
              </a:rPr>
              <a:t>статьи 37</a:t>
            </a:r>
            <a:r>
              <a:rPr lang="ru-RU" sz="2000" dirty="0" smtClean="0"/>
              <a:t>  44-ФЗ.</a:t>
            </a:r>
          </a:p>
          <a:p>
            <a:pPr algn="just"/>
            <a:r>
              <a:rPr lang="ru-RU" sz="2000" dirty="0" smtClean="0"/>
              <a:t>   7. В ходе исполнения контракта поставщик (подрядчик, исполнитель) вправе предоставить заказчику обеспечение исполнения контракта, уменьшенное на размер выполненных обязательств, предусмотренных контрактом, взамен ранее предоставленного обеспечения исполнения контракта. При этом может быть изменен способ обеспечения исполнения контракта.</a:t>
            </a:r>
          </a:p>
          <a:p>
            <a:r>
              <a:rPr lang="ru-RU" sz="2000" dirty="0" smtClean="0"/>
              <a:t> </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up)">
                                      <p:cBhvr>
                                        <p:cTn id="16" dur="500"/>
                                        <p:tgtEl>
                                          <p:spTgt spid="1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up)">
                                      <p:cBhvr>
                                        <p:cTn id="21" dur="500"/>
                                        <p:tgtEl>
                                          <p:spTgt spid="1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wipe(up)">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wipe(up)">
                                      <p:cBhvr>
                                        <p:cTn id="31" dur="500"/>
                                        <p:tgtEl>
                                          <p:spTgt spid="12">
                                            <p:txEl>
                                              <p:pRg st="6" end="6"/>
                                            </p:txEl>
                                          </p:spTgt>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wipe(up)">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433863"/>
          </a:xfrm>
          <a:prstGeom prst="rect">
            <a:avLst/>
          </a:prstGeom>
          <a:noFill/>
          <a:ln w="9525">
            <a:noFill/>
            <a:miter lim="800000"/>
            <a:headEnd/>
            <a:tailEnd/>
          </a:ln>
        </p:spPr>
        <p:txBody>
          <a:bodyPr wrap="square" lIns="360000" rIns="360000" bIns="108000">
            <a:spAutoFit/>
          </a:bodyPr>
          <a:lstStyle/>
          <a:p>
            <a:r>
              <a:rPr lang="ru-RU" sz="2000" b="1" dirty="0" smtClean="0"/>
              <a:t>Особенности </a:t>
            </a:r>
            <a:r>
              <a:rPr lang="en-US" sz="2000" b="1" dirty="0" smtClean="0"/>
              <a:t>(314-</a:t>
            </a:r>
            <a:r>
              <a:rPr lang="ru-RU" sz="2000" b="1" dirty="0" smtClean="0"/>
              <a:t>ФЗ от 03.07.2016</a:t>
            </a:r>
            <a:r>
              <a:rPr lang="en-US" sz="2000" b="1" dirty="0" smtClean="0"/>
              <a:t>)</a:t>
            </a:r>
            <a:r>
              <a:rPr lang="ru-RU" sz="2000" b="1" dirty="0" smtClean="0"/>
              <a:t>.  Статья 110.1 </a:t>
            </a:r>
            <a:r>
              <a:rPr lang="ru-RU" sz="2000" b="1" dirty="0"/>
              <a:t>Особенности заключения контракта, предметом которого являются создание произведения архитектуры, градостроительства или садово-паркового искусства и (или) разработка на его основе проектной документации объектов капитального </a:t>
            </a:r>
            <a:r>
              <a:rPr lang="ru-RU" sz="2000" b="1" dirty="0" smtClean="0"/>
              <a:t>строительства</a:t>
            </a:r>
            <a:endParaRPr lang="ru-RU" sz="2000" b="1" dirty="0"/>
          </a:p>
          <a:p>
            <a:endParaRPr lang="ru-RU" sz="800" dirty="0" smtClean="0"/>
          </a:p>
          <a:p>
            <a:pPr algn="just"/>
            <a:r>
              <a:rPr lang="ru-RU" sz="2000" dirty="0" smtClean="0"/>
              <a:t>   </a:t>
            </a:r>
            <a:r>
              <a:rPr lang="ru-RU" sz="2000" b="1" dirty="0" smtClean="0"/>
              <a:t>Обязательное условие контракта</a:t>
            </a:r>
            <a:r>
              <a:rPr lang="en-US" sz="2000" b="1" dirty="0" smtClean="0"/>
              <a:t>:</a:t>
            </a:r>
          </a:p>
          <a:p>
            <a:pPr algn="just"/>
            <a:r>
              <a:rPr lang="ru-RU" sz="2000" dirty="0"/>
              <a:t>1) Российской Федерации, субъекту Российской Федерации, муниципальному образованию, от имени которых заключен контракт, принадлежит исключительное право использовать произведение архитектуры, градостроительства или садово-паркового искусства, созданное в ходе выполнения такого контракта, путем разработки проектной документации объекта капитального строительства на основе указанного произведения, а также путем реализации произведения архитектуры, градостроительства или садово-паркового искусства;</a:t>
            </a:r>
          </a:p>
          <a:p>
            <a:pPr algn="just"/>
            <a:r>
              <a:rPr lang="ru-RU" sz="2000" dirty="0"/>
              <a:t>2) заказчик имеет право на многократное использование проектной документации объекта капитального строительства, разработанной на основе произведения архитектуры, градостроительства или садово-паркового искусства, без согласия автора произведения архитектуры, градостроительства или садово-паркового искусства.</a:t>
            </a:r>
          </a:p>
          <a:p>
            <a:r>
              <a:rPr lang="ru-RU" sz="2000" dirty="0" smtClean="0"/>
              <a:t> </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0614150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up)">
                                      <p:cBhvr>
                                        <p:cTn id="15" dur="500"/>
                                        <p:tgtEl>
                                          <p:spTgt spid="12">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up)">
                                      <p:cBhvr>
                                        <p:cTn id="19" dur="500"/>
                                        <p:tgtEl>
                                          <p:spTgt spid="12">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Effect transition="in" filter="wipe(up)">
                                      <p:cBhvr>
                                        <p:cTn id="2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971651"/>
          </a:xfrm>
          <a:prstGeom prst="rect">
            <a:avLst/>
          </a:prstGeom>
          <a:noFill/>
          <a:ln w="9525">
            <a:noFill/>
            <a:miter lim="800000"/>
            <a:headEnd/>
            <a:tailEnd/>
          </a:ln>
        </p:spPr>
        <p:txBody>
          <a:bodyPr wrap="square" lIns="360000" rIns="360000" bIns="108000">
            <a:spAutoFit/>
          </a:bodyPr>
          <a:lstStyle/>
          <a:p>
            <a:r>
              <a:rPr lang="ru-RU" sz="2000" b="1" dirty="0" smtClean="0"/>
              <a:t>Особенности.  Статья 110.1 </a:t>
            </a:r>
            <a:r>
              <a:rPr lang="ru-RU" sz="2000" b="1" dirty="0"/>
              <a:t>Особенности заключения контракта, предметом которого являются создание произведения архитектуры, градостроительства или садово-паркового искусства и (или) разработка на его основе проектной документации объектов капитального </a:t>
            </a:r>
            <a:r>
              <a:rPr lang="ru-RU" sz="2000" b="1" dirty="0" smtClean="0"/>
              <a:t>строительства.  </a:t>
            </a:r>
            <a:endParaRPr lang="ru-RU" sz="2000" b="1" dirty="0"/>
          </a:p>
          <a:p>
            <a:endParaRPr lang="ru-RU" sz="800" dirty="0" smtClean="0"/>
          </a:p>
          <a:p>
            <a:r>
              <a:rPr lang="ru-RU" sz="2000" dirty="0" smtClean="0"/>
              <a:t>   </a:t>
            </a:r>
            <a:r>
              <a:rPr lang="ru-RU" sz="2000" dirty="0"/>
              <a:t>2. Автор произведения архитектуры, градостроительства или садово-паркового искусства не вправе требовать от заказчика проектной документации, указанной в </a:t>
            </a:r>
            <a:r>
              <a:rPr lang="en-US" sz="2000" dirty="0" smtClean="0"/>
              <a:t> </a:t>
            </a:r>
            <a:r>
              <a:rPr lang="ru-RU" sz="2000" dirty="0" smtClean="0">
                <a:hlinkClick r:id="rId4"/>
              </a:rPr>
              <a:t>пункте </a:t>
            </a:r>
            <a:r>
              <a:rPr lang="ru-RU" sz="2000" dirty="0">
                <a:hlinkClick r:id="rId4"/>
              </a:rPr>
              <a:t>2 части 1 настоящей статьи, предоставление ему права заключать контракт на разработку такой проектной документации без использования конкурентных способов определения поставщиков (подрядчиков, исполнителей).</a:t>
            </a:r>
          </a:p>
          <a:p>
            <a:r>
              <a:rPr lang="ru-RU" sz="2000" dirty="0"/>
              <a:t> </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64</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0519631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up)">
                                      <p:cBhvr>
                                        <p:cTn id="1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126086"/>
          </a:xfrm>
          <a:prstGeom prst="rect">
            <a:avLst/>
          </a:prstGeom>
          <a:noFill/>
          <a:ln w="9525">
            <a:noFill/>
            <a:miter lim="800000"/>
            <a:headEnd/>
            <a:tailEnd/>
          </a:ln>
        </p:spPr>
        <p:txBody>
          <a:bodyPr wrap="square" lIns="360000" rIns="360000" bIns="108000">
            <a:spAutoFit/>
          </a:bodyPr>
          <a:lstStyle/>
          <a:p>
            <a:r>
              <a:rPr lang="ru-RU" sz="2000" b="1" dirty="0" smtClean="0"/>
              <a:t>Особенности.</a:t>
            </a:r>
            <a:r>
              <a:rPr lang="en-US" sz="2000" b="1" dirty="0" smtClean="0"/>
              <a:t> </a:t>
            </a:r>
            <a:r>
              <a:rPr lang="ru-RU" sz="2000" b="1" dirty="0" smtClean="0"/>
              <a:t>Статья </a:t>
            </a:r>
            <a:r>
              <a:rPr lang="ru-RU" sz="2000" b="1" dirty="0"/>
              <a:t>110.2. Особенности заключения и исполнения контракта, предметом которого является выполнение проектных и (или) изыскательских работ, </a:t>
            </a:r>
            <a:r>
              <a:rPr lang="ru-RU" sz="2000" b="1" dirty="0" smtClean="0"/>
              <a:t>…</a:t>
            </a:r>
            <a:endParaRPr lang="ru-RU" sz="2000" b="1" dirty="0"/>
          </a:p>
          <a:p>
            <a:endParaRPr lang="ru-RU" sz="800" dirty="0" smtClean="0"/>
          </a:p>
          <a:p>
            <a:pPr algn="just"/>
            <a:r>
              <a:rPr lang="ru-RU" sz="2000" dirty="0" smtClean="0"/>
              <a:t>1. Контракт … </a:t>
            </a:r>
            <a:r>
              <a:rPr lang="ru-RU" sz="2000" dirty="0"/>
              <a:t>должен </a:t>
            </a:r>
            <a:r>
              <a:rPr lang="ru-RU" sz="2000" dirty="0" smtClean="0"/>
              <a:t>содержать условие, согласно которому с </a:t>
            </a:r>
            <a:r>
              <a:rPr lang="ru-RU" sz="2000" dirty="0"/>
              <a:t>даты приемки результатов выполнения проектных и (или) изыскательских работ исключительные права на результаты выполненных проектных и (или) изыскательских работ принадлежат </a:t>
            </a:r>
            <a:r>
              <a:rPr lang="ru-RU" sz="2000" dirty="0" smtClean="0"/>
              <a:t>РФ, </a:t>
            </a:r>
            <a:r>
              <a:rPr lang="ru-RU" sz="2000" dirty="0"/>
              <a:t>субъекту </a:t>
            </a:r>
            <a:r>
              <a:rPr lang="ru-RU" sz="2000" dirty="0" smtClean="0"/>
              <a:t>РФ, </a:t>
            </a:r>
            <a:r>
              <a:rPr lang="ru-RU" sz="2000" dirty="0"/>
              <a:t>муниципальному образованию, от имени которых выступает государственный или муниципальный заказчик.</a:t>
            </a:r>
          </a:p>
          <a:p>
            <a:pPr algn="just"/>
            <a:r>
              <a:rPr lang="ru-RU" sz="2000" dirty="0"/>
              <a:t>3. Результатом выполненной работы по </a:t>
            </a:r>
            <a:r>
              <a:rPr lang="ru-RU" sz="2000" dirty="0" smtClean="0"/>
              <a:t>контракту … </a:t>
            </a:r>
            <a:r>
              <a:rPr lang="ru-RU" sz="2000" dirty="0"/>
              <a:t>являются проектная документация и (или) документ, содержащий результаты инженерных изысканий. В случае, если в соответствии с Градостроительным кодексом </a:t>
            </a:r>
            <a:r>
              <a:rPr lang="ru-RU" sz="2000" dirty="0" smtClean="0"/>
              <a:t>РФ </a:t>
            </a:r>
            <a:r>
              <a:rPr lang="ru-RU" sz="2000" dirty="0"/>
              <a:t>проведение экспертизы проектной документации и (или) результатов инженерных изысканий является обязательным, проектная документация и (или) документ, содержащий результаты инженерных изысканий, признаются результатом выполненных проектных и (или) изыскательских работ по такому контракту при наличии положительного заключения экспертизы проектной документации и (или) результатов инженерных изысканий</a:t>
            </a:r>
            <a:r>
              <a:rPr lang="ru-RU" sz="2000" dirty="0" smtClean="0"/>
              <a:t>.</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65</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2859625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up)">
                                      <p:cBhvr>
                                        <p:cTn id="1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741640"/>
          </a:xfrm>
          <a:prstGeom prst="rect">
            <a:avLst/>
          </a:prstGeom>
          <a:noFill/>
          <a:ln w="9525">
            <a:noFill/>
            <a:miter lim="800000"/>
            <a:headEnd/>
            <a:tailEnd/>
          </a:ln>
        </p:spPr>
        <p:txBody>
          <a:bodyPr wrap="square" lIns="360000" rIns="360000" bIns="108000">
            <a:spAutoFit/>
          </a:bodyPr>
          <a:lstStyle/>
          <a:p>
            <a:r>
              <a:rPr lang="ru-RU" sz="2000" b="1" dirty="0" smtClean="0"/>
              <a:t>Особенности.</a:t>
            </a:r>
            <a:r>
              <a:rPr lang="en-US" sz="2000" b="1" dirty="0" smtClean="0"/>
              <a:t> </a:t>
            </a:r>
            <a:r>
              <a:rPr lang="ru-RU" sz="2000" b="1" dirty="0" smtClean="0"/>
              <a:t>Статья </a:t>
            </a:r>
            <a:r>
              <a:rPr lang="ru-RU" sz="2000" b="1" dirty="0"/>
              <a:t>110.2. Особенности заключения и исполнения контракта, предметом которого </a:t>
            </a:r>
            <a:r>
              <a:rPr lang="ru-RU" sz="2000" b="1" dirty="0" smtClean="0"/>
              <a:t>… являются строительство, реконструкция объектов капитального строительства  </a:t>
            </a:r>
            <a:endParaRPr lang="ru-RU" sz="2000" b="1" dirty="0"/>
          </a:p>
          <a:p>
            <a:endParaRPr lang="ru-RU" sz="800" dirty="0" smtClean="0"/>
          </a:p>
          <a:p>
            <a:pPr algn="just"/>
            <a:r>
              <a:rPr lang="ru-RU" sz="2000" dirty="0"/>
              <a:t>5. </a:t>
            </a:r>
            <a:r>
              <a:rPr lang="ru-RU" sz="2000" dirty="0" smtClean="0"/>
              <a:t>Контракт … </a:t>
            </a:r>
            <a:r>
              <a:rPr lang="ru-RU" sz="2000" dirty="0"/>
              <a:t>должен содержать условие о поэтапной оплате выполненных подрядчиком работ исходя из объема таких работ и цены контракта.</a:t>
            </a:r>
          </a:p>
          <a:p>
            <a:pPr algn="just"/>
            <a:endParaRPr lang="ru-RU" sz="2000" dirty="0" smtClean="0"/>
          </a:p>
          <a:p>
            <a:pPr algn="just"/>
            <a:r>
              <a:rPr lang="ru-RU" sz="2000" dirty="0" smtClean="0"/>
              <a:t>6</a:t>
            </a:r>
            <a:r>
              <a:rPr lang="ru-RU" sz="2000" dirty="0"/>
              <a:t>. Объем выполненных по контракту работ определяется с учетом статьи 743 </a:t>
            </a:r>
            <a:r>
              <a:rPr lang="ru-RU" sz="2000" dirty="0" smtClean="0"/>
              <a:t>ГК РФ. </a:t>
            </a:r>
            <a:r>
              <a:rPr lang="ru-RU" sz="2000" dirty="0"/>
              <a:t>При этом оплата выполненных по контракту работ осуществляется в сроки и в размерах, которые установлены графиком оплаты выполненных по контракту работ с учетом графика выполнения строительно-монтажных работ.</a:t>
            </a:r>
          </a:p>
          <a:p>
            <a:pPr algn="just"/>
            <a:endParaRPr lang="ru-RU" sz="2000" dirty="0" smtClean="0"/>
          </a:p>
          <a:p>
            <a:pPr algn="just"/>
            <a:r>
              <a:rPr lang="ru-RU" sz="2000" dirty="0" smtClean="0"/>
              <a:t>7</a:t>
            </a:r>
            <a:r>
              <a:rPr lang="ru-RU" sz="2000" dirty="0"/>
              <a:t>. Методика составления указанных в части 6 настоящей статьи графиков утверждается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строительства, архитектуры, градостроительства.</a:t>
            </a:r>
          </a:p>
          <a:p>
            <a:pPr algn="just"/>
            <a:endParaRPr lang="ru-RU" sz="2000" dirty="0"/>
          </a:p>
          <a:p>
            <a:pPr algn="just"/>
            <a:r>
              <a:rPr lang="ru-RU" sz="2000" dirty="0" smtClean="0"/>
              <a:t>.</a:t>
            </a:r>
            <a:endParaRPr lang="ru-RU" sz="2000" dirty="0"/>
          </a:p>
          <a:p>
            <a:r>
              <a:rPr lang="ru-RU" sz="2000" dirty="0"/>
              <a:t> </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3375371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up)">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up)">
                                      <p:cBhvr>
                                        <p:cTn id="22" dur="500"/>
                                        <p:tgtEl>
                                          <p:spTgt spid="12">
                                            <p:txEl>
                                              <p:pRg st="6" end="6"/>
                                            </p:txEl>
                                          </p:spTgt>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animEffect transition="in" filter="wipe(up)">
                                      <p:cBhvr>
                                        <p:cTn id="26" dur="500"/>
                                        <p:tgtEl>
                                          <p:spTgt spid="12">
                                            <p:txEl>
                                              <p:pRg st="8" end="8"/>
                                            </p:txEl>
                                          </p:spTgt>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2">
                                            <p:txEl>
                                              <p:pRg st="9" end="9"/>
                                            </p:txEl>
                                          </p:spTgt>
                                        </p:tgtEl>
                                        <p:attrNameLst>
                                          <p:attrName>style.visibility</p:attrName>
                                        </p:attrNameLst>
                                      </p:cBhvr>
                                      <p:to>
                                        <p:strVal val="visible"/>
                                      </p:to>
                                    </p:set>
                                    <p:animEffect transition="in" filter="wipe(up)">
                                      <p:cBhvr>
                                        <p:cTn id="30"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510533"/>
          </a:xfrm>
          <a:prstGeom prst="rect">
            <a:avLst/>
          </a:prstGeom>
          <a:noFill/>
          <a:ln w="9525">
            <a:noFill/>
            <a:miter lim="800000"/>
            <a:headEnd/>
            <a:tailEnd/>
          </a:ln>
        </p:spPr>
        <p:txBody>
          <a:bodyPr wrap="square" lIns="360000" rIns="360000" bIns="108000">
            <a:spAutoFit/>
          </a:bodyPr>
          <a:lstStyle/>
          <a:p>
            <a:r>
              <a:rPr lang="ru-RU" sz="2000" b="1" dirty="0" smtClean="0"/>
              <a:t>Особенности.</a:t>
            </a:r>
            <a:r>
              <a:rPr lang="en-US" sz="2000" b="1" dirty="0" smtClean="0"/>
              <a:t> </a:t>
            </a:r>
            <a:r>
              <a:rPr lang="ru-RU" sz="2000" b="1" dirty="0" smtClean="0"/>
              <a:t>Статья </a:t>
            </a:r>
            <a:r>
              <a:rPr lang="ru-RU" sz="2000" b="1" dirty="0"/>
              <a:t>110.2. Особенности заключения и исполнения контракта, предметом которого </a:t>
            </a:r>
            <a:r>
              <a:rPr lang="ru-RU" sz="2000" b="1" dirty="0" smtClean="0"/>
              <a:t>… являются строительство, реконструкция объектов капитального строительства  </a:t>
            </a:r>
            <a:endParaRPr lang="ru-RU" sz="2000" b="1" dirty="0"/>
          </a:p>
          <a:p>
            <a:endParaRPr lang="ru-RU" sz="800" dirty="0" smtClean="0"/>
          </a:p>
          <a:p>
            <a:pPr algn="just"/>
            <a:r>
              <a:rPr lang="ru-RU" sz="2000" dirty="0" smtClean="0"/>
              <a:t>4</a:t>
            </a:r>
            <a:r>
              <a:rPr lang="ru-RU" sz="2000" dirty="0"/>
              <a:t>. Результатом выполненной работы по контракту, предметом которого являются строительство, реконструкция объекта капитального строительства, является построенный и (или) реконструированный объект капитального строительства, в отношении которого получено заключение органа государственного строительного надзора о соответствии построенного и (или) реконструированного объекта капитального строительства требованиям технических регламентов и проектной документации,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 и заключение федерального государственного экологического надзора в случаях, предусмотренных частью 7 статьи 54 Градостроительного кодекса Российской Федерации.</a:t>
            </a:r>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67</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889051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510533"/>
          </a:xfrm>
          <a:prstGeom prst="rect">
            <a:avLst/>
          </a:prstGeom>
          <a:noFill/>
          <a:ln w="9525">
            <a:noFill/>
            <a:miter lim="800000"/>
            <a:headEnd/>
            <a:tailEnd/>
          </a:ln>
        </p:spPr>
        <p:txBody>
          <a:bodyPr wrap="square" lIns="360000" rIns="360000" bIns="108000">
            <a:spAutoFit/>
          </a:bodyPr>
          <a:lstStyle/>
          <a:p>
            <a:r>
              <a:rPr lang="ru-RU" sz="2000" b="1" dirty="0" smtClean="0"/>
              <a:t>Особенности.</a:t>
            </a:r>
            <a:r>
              <a:rPr lang="en-US" sz="2000" b="1" dirty="0" smtClean="0"/>
              <a:t> </a:t>
            </a:r>
            <a:r>
              <a:rPr lang="ru-RU" sz="2000" b="1" dirty="0" smtClean="0"/>
              <a:t>Статья </a:t>
            </a:r>
            <a:r>
              <a:rPr lang="ru-RU" sz="2000" b="1" dirty="0"/>
              <a:t>110.2. Особенности заключения и исполнения контракта, предметом которого </a:t>
            </a:r>
            <a:r>
              <a:rPr lang="ru-RU" sz="2000" b="1" dirty="0" smtClean="0"/>
              <a:t>… являются строительство, реконструкция объектов капитального строительства  </a:t>
            </a:r>
            <a:endParaRPr lang="ru-RU" sz="2000" b="1" dirty="0"/>
          </a:p>
          <a:p>
            <a:endParaRPr lang="ru-RU" sz="800" dirty="0" smtClean="0"/>
          </a:p>
          <a:p>
            <a:pPr algn="just"/>
            <a:r>
              <a:rPr lang="ru-RU" sz="2000" dirty="0"/>
              <a:t>8. Заказчик в течение десяти рабочих дней с даты приемки объекта капитального строительства и представления подрядчиком имеющихся у него документов, необходимых в соответствии с Градостроительным кодексом </a:t>
            </a:r>
            <a:r>
              <a:rPr lang="ru-RU" sz="2000" dirty="0" smtClean="0"/>
              <a:t>РФ </a:t>
            </a:r>
            <a:r>
              <a:rPr lang="ru-RU" sz="2000" dirty="0"/>
              <a:t>для получения заключения органа государственного строительного надзора о соответствии построенного и (или) реконструированного объекта капитального строительства требованиям технических регламентов и проектной документации,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 и заключения федерального государственного экологического надзора в случаях, предусмотренных частью 7 статьи 54 Градостроительного кодекса </a:t>
            </a:r>
            <a:r>
              <a:rPr lang="ru-RU" sz="2000" dirty="0" smtClean="0"/>
              <a:t>РФ, </a:t>
            </a:r>
            <a:r>
              <a:rPr lang="ru-RU" sz="2000" dirty="0"/>
              <a:t>направляет представленные документы в органы, уполномоченные </a:t>
            </a:r>
            <a:r>
              <a:rPr lang="ru-RU" sz="2000" dirty="0" smtClean="0"/>
              <a:t>… на </a:t>
            </a:r>
            <a:r>
              <a:rPr lang="ru-RU" sz="2000" dirty="0"/>
              <a:t>выдачу указанных </a:t>
            </a:r>
            <a:r>
              <a:rPr lang="ru-RU" sz="2000" dirty="0" smtClean="0"/>
              <a:t>заключений. …</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68</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9653629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279427"/>
          </a:xfrm>
          <a:prstGeom prst="rect">
            <a:avLst/>
          </a:prstGeom>
          <a:noFill/>
          <a:ln w="9525">
            <a:noFill/>
            <a:miter lim="800000"/>
            <a:headEnd/>
            <a:tailEnd/>
          </a:ln>
        </p:spPr>
        <p:txBody>
          <a:bodyPr wrap="square" lIns="360000" rIns="360000" bIns="108000">
            <a:spAutoFit/>
          </a:bodyPr>
          <a:lstStyle/>
          <a:p>
            <a:r>
              <a:rPr lang="ru-RU" sz="2000" b="1" dirty="0" smtClean="0"/>
              <a:t>Особенности.</a:t>
            </a:r>
            <a:r>
              <a:rPr lang="en-US" sz="2000" b="1" dirty="0" smtClean="0"/>
              <a:t> </a:t>
            </a:r>
            <a:r>
              <a:rPr lang="ru-RU" sz="2000" b="1" dirty="0" smtClean="0"/>
              <a:t>Статья </a:t>
            </a:r>
            <a:r>
              <a:rPr lang="ru-RU" sz="2000" b="1" dirty="0"/>
              <a:t>110.2. Особенности заключения и исполнения контракта, предметом которого </a:t>
            </a:r>
            <a:r>
              <a:rPr lang="ru-RU" sz="2000" b="1" dirty="0" smtClean="0"/>
              <a:t>… являются строительство, реконструкция объектов капитального строительства  </a:t>
            </a:r>
            <a:endParaRPr lang="ru-RU" sz="2000" b="1" dirty="0"/>
          </a:p>
          <a:p>
            <a:endParaRPr lang="ru-RU" sz="800" dirty="0" smtClean="0"/>
          </a:p>
          <a:p>
            <a:pPr algn="just"/>
            <a:r>
              <a:rPr lang="ru-RU" sz="2000" dirty="0"/>
              <a:t>8. </a:t>
            </a:r>
            <a:r>
              <a:rPr lang="ru-RU" sz="2000" dirty="0" smtClean="0"/>
              <a:t>… Заказчик </a:t>
            </a:r>
            <a:r>
              <a:rPr lang="ru-RU" sz="2000" dirty="0"/>
              <a:t>в течение десяти рабочих дней с даты получения соответствующего заключения (заключений) и представления подрядчиком имеющихся у него документов, необходимых в соответствии с Градостроительным кодексом Российской Федерации для получения разрешения на ввод объекта в эксплуатацию, направляет документы в органы, уполномоченные в соответствии с Градостроительным кодексом Российской Федерации на выдачу разрешения на ввод объекта в эксплуатацию.</a:t>
            </a:r>
          </a:p>
          <a:p>
            <a:pPr algn="just"/>
            <a:r>
              <a:rPr lang="ru-RU" sz="2000" dirty="0" smtClean="0"/>
              <a:t>.</a:t>
            </a:r>
            <a:endParaRPr lang="ru-RU" sz="2000" dirty="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69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2799708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up)">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387423"/>
          </a:xfrm>
          <a:prstGeom prst="rect">
            <a:avLst/>
          </a:prstGeom>
          <a:noFill/>
          <a:ln w="9525">
            <a:noFill/>
            <a:miter lim="800000"/>
            <a:headEnd/>
            <a:tailEnd/>
          </a:ln>
        </p:spPr>
        <p:txBody>
          <a:bodyPr wrap="square" lIns="360000" rIns="360000" bIns="108000">
            <a:spAutoFit/>
          </a:bodyPr>
          <a:lstStyle/>
          <a:p>
            <a:r>
              <a:rPr lang="ru-RU" sz="2000" dirty="0" smtClean="0"/>
              <a:t>Контракт. </a:t>
            </a:r>
            <a:r>
              <a:rPr lang="ru-RU" sz="1900" dirty="0" smtClean="0"/>
              <a:t>Ста</a:t>
            </a:r>
            <a:r>
              <a:rPr lang="ru-RU" sz="2000" dirty="0" smtClean="0"/>
              <a:t>тья 1. Сфера применения настоящего Федерального закона</a:t>
            </a:r>
          </a:p>
          <a:p>
            <a:endParaRPr lang="ru-RU" sz="2000" dirty="0" smtClean="0"/>
          </a:p>
          <a:p>
            <a:pPr algn="just"/>
            <a:r>
              <a:rPr lang="ru-RU" sz="2000" dirty="0" smtClean="0"/>
              <a:t>   1.  Настоящий Федеральный закон регулирует отношения, направленные на обеспечение государственных и муниципальных нужд в целях повышения эффективности, результативности осуществления закупок товаров, работ, услуг, обеспечения гласности и прозрачности осуществления таких закупок, предотвращения коррупции и других злоупотреблений в сфере таких закупок, в части, касающейся:</a:t>
            </a:r>
          </a:p>
          <a:p>
            <a:pPr algn="just"/>
            <a:endParaRPr lang="ru-RU" sz="2000" dirty="0" smtClean="0"/>
          </a:p>
          <a:p>
            <a:pPr algn="just"/>
            <a:r>
              <a:rPr lang="ru-RU" sz="2000" dirty="0" smtClean="0"/>
              <a:t>      3) </a:t>
            </a:r>
            <a:r>
              <a:rPr lang="ru-RU" sz="2000" b="1" dirty="0" smtClean="0"/>
              <a:t>заключения гражданско-правового договора</a:t>
            </a:r>
            <a:r>
              <a:rPr lang="ru-RU" sz="2000" dirty="0" smtClean="0"/>
              <a:t>, предметом которого являются поставка товара, выполнение работы, оказание услуги (в том числе приобретение недвижимого имущества или аренда имущества), от имени Российской Федерации, субъекта Российской Федерации или муниципального образования, а также бюджетным учреждением либо иным юридическим лицом в соответствии с </a:t>
            </a:r>
            <a:r>
              <a:rPr lang="ru-RU" sz="2000" dirty="0" smtClean="0">
                <a:hlinkClick r:id="" action="ppaction://hlinkfile" tooltip="Ссылка на текущий документ"/>
              </a:rPr>
              <a:t>частями 1 2.1</a:t>
            </a:r>
            <a:r>
              <a:rPr lang="ru-RU" sz="2000" dirty="0" smtClean="0"/>
              <a:t>, </a:t>
            </a:r>
            <a:r>
              <a:rPr lang="ru-RU" sz="2000" dirty="0" smtClean="0">
                <a:hlinkClick r:id="" action="ppaction://hlinkfile" tooltip="Ссылка на текущий документ"/>
              </a:rPr>
              <a:t>4</a:t>
            </a:r>
            <a:r>
              <a:rPr lang="ru-RU" sz="2000" dirty="0" smtClean="0"/>
              <a:t> и </a:t>
            </a:r>
            <a:r>
              <a:rPr lang="ru-RU" sz="2000" dirty="0" smtClean="0">
                <a:hlinkClick r:id="" action="ppaction://hlinkfile" tooltip="Ссылка на текущий документ"/>
              </a:rPr>
              <a:t>5 статьи 15</a:t>
            </a:r>
            <a:r>
              <a:rPr lang="ru-RU" sz="2000" dirty="0" smtClean="0"/>
              <a:t> настоящего Федерального закона (далее - </a:t>
            </a:r>
            <a:r>
              <a:rPr lang="ru-RU" sz="2000" b="1" dirty="0" smtClean="0"/>
              <a:t>контракт</a:t>
            </a:r>
            <a:r>
              <a:rPr lang="ru-RU" sz="2000" dirty="0" smtClean="0"/>
              <a:t>).</a:t>
            </a:r>
          </a:p>
          <a:p>
            <a:endParaRPr lang="ru-RU"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up)">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387423"/>
          </a:xfrm>
          <a:prstGeom prst="rect">
            <a:avLst/>
          </a:prstGeom>
          <a:noFill/>
          <a:ln w="9525">
            <a:noFill/>
            <a:miter lim="800000"/>
            <a:headEnd/>
            <a:tailEnd/>
          </a:ln>
        </p:spPr>
        <p:txBody>
          <a:bodyPr wrap="square" lIns="360000" rIns="360000" bIns="108000">
            <a:spAutoFit/>
          </a:bodyPr>
          <a:lstStyle/>
          <a:p>
            <a:pPr algn="ctr"/>
            <a:r>
              <a:rPr lang="ru-RU" sz="2000" b="1" dirty="0" smtClean="0">
                <a:latin typeface="Arial Narrow" pitchFamily="34" charset="0"/>
                <a:cs typeface="Arial" charset="0"/>
              </a:rPr>
              <a:t>ЭТАПНОСТЬ </a:t>
            </a:r>
          </a:p>
          <a:p>
            <a:r>
              <a:rPr lang="ru-RU" sz="2000" dirty="0" smtClean="0"/>
              <a:t>Статья </a:t>
            </a:r>
            <a:r>
              <a:rPr lang="ru-RU" sz="2000" dirty="0"/>
              <a:t>2. Законодательство Российской Федерации и иные нормативные правовые акты о контрактной системе в сфере закупок товаров, работ, услуг для обеспечения государственных и муниципальных нужд</a:t>
            </a:r>
          </a:p>
          <a:p>
            <a:r>
              <a:rPr lang="ru-RU" sz="2000" dirty="0"/>
              <a:t> </a:t>
            </a:r>
          </a:p>
          <a:p>
            <a:pPr algn="just"/>
            <a:r>
              <a:rPr lang="ru-RU" sz="2000" dirty="0"/>
              <a:t>1. </a:t>
            </a:r>
            <a:r>
              <a:rPr lang="ru-RU" sz="2000" u="sng" dirty="0"/>
              <a:t>Законодательство Российской Федерации о контрактной системе</a:t>
            </a:r>
            <a:r>
              <a:rPr lang="ru-RU" sz="2000" dirty="0"/>
              <a:t> в сфере закупок товаров, работ, услуг для обеспечения государственных и муниципальных нужд (далее - законодательство Российской Федерации о контрактной системе в сфере закупок) основывается на положениях Конституции Российской Федерации, Гражданского кодекса Российской Федерации, Бюджетного кодекса Российской Федерации и состоит из настоящего Федерального закона и других федеральных законов, регулирующих отношения, указанные в </a:t>
            </a:r>
            <a:r>
              <a:rPr lang="ru-RU" sz="2000" dirty="0">
                <a:hlinkClick r:id="rId4" action="ppaction://hlinkfile" tooltip="Ссылка на текущий документ"/>
              </a:rPr>
              <a:t>части 1 статьи 1</a:t>
            </a:r>
            <a:r>
              <a:rPr lang="ru-RU" sz="2000" dirty="0"/>
              <a:t> настоящего Федерального закона. </a:t>
            </a:r>
            <a:r>
              <a:rPr lang="ru-RU" sz="2000" u="sng" dirty="0"/>
              <a:t>Нормы права, содержащиеся в других федеральных законах и регулирующие указанные отношения, должны соответствовать настоящему Федеральному </a:t>
            </a:r>
            <a:r>
              <a:rPr lang="ru-RU" sz="2000" u="sng" dirty="0" smtClean="0"/>
              <a:t>закону</a:t>
            </a:r>
            <a:r>
              <a:rPr lang="ru-RU" sz="2000" b="1" dirty="0" smtClean="0">
                <a:latin typeface="Arial Narrow" pitchFamily="34" charset="0"/>
                <a:cs typeface="Arial" charset="0"/>
              </a:rPr>
              <a:t>.</a:t>
            </a:r>
          </a:p>
          <a:p>
            <a:pPr algn="just"/>
            <a:r>
              <a:rPr lang="ru-RU" sz="2000" dirty="0">
                <a:latin typeface="Arial Narrow" pitchFamily="34" charset="0"/>
                <a:cs typeface="Arial" charset="0"/>
              </a:rPr>
              <a:t> </a:t>
            </a:r>
            <a:r>
              <a:rPr lang="ru-RU" sz="2000" dirty="0" smtClean="0">
                <a:latin typeface="Arial Narrow" pitchFamily="34" charset="0"/>
                <a:cs typeface="Arial" charset="0"/>
              </a:rPr>
              <a:t>  </a:t>
            </a:r>
            <a:endParaRPr lang="ru-RU"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70</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8171000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up)">
                                      <p:cBhvr>
                                        <p:cTn id="15" dur="500"/>
                                        <p:tgtEl>
                                          <p:spTgt spid="1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wipe(up)">
                                      <p:cBhvr>
                                        <p:cTn id="19" dur="500"/>
                                        <p:tgtEl>
                                          <p:spTgt spid="12">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up)">
                                      <p:cBhvr>
                                        <p:cTn id="2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910643"/>
          </a:xfrm>
          <a:prstGeom prst="rect">
            <a:avLst/>
          </a:prstGeom>
          <a:noFill/>
          <a:ln w="9525">
            <a:noFill/>
            <a:miter lim="800000"/>
            <a:headEnd/>
            <a:tailEnd/>
          </a:ln>
        </p:spPr>
        <p:txBody>
          <a:bodyPr wrap="square" lIns="360000" rIns="360000" bIns="108000">
            <a:spAutoFit/>
          </a:bodyPr>
          <a:lstStyle/>
          <a:p>
            <a:pPr algn="ctr"/>
            <a:r>
              <a:rPr lang="ru-RU" b="1" dirty="0">
                <a:latin typeface="Arial Narrow" pitchFamily="34" charset="0"/>
                <a:cs typeface="Arial" charset="0"/>
              </a:rPr>
              <a:t>ЭТАПНОСТЬ </a:t>
            </a:r>
          </a:p>
          <a:p>
            <a:r>
              <a:rPr lang="ru-RU" b="1" dirty="0" smtClean="0"/>
              <a:t>Статья </a:t>
            </a:r>
            <a:r>
              <a:rPr lang="ru-RU" b="1" dirty="0"/>
              <a:t>94. Особенности исполнения контракта</a:t>
            </a:r>
          </a:p>
          <a:p>
            <a:r>
              <a:rPr lang="ru-RU" dirty="0"/>
              <a:t> </a:t>
            </a:r>
          </a:p>
          <a:p>
            <a:r>
              <a:rPr lang="ru-RU" sz="2000" dirty="0"/>
              <a:t>1. Исполнение контракта включает в себя следующий комплекс мер, реализуемых после заключения контракта и направленных на достижение целей осуществления закупки путем взаимодействия заказчика с поставщиком (подрядчиком, исполнителем) в соответствии с гражданским законодательством и настоящим Федеральным законом, в том числе:</a:t>
            </a:r>
          </a:p>
          <a:p>
            <a:pPr lvl="1"/>
            <a:r>
              <a:rPr lang="ru-RU" sz="2000" dirty="0"/>
              <a:t>1) </a:t>
            </a:r>
            <a:r>
              <a:rPr lang="ru-RU" sz="2000" u="sng" dirty="0"/>
              <a:t>приемку поставленного товара, выполненной работы (ее результатов), оказанной услуги, а также отдельных этапов поставки товара, выполнения работы, оказания услуги (далее - отдельный этап исполнения контракта)</a:t>
            </a:r>
            <a:r>
              <a:rPr lang="ru-RU" sz="2000" dirty="0"/>
              <a:t>, предусмотренных контрактом, включая проведение в соответствии с настоящим Федеральным законом экспертизы поставленного товара, результатов выполненной работы, оказанной услуги, а также отдельных этапов исполнения контракта;</a:t>
            </a:r>
          </a:p>
          <a:p>
            <a:pPr lvl="1"/>
            <a:r>
              <a:rPr lang="ru-RU" sz="2000" dirty="0"/>
              <a:t>2) </a:t>
            </a:r>
            <a:r>
              <a:rPr lang="ru-RU" sz="2000" u="sng" dirty="0"/>
              <a:t>оплату заказчиком поставленного товара, выполненной работы (ее результатов), оказанной услуги, а также отдельных этапов исполнения контракта</a:t>
            </a:r>
            <a:r>
              <a:rPr lang="ru-RU" sz="2000" dirty="0" smtClean="0"/>
              <a:t>;</a:t>
            </a:r>
            <a:endParaRPr lang="ru-RU" sz="2000" b="1"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6974015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up)">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up)">
                                      <p:cBhvr>
                                        <p:cTn id="22" dur="500"/>
                                        <p:tgtEl>
                                          <p:spTgt spid="12">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up)">
                                      <p:cBhvr>
                                        <p:cTn id="25" dur="500"/>
                                        <p:tgtEl>
                                          <p:spTgt spid="12">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wipe(up)">
                                      <p:cBhvr>
                                        <p:cTn id="28"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095309"/>
          </a:xfrm>
          <a:prstGeom prst="rect">
            <a:avLst/>
          </a:prstGeom>
          <a:noFill/>
          <a:ln w="9525">
            <a:noFill/>
            <a:miter lim="800000"/>
            <a:headEnd/>
            <a:tailEnd/>
          </a:ln>
        </p:spPr>
        <p:txBody>
          <a:bodyPr wrap="square" lIns="360000" rIns="360000" bIns="108000">
            <a:spAutoFit/>
          </a:bodyPr>
          <a:lstStyle/>
          <a:p>
            <a:pPr algn="ctr"/>
            <a:r>
              <a:rPr lang="ru-RU" b="1" dirty="0">
                <a:latin typeface="Arial Narrow" pitchFamily="34" charset="0"/>
                <a:cs typeface="Arial" charset="0"/>
              </a:rPr>
              <a:t>ЭТАПНОСТЬ </a:t>
            </a:r>
          </a:p>
          <a:p>
            <a:pPr algn="just"/>
            <a:endParaRPr lang="ru-RU" sz="1000" dirty="0"/>
          </a:p>
          <a:p>
            <a:pPr algn="just"/>
            <a:r>
              <a:rPr lang="ru-RU" b="1" dirty="0" smtClean="0"/>
              <a:t>Постановление Правительства РФ от 05.06.2015 N 554.</a:t>
            </a:r>
          </a:p>
          <a:p>
            <a:pPr algn="just"/>
            <a:r>
              <a:rPr lang="ru-RU" sz="2000" dirty="0"/>
              <a:t>1. План-график закупок товаров, работ, услуг для обеспечения нужд субъекта Российской Федерации (муниципальных нужд) (далее - закупки) представляет собой единый документ, форма которого включает в том числе следующие сведения:</a:t>
            </a:r>
            <a:endParaRPr lang="ru-RU" sz="2000" dirty="0" smtClean="0"/>
          </a:p>
          <a:p>
            <a:pPr lvl="1" algn="just"/>
            <a:r>
              <a:rPr lang="ru-RU" sz="2000" dirty="0"/>
              <a:t>и</a:t>
            </a:r>
            <a:r>
              <a:rPr lang="ru-RU" sz="2000" dirty="0" smtClean="0"/>
              <a:t>) таблица содержащая в том числе следующую информацию</a:t>
            </a:r>
            <a:r>
              <a:rPr lang="en-US" sz="2000" dirty="0" smtClean="0"/>
              <a:t>…:</a:t>
            </a:r>
          </a:p>
          <a:p>
            <a:pPr lvl="1" algn="just"/>
            <a:r>
              <a:rPr lang="en-US" sz="2000" dirty="0" smtClean="0"/>
              <a:t>…</a:t>
            </a:r>
          </a:p>
          <a:p>
            <a:pPr lvl="1" algn="just"/>
            <a:r>
              <a:rPr lang="en-US" sz="2000" dirty="0" smtClean="0"/>
              <a:t>- </a:t>
            </a:r>
            <a:r>
              <a:rPr lang="ru-RU" sz="2000" u="sng" dirty="0" smtClean="0"/>
              <a:t>этапы </a:t>
            </a:r>
            <a:r>
              <a:rPr lang="ru-RU" sz="2000" u="sng" dirty="0"/>
              <a:t>оплаты</a:t>
            </a:r>
            <a:r>
              <a:rPr lang="ru-RU" sz="2000" dirty="0"/>
              <a:t> (суммы планируемых платежей) на текущий финансовый год, </a:t>
            </a:r>
            <a:r>
              <a:rPr lang="ru-RU" sz="2000" u="sng" dirty="0"/>
              <a:t>если исполнение контракта и его оплата предусмотрены </a:t>
            </a:r>
            <a:r>
              <a:rPr lang="ru-RU" sz="2000" u="sng" dirty="0" smtClean="0"/>
              <a:t>поэтапно</a:t>
            </a:r>
            <a:r>
              <a:rPr lang="ru-RU" sz="2000" dirty="0" smtClean="0"/>
              <a:t>…</a:t>
            </a:r>
            <a:r>
              <a:rPr lang="en-US" sz="2000" dirty="0" smtClean="0"/>
              <a:t>;</a:t>
            </a:r>
          </a:p>
          <a:p>
            <a:pPr lvl="1" algn="just"/>
            <a:r>
              <a:rPr lang="en-US" sz="2000" dirty="0" smtClean="0"/>
              <a:t>- </a:t>
            </a:r>
            <a:r>
              <a:rPr lang="ru-RU" sz="2000" u="sng" dirty="0"/>
              <a:t>периодичность или количество этапов</a:t>
            </a:r>
            <a:r>
              <a:rPr lang="ru-RU" sz="2000" dirty="0"/>
              <a:t> поставки товаров, выполнения работ, оказания услуг (если контрактом предусмотрено его поэтапное исполнение, в плане-графике закупок указываются сроки исполнения отдельных этапов (месяц, год), если контрактом предусмотрена периодичность поставки товаров, выполнения работ, оказания услуг, в соответствующей графе плана-графика закупок указывается их периодичность - ежедневно, еженедельно, два раза в месяц, ежемесячно, ежеквартально, один раз в полгода и другая);</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5514212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107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Отчет  - Статья 94.</a:t>
            </a:r>
          </a:p>
          <a:p>
            <a:pPr algn="just"/>
            <a:r>
              <a:rPr lang="ru-RU" sz="2000" dirty="0">
                <a:latin typeface="Arial Narrow" pitchFamily="34" charset="0"/>
                <a:cs typeface="Arial" charset="0"/>
              </a:rPr>
              <a:t> </a:t>
            </a:r>
            <a:r>
              <a:rPr lang="ru-RU" sz="2000" dirty="0" smtClean="0">
                <a:latin typeface="Arial Narrow" pitchFamily="34" charset="0"/>
                <a:cs typeface="Arial" charset="0"/>
              </a:rPr>
              <a:t>  </a:t>
            </a:r>
            <a:r>
              <a:rPr lang="ru-RU" dirty="0" smtClean="0"/>
              <a:t>9. Результаты отдельного этапа исполнения контракта </a:t>
            </a:r>
            <a:r>
              <a:rPr lang="en-US" dirty="0" smtClean="0"/>
              <a:t>/</a:t>
            </a:r>
            <a:r>
              <a:rPr lang="ru-RU" b="1" u="sng" dirty="0"/>
              <a:t>в случае, если предметом контракта является выполнение работ по строительству, реконструкции, капитальному ремонту объектов капитального строительства, по сохранению объектов культурного наследия (памятников истории и культуры) народов Российской Федерации или цена контракта превышает один миллиард рублей</a:t>
            </a:r>
            <a:r>
              <a:rPr lang="en-US" dirty="0" smtClean="0"/>
              <a:t>/* </a:t>
            </a:r>
            <a:r>
              <a:rPr lang="ru-RU" dirty="0" smtClean="0"/>
              <a:t>информация о поставленном товаре, выполненной работе или об оказанной услуге </a:t>
            </a:r>
            <a:r>
              <a:rPr lang="ru-RU" dirty="0"/>
              <a:t>(за исключением контракта, заключенного в соответствии с пунктом 4 или 5 </a:t>
            </a:r>
            <a:r>
              <a:rPr lang="en-US" dirty="0" smtClean="0"/>
              <a:t>/</a:t>
            </a:r>
            <a:r>
              <a:rPr lang="en-US" b="1" u="sng" dirty="0" smtClean="0"/>
              <a:t>,23, 42, 44, 46 </a:t>
            </a:r>
            <a:r>
              <a:rPr lang="ru-RU" b="1" u="sng" dirty="0" smtClean="0"/>
              <a:t>или 52</a:t>
            </a:r>
            <a:r>
              <a:rPr lang="en-US" dirty="0" smtClean="0"/>
              <a:t>/* </a:t>
            </a:r>
            <a:r>
              <a:rPr lang="ru-RU" dirty="0" smtClean="0"/>
              <a:t>части </a:t>
            </a:r>
            <a:r>
              <a:rPr lang="ru-RU" dirty="0"/>
              <a:t>1 статьи 93 настоящего Федерального закона), отражаются </a:t>
            </a:r>
            <a:r>
              <a:rPr lang="ru-RU" dirty="0" smtClean="0"/>
              <a:t>заказчиком в отчете, размещаемом в единой информационной системе и содержащем информацию:</a:t>
            </a:r>
          </a:p>
          <a:p>
            <a:pPr algn="just"/>
            <a:r>
              <a:rPr lang="ru-RU" dirty="0" smtClean="0"/>
              <a:t>      1) об исполнении контракта (результаты отдельного этапа исполнения контракта, осуществленная поставка товара, выполненная работа или оказанная услуга, в том числе их соответствие плану-графику), о соблюдении промежуточных и окончательных сроков исполнения контракта;</a:t>
            </a:r>
          </a:p>
          <a:p>
            <a:pPr algn="just"/>
            <a:r>
              <a:rPr lang="ru-RU" dirty="0" smtClean="0"/>
              <a:t>      2) о ненадлежащем исполнении контракта (с указанием допущенных нарушений) или о неисполнении контракта и о санкциях, которые применены в связи с нарушением условий контракта или его неисполнением;</a:t>
            </a:r>
          </a:p>
          <a:p>
            <a:pPr algn="just"/>
            <a:r>
              <a:rPr lang="ru-RU" dirty="0" smtClean="0"/>
              <a:t>      3) об изменении или о расторжении контракта в ходе его исполнения.</a:t>
            </a:r>
          </a:p>
          <a:p>
            <a:pPr algn="just"/>
            <a:endParaRPr lang="en-US" dirty="0" smtClean="0"/>
          </a:p>
          <a:p>
            <a:pPr algn="just"/>
            <a:r>
              <a:rPr lang="en-US" dirty="0" smtClean="0"/>
              <a:t>* c 1 </a:t>
            </a:r>
            <a:r>
              <a:rPr lang="ru-RU" dirty="0" smtClean="0"/>
              <a:t>июля 2018 года.</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9384753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up)">
                                      <p:cBhvr>
                                        <p:cTn id="15" dur="500"/>
                                        <p:tgtEl>
                                          <p:spTgt spid="1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wipe(up)">
                                      <p:cBhvr>
                                        <p:cTn id="19" dur="500"/>
                                        <p:tgtEl>
                                          <p:spTgt spid="12">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up)">
                                      <p:cBhvr>
                                        <p:cTn id="23" dur="500"/>
                                        <p:tgtEl>
                                          <p:spTgt spid="1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wipe(up)">
                                      <p:cBhvr>
                                        <p:cTn id="28"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464093"/>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Отчет  - Статья 94.</a:t>
            </a:r>
          </a:p>
          <a:p>
            <a:pPr algn="just"/>
            <a:r>
              <a:rPr lang="ru-RU" sz="2000" dirty="0">
                <a:latin typeface="Arial Narrow" pitchFamily="34" charset="0"/>
                <a:cs typeface="Arial" charset="0"/>
              </a:rPr>
              <a:t> </a:t>
            </a:r>
            <a:r>
              <a:rPr lang="ru-RU" sz="2000" dirty="0" smtClean="0">
                <a:latin typeface="Arial Narrow" pitchFamily="34" charset="0"/>
                <a:cs typeface="Arial" charset="0"/>
              </a:rPr>
              <a:t>  </a:t>
            </a:r>
            <a:endParaRPr lang="ru-RU" sz="1000" dirty="0" smtClean="0"/>
          </a:p>
          <a:p>
            <a:pPr algn="just"/>
            <a:r>
              <a:rPr lang="ru-RU" sz="2000" dirty="0"/>
              <a:t> </a:t>
            </a:r>
            <a:r>
              <a:rPr lang="ru-RU" sz="2000" dirty="0" smtClean="0"/>
              <a:t>10. К </a:t>
            </a:r>
            <a:r>
              <a:rPr lang="ru-RU" sz="2000" dirty="0"/>
              <a:t>отчету прилагаются заключение по результатам экспертизы отдельного этапа исполнения контракта, поставленного товара, выполненной работы или оказанной услуги (</a:t>
            </a:r>
            <a:r>
              <a:rPr lang="ru-RU" sz="2000" u="sng" dirty="0"/>
              <a:t>в случае привлечения заказчиком для проведения экспертизы отдельного этапа исполнения контракта, поставленного товара, выполненной работы или оказанной услуги экспертов, экспертных организаций</a:t>
            </a:r>
            <a:r>
              <a:rPr lang="ru-RU" sz="2000" dirty="0"/>
              <a:t>) и документ о приемке таких результатов либо иной определенный законодательством РФ документ</a:t>
            </a:r>
            <a:r>
              <a:rPr lang="ru-RU" sz="2000" dirty="0" smtClean="0"/>
              <a:t>.</a:t>
            </a:r>
          </a:p>
          <a:p>
            <a:pPr algn="just"/>
            <a:endParaRPr lang="ru-RU" sz="2000" dirty="0" smtClean="0"/>
          </a:p>
          <a:p>
            <a:pPr algn="just"/>
            <a:r>
              <a:rPr lang="ru-RU" sz="2000" dirty="0"/>
              <a:t>11. Порядок подготовки и размещения в единой информационной системе отчета, указанного в </a:t>
            </a:r>
            <a:r>
              <a:rPr lang="ru-RU" sz="2000" dirty="0">
                <a:hlinkClick r:id="rId4" action="ppaction://hlinkfile" tooltip="Ссылка на текущий документ"/>
              </a:rPr>
              <a:t>части 9</a:t>
            </a:r>
            <a:r>
              <a:rPr lang="ru-RU" sz="2000" dirty="0"/>
              <a:t> настоящей статьи, форма указанного отчета определяются Правительством Российской Федерации.</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74</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1706401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up)">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up)">
                                      <p:cBhvr>
                                        <p:cTn id="2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107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Отчет  - Статья 94.</a:t>
            </a:r>
          </a:p>
          <a:p>
            <a:pPr algn="just"/>
            <a:r>
              <a:rPr lang="ru-RU" sz="2000" dirty="0" smtClean="0">
                <a:latin typeface="Arial Narrow" pitchFamily="34" charset="0"/>
                <a:cs typeface="Arial" charset="0"/>
              </a:rPr>
              <a:t> </a:t>
            </a:r>
            <a:r>
              <a:rPr lang="ru-RU" sz="2000" dirty="0" smtClean="0"/>
              <a:t>Постановление Правительства РФ от 28.11.2013 N 1093</a:t>
            </a:r>
            <a:br>
              <a:rPr lang="ru-RU" sz="2000" dirty="0" smtClean="0"/>
            </a:br>
            <a:r>
              <a:rPr lang="ru-RU" sz="2000" dirty="0" smtClean="0"/>
              <a:t>"О порядке подготовки и размещения в единой информационной системе в сфере закупок отчета об исполнении государственного (муниципального) контракта и (или) о результатах отдельного этапа его исполнения</a:t>
            </a:r>
            <a:r>
              <a:rPr lang="en-US" sz="2000" dirty="0" smtClean="0"/>
              <a:t>”</a:t>
            </a:r>
            <a:r>
              <a:rPr lang="ru-RU" sz="2000" dirty="0" smtClean="0"/>
              <a:t>(вместе с "Положением о подготовке и размещении в единой информационной системе в сфере закупок отчета об исполнении государственного (муниципального) контракта и (или) о результатах отдельного этапа его исполнения")</a:t>
            </a:r>
            <a:endParaRPr lang="en-US" sz="2000" dirty="0" smtClean="0"/>
          </a:p>
          <a:p>
            <a:pPr algn="just"/>
            <a:endParaRPr lang="en-US" sz="2000" dirty="0" smtClean="0"/>
          </a:p>
          <a:p>
            <a:pPr algn="ctr"/>
            <a:r>
              <a:rPr lang="ru-RU" sz="2000" dirty="0" smtClean="0"/>
              <a:t>Положение</a:t>
            </a:r>
          </a:p>
          <a:p>
            <a:pPr algn="just"/>
            <a:r>
              <a:rPr lang="ru-RU" sz="2000" dirty="0" smtClean="0"/>
              <a:t>   2. </a:t>
            </a:r>
            <a:r>
              <a:rPr lang="ru-RU" sz="2000" b="1" u="sng" dirty="0" smtClean="0"/>
              <a:t>В отчете </a:t>
            </a:r>
            <a:r>
              <a:rPr lang="ru-RU" sz="2000" dirty="0" smtClean="0"/>
              <a:t>сроки отдельного этапа исполнения государственного (муниципального) контракта (далее - контракт), наименование и цена поставленных товаров, выполненных работ, оказанных услуг, размер аванса и сроки оплаты обязательств по контракту </a:t>
            </a:r>
            <a:r>
              <a:rPr lang="ru-RU" sz="2000" b="1" u="sng" dirty="0" smtClean="0"/>
              <a:t>указываются в соответствии с условиями контракта</a:t>
            </a:r>
            <a:r>
              <a:rPr lang="ru-RU" sz="2000" dirty="0" smtClean="0"/>
              <a:t>, а также документами о приемке поставленного товара, выполненной работы, оказанной услуги и документами о приемке результатов отдельного этапа исполнения контракта.</a:t>
            </a:r>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75</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up)">
                                      <p:cBhvr>
                                        <p:cTn id="16" dur="500"/>
                                        <p:tgtEl>
                                          <p:spTgt spid="1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up)">
                                      <p:cBhvr>
                                        <p:cTn id="2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72308"/>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Отчет  - </a:t>
            </a:r>
            <a:r>
              <a:rPr lang="ru-RU" sz="2000" dirty="0" smtClean="0">
                <a:latin typeface="Arial Narrow" pitchFamily="34" charset="0"/>
                <a:cs typeface="Arial" charset="0"/>
              </a:rPr>
              <a:t> </a:t>
            </a:r>
            <a:r>
              <a:rPr lang="ru-RU" sz="2000" b="1" dirty="0" smtClean="0">
                <a:latin typeface="Arial Narrow" pitchFamily="34" charset="0"/>
                <a:cs typeface="Arial" charset="0"/>
              </a:rPr>
              <a:t>Постановление Правительства РФ от 28.11.2013 N 1093</a:t>
            </a:r>
          </a:p>
          <a:p>
            <a:pPr algn="ctr"/>
            <a:r>
              <a:rPr lang="ru-RU" sz="2000" dirty="0" smtClean="0"/>
              <a:t>Положение</a:t>
            </a:r>
          </a:p>
          <a:p>
            <a:pPr algn="just"/>
            <a:r>
              <a:rPr lang="ru-RU" sz="2000" dirty="0" smtClean="0"/>
              <a:t>   3. Отчет размещается заказчиком в единой системе в течение 7 рабочих дней со дня:</a:t>
            </a:r>
          </a:p>
          <a:p>
            <a:pPr algn="just"/>
            <a:r>
              <a:rPr lang="ru-RU" sz="1900" dirty="0" smtClean="0"/>
              <a:t>      а) </a:t>
            </a:r>
            <a:r>
              <a:rPr lang="ru-RU" sz="1900" b="1" i="1" u="sng" dirty="0" smtClean="0"/>
              <a:t>оплаты</a:t>
            </a:r>
            <a:r>
              <a:rPr lang="ru-RU" sz="1900" dirty="0" smtClean="0"/>
              <a:t> заказчиком </a:t>
            </a:r>
            <a:r>
              <a:rPr lang="ru-RU" sz="1900" b="1" i="1" u="sng" dirty="0" smtClean="0"/>
              <a:t>обязательств и подписания заказчиком документа о приемке результатов</a:t>
            </a:r>
            <a:r>
              <a:rPr lang="ru-RU" sz="1900" dirty="0" smtClean="0"/>
              <a:t> исполнения контракта и (или) о результатах отдельного этапа его исполнения, а в случае создания приемочной комиссии - подписания такого документа всеми членами приемочной комиссии и утверждения его заказчиком </a:t>
            </a:r>
            <a:r>
              <a:rPr lang="ru-RU" sz="1900" b="1" i="1" u="sng" dirty="0" smtClean="0"/>
              <a:t>по отдельному этапу исполнения контракта</a:t>
            </a:r>
            <a:r>
              <a:rPr lang="ru-RU" sz="1900" dirty="0" smtClean="0"/>
              <a:t>;</a:t>
            </a:r>
          </a:p>
          <a:p>
            <a:pPr algn="just"/>
            <a:endParaRPr lang="ru-RU" sz="1000" dirty="0" smtClean="0"/>
          </a:p>
          <a:p>
            <a:pPr algn="just"/>
            <a:r>
              <a:rPr lang="ru-RU" sz="1900" dirty="0" smtClean="0"/>
              <a:t>      б) </a:t>
            </a:r>
            <a:r>
              <a:rPr lang="ru-RU" sz="1900" b="1" i="1" u="sng" dirty="0" smtClean="0"/>
              <a:t>оплаты заказчиком обязательств по контракту</a:t>
            </a:r>
            <a:r>
              <a:rPr lang="ru-RU" sz="1900" dirty="0" smtClean="0"/>
              <a:t> и подписания документа о приемке поставленных товаров, выполненных работ и оказанных услуг, а в случае создания приемочной комиссии - подписания такого документа всеми членами приемочной комиссии и утверждения его заказчиком;</a:t>
            </a:r>
          </a:p>
          <a:p>
            <a:pPr algn="just"/>
            <a:endParaRPr lang="ru-RU" sz="1000" dirty="0" smtClean="0"/>
          </a:p>
          <a:p>
            <a:pPr algn="just"/>
            <a:r>
              <a:rPr lang="ru-RU" sz="1900" dirty="0" smtClean="0"/>
              <a:t>      в) </a:t>
            </a:r>
            <a:r>
              <a:rPr lang="ru-RU" sz="1900" b="1" i="1" u="sng" dirty="0" smtClean="0"/>
              <a:t>расторжения контракта</a:t>
            </a:r>
            <a:r>
              <a:rPr lang="ru-RU" sz="1900" dirty="0" smtClean="0"/>
              <a:t>, то есть со дня, определенного соглашением сторон о расторжении контракта, </a:t>
            </a:r>
            <a:r>
              <a:rPr lang="ru-RU" sz="1900" b="1" i="1" u="sng" dirty="0" smtClean="0"/>
              <a:t>дня вступления в законную силу</a:t>
            </a:r>
            <a:r>
              <a:rPr lang="ru-RU" sz="1900" dirty="0" smtClean="0"/>
              <a:t> </a:t>
            </a:r>
            <a:r>
              <a:rPr lang="ru-RU" sz="1900" b="1" i="1" u="sng" dirty="0" smtClean="0"/>
              <a:t>решения суда о расторжении контракта</a:t>
            </a:r>
            <a:r>
              <a:rPr lang="ru-RU" sz="1900" dirty="0" smtClean="0"/>
              <a:t> или дня вступления в силу </a:t>
            </a:r>
            <a:r>
              <a:rPr lang="ru-RU" sz="1900" b="1" i="1" u="sng" dirty="0" smtClean="0"/>
              <a:t>решения</a:t>
            </a:r>
            <a:r>
              <a:rPr lang="ru-RU" sz="1900" dirty="0" smtClean="0"/>
              <a:t> поставщика, подрядчика или исполнителя либо заказчика </a:t>
            </a:r>
            <a:r>
              <a:rPr lang="ru-RU" sz="1900" b="1" i="1" u="sng" dirty="0" smtClean="0"/>
              <a:t>об одностороннем отказе от исполнения контракта.</a:t>
            </a:r>
            <a:endParaRPr lang="ru-RU" sz="1900" b="1" i="1" u="sng"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8453" y="-35230"/>
            <a:ext cx="9520906" cy="462998"/>
          </a:xfrm>
          <a:prstGeom prst="rect">
            <a:avLst/>
          </a:prstGeom>
          <a:noFill/>
          <a:ln w="9525">
            <a:noFill/>
            <a:miter lim="800000"/>
            <a:headEnd/>
            <a:tailEnd/>
          </a:ln>
        </p:spPr>
        <p:txBody>
          <a:bodyPr wrap="square" lIns="360000" rIns="360000" bIns="108000">
            <a:spAutoFit/>
          </a:bodyPr>
          <a:lstStyle/>
          <a:p>
            <a:pPr>
              <a:buFont typeface="Wingdings" pitchFamily="2" charset="2"/>
              <a:buChar char="Ø"/>
            </a:pPr>
            <a:r>
              <a:rPr lang="ru-RU" sz="2000" b="1" dirty="0" smtClean="0">
                <a:latin typeface="Arial Narrow" pitchFamily="34" charset="0"/>
                <a:cs typeface="Arial" charset="0"/>
              </a:rPr>
              <a:t> </a:t>
            </a:r>
            <a:r>
              <a:rPr lang="en-US" sz="2000" b="1" dirty="0" smtClean="0">
                <a:latin typeface="Arial Narrow" pitchFamily="34" charset="0"/>
                <a:cs typeface="Arial" charset="0"/>
              </a:rPr>
              <a:t> </a:t>
            </a:r>
            <a:r>
              <a:rPr lang="ru-RU" sz="2000" b="1" dirty="0" smtClean="0">
                <a:latin typeface="Arial Narrow" pitchFamily="34" charset="0"/>
                <a:cs typeface="Arial" charset="0"/>
              </a:rPr>
              <a:t>Некоторые сроки размещения информации и документов по контракту</a:t>
            </a:r>
            <a:r>
              <a:rPr lang="en-US" sz="2000" b="1" dirty="0" smtClean="0">
                <a:latin typeface="Arial Narrow" pitchFamily="34" charset="0"/>
                <a:cs typeface="Arial" charset="0"/>
              </a:rPr>
              <a:t>:</a:t>
            </a:r>
            <a:endParaRPr lang="ru-RU" sz="2000" b="1"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77</a:t>
            </a:fld>
            <a:endParaRPr lang="ru-RU" sz="1600" smtClean="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54460953"/>
              </p:ext>
            </p:extLst>
          </p:nvPr>
        </p:nvGraphicFramePr>
        <p:xfrm>
          <a:off x="55881" y="386081"/>
          <a:ext cx="9032238" cy="5782407"/>
        </p:xfrm>
        <a:graphic>
          <a:graphicData uri="http://schemas.openxmlformats.org/drawingml/2006/table">
            <a:tbl>
              <a:tblPr firstRow="1" lastCol="1" bandRow="1"/>
              <a:tblGrid>
                <a:gridCol w="1491783"/>
                <a:gridCol w="936104"/>
                <a:gridCol w="2952328"/>
                <a:gridCol w="2392184"/>
                <a:gridCol w="1259839"/>
              </a:tblGrid>
              <a:tr h="357669">
                <a:tc>
                  <a:txBody>
                    <a:bodyPr/>
                    <a:lstStyle/>
                    <a:p>
                      <a:pPr algn="ctr"/>
                      <a:r>
                        <a:rPr lang="ru-RU" sz="1700" b="1" baseline="0" dirty="0" smtClean="0"/>
                        <a:t>Информация</a:t>
                      </a:r>
                      <a:endParaRPr lang="ru-RU" sz="1700" b="1" dirty="0"/>
                    </a:p>
                  </a:txBody>
                  <a:tcPr/>
                </a:tc>
                <a:tc>
                  <a:txBody>
                    <a:bodyPr/>
                    <a:lstStyle/>
                    <a:p>
                      <a:pPr algn="ctr"/>
                      <a:r>
                        <a:rPr lang="ru-RU" sz="1800" b="1" dirty="0" smtClean="0"/>
                        <a:t>Место</a:t>
                      </a:r>
                      <a:endParaRPr lang="ru-RU" sz="1800" b="1" dirty="0"/>
                    </a:p>
                  </a:txBody>
                  <a:tcPr/>
                </a:tc>
                <a:tc>
                  <a:txBody>
                    <a:bodyPr/>
                    <a:lstStyle/>
                    <a:p>
                      <a:pPr algn="ctr"/>
                      <a:r>
                        <a:rPr lang="ru-RU" sz="1800" b="1" dirty="0" smtClean="0"/>
                        <a:t>Что размещать</a:t>
                      </a:r>
                      <a:endParaRPr lang="ru-RU"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t>Срок</a:t>
                      </a:r>
                    </a:p>
                  </a:txBody>
                  <a:tcPr/>
                </a:tc>
                <a:tc>
                  <a:txBody>
                    <a:bodyPr/>
                    <a:lstStyle/>
                    <a:p>
                      <a:pPr algn="ctr"/>
                      <a:r>
                        <a:rPr lang="ru-RU" sz="1800" b="1" dirty="0" smtClean="0"/>
                        <a:t>Причина</a:t>
                      </a:r>
                      <a:endParaRPr lang="ru-RU" sz="1800" b="1" dirty="0"/>
                    </a:p>
                  </a:txBody>
                  <a:tcPr/>
                </a:tc>
              </a:tr>
              <a:tr h="894172">
                <a:tc>
                  <a:txBody>
                    <a:bodyPr/>
                    <a:lstStyle/>
                    <a:p>
                      <a:r>
                        <a:rPr lang="ru-RU" dirty="0" smtClean="0"/>
                        <a:t>Регистрация</a:t>
                      </a:r>
                      <a:r>
                        <a:rPr lang="ru-RU" baseline="0" dirty="0" smtClean="0"/>
                        <a:t> контракта</a:t>
                      </a:r>
                      <a:endParaRPr lang="ru-RU" dirty="0"/>
                    </a:p>
                  </a:txBody>
                  <a:tcPr/>
                </a:tc>
                <a:tc>
                  <a:txBody>
                    <a:bodyPr/>
                    <a:lstStyle/>
                    <a:p>
                      <a:r>
                        <a:rPr lang="ru-RU" dirty="0" smtClean="0"/>
                        <a:t>Реестр</a:t>
                      </a:r>
                      <a:endParaRPr lang="ru-RU" dirty="0"/>
                    </a:p>
                  </a:txBody>
                  <a:tcPr/>
                </a:tc>
                <a:tc>
                  <a:txBody>
                    <a:bodyPr/>
                    <a:lstStyle/>
                    <a:p>
                      <a:r>
                        <a:rPr lang="ru-RU" sz="1800" kern="1200" dirty="0" err="1" smtClean="0">
                          <a:solidFill>
                            <a:schemeClr val="tx1"/>
                          </a:solidFill>
                          <a:effectLst/>
                          <a:latin typeface="+mn-lt"/>
                          <a:ea typeface="+mn-ea"/>
                          <a:cs typeface="+mn-cs"/>
                        </a:rPr>
                        <a:t>пп</a:t>
                      </a:r>
                      <a:r>
                        <a:rPr lang="ru-RU" sz="1800" kern="1200" dirty="0" smtClean="0">
                          <a:solidFill>
                            <a:schemeClr val="tx1"/>
                          </a:solidFill>
                          <a:effectLst/>
                          <a:latin typeface="+mn-lt"/>
                          <a:ea typeface="+mn-ea"/>
                          <a:cs typeface="+mn-cs"/>
                        </a:rPr>
                        <a:t>. "а" - "ж", "и", "м" и "о" пункта 2 Правил</a:t>
                      </a:r>
                      <a:endParaRPr lang="ru-RU" dirty="0"/>
                    </a:p>
                  </a:txBody>
                  <a:tcPr/>
                </a:tc>
                <a:tc>
                  <a:txBody>
                    <a:bodyPr/>
                    <a:lstStyle/>
                    <a:p>
                      <a:r>
                        <a:rPr lang="ru-RU" sz="1800" kern="1200" dirty="0" smtClean="0">
                          <a:solidFill>
                            <a:schemeClr val="tx1"/>
                          </a:solidFill>
                          <a:effectLst/>
                          <a:latin typeface="+mn-lt"/>
                          <a:ea typeface="+mn-ea"/>
                          <a:cs typeface="+mn-cs"/>
                        </a:rPr>
                        <a:t>5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 </a:t>
                      </a:r>
                      <a:r>
                        <a:rPr lang="ru-RU" sz="1800" b="1" u="sng" kern="1200" dirty="0" smtClean="0">
                          <a:solidFill>
                            <a:schemeClr val="tx1"/>
                          </a:solidFill>
                          <a:effectLst/>
                          <a:latin typeface="+mn-lt"/>
                          <a:ea typeface="+mn-ea"/>
                          <a:cs typeface="+mn-cs"/>
                        </a:rPr>
                        <a:t>заключения</a:t>
                      </a:r>
                      <a:r>
                        <a:rPr lang="ru-RU" sz="1800" kern="1200" dirty="0" smtClean="0">
                          <a:solidFill>
                            <a:schemeClr val="tx1"/>
                          </a:solidFill>
                          <a:effectLst/>
                          <a:latin typeface="+mn-lt"/>
                          <a:ea typeface="+mn-ea"/>
                          <a:cs typeface="+mn-cs"/>
                        </a:rPr>
                        <a:t> </a:t>
                      </a:r>
                      <a:r>
                        <a:rPr lang="ru-RU" sz="1700" kern="1200" dirty="0" smtClean="0">
                          <a:solidFill>
                            <a:schemeClr val="tx1"/>
                          </a:solidFill>
                          <a:effectLst/>
                          <a:latin typeface="+mn-lt"/>
                          <a:ea typeface="+mn-ea"/>
                          <a:cs typeface="+mn-cs"/>
                        </a:rPr>
                        <a:t>контракта</a:t>
                      </a:r>
                      <a:endParaRPr lang="ru-RU" sz="1700" dirty="0"/>
                    </a:p>
                  </a:txBody>
                  <a:tcPr/>
                </a:tc>
                <a:tc>
                  <a:txBody>
                    <a:bodyPr/>
                    <a:lstStyle/>
                    <a:p>
                      <a:r>
                        <a:rPr lang="ru-RU" sz="1800" kern="1200" dirty="0" smtClean="0">
                          <a:solidFill>
                            <a:schemeClr val="tx1"/>
                          </a:solidFill>
                          <a:effectLst/>
                          <a:latin typeface="+mn-lt"/>
                          <a:ea typeface="+mn-ea"/>
                          <a:cs typeface="+mn-cs"/>
                        </a:rPr>
                        <a:t>ПП РФ от 28.11.2013</a:t>
                      </a:r>
                      <a:br>
                        <a:rPr lang="ru-RU" sz="1800" kern="1200" dirty="0" smtClean="0">
                          <a:solidFill>
                            <a:schemeClr val="tx1"/>
                          </a:solidFill>
                          <a:effectLst/>
                          <a:latin typeface="+mn-lt"/>
                          <a:ea typeface="+mn-ea"/>
                          <a:cs typeface="+mn-cs"/>
                        </a:rPr>
                      </a:br>
                      <a:r>
                        <a:rPr lang="ru-RU" sz="1800" kern="1200" dirty="0" smtClean="0">
                          <a:solidFill>
                            <a:schemeClr val="tx1"/>
                          </a:solidFill>
                          <a:effectLst/>
                          <a:latin typeface="+mn-lt"/>
                          <a:ea typeface="+mn-ea"/>
                          <a:cs typeface="+mn-cs"/>
                        </a:rPr>
                        <a:t>№ 1084</a:t>
                      </a:r>
                      <a:endParaRPr lang="ru-RU" dirty="0"/>
                    </a:p>
                  </a:txBody>
                  <a:tcPr/>
                </a:tc>
              </a:tr>
              <a:tr h="970671">
                <a:tc rowSpan="2">
                  <a:txBody>
                    <a:bodyPr/>
                    <a:lstStyle/>
                    <a:p>
                      <a:r>
                        <a:rPr lang="ru-RU" dirty="0" smtClean="0"/>
                        <a:t>Изменение</a:t>
                      </a:r>
                      <a:r>
                        <a:rPr lang="en-US" dirty="0" smtClean="0"/>
                        <a:t>/</a:t>
                      </a:r>
                      <a:endParaRPr lang="ru-RU" dirty="0" smtClean="0"/>
                    </a:p>
                    <a:p>
                      <a:r>
                        <a:rPr lang="ru-RU" dirty="0" smtClean="0"/>
                        <a:t>расторжение</a:t>
                      </a:r>
                      <a:r>
                        <a:rPr lang="ru-RU" baseline="0" dirty="0" smtClean="0"/>
                        <a:t> контракта</a:t>
                      </a:r>
                      <a:endParaRPr lang="ru-RU" dirty="0"/>
                    </a:p>
                  </a:txBody>
                  <a:tcPr/>
                </a:tc>
                <a:tc>
                  <a:txBody>
                    <a:bodyPr/>
                    <a:lstStyle/>
                    <a:p>
                      <a:r>
                        <a:rPr lang="ru-RU" dirty="0" smtClean="0"/>
                        <a:t>Реестр</a:t>
                      </a:r>
                      <a:endParaRPr lang="ru-RU" dirty="0"/>
                    </a:p>
                  </a:txBody>
                  <a:tcPr/>
                </a:tc>
                <a:tc>
                  <a:txBody>
                    <a:bodyPr/>
                    <a:lstStyle/>
                    <a:p>
                      <a:r>
                        <a:rPr lang="ru-RU" sz="1800" kern="1200" dirty="0" smtClean="0">
                          <a:solidFill>
                            <a:schemeClr val="tx1"/>
                          </a:solidFill>
                          <a:effectLst/>
                          <a:latin typeface="+mn-lt"/>
                          <a:ea typeface="+mn-ea"/>
                          <a:cs typeface="+mn-cs"/>
                        </a:rPr>
                        <a:t>информацию и документы </a:t>
                      </a:r>
                      <a:r>
                        <a:rPr lang="ru-RU" sz="1800" kern="1200" dirty="0" err="1" smtClean="0">
                          <a:solidFill>
                            <a:schemeClr val="tx1"/>
                          </a:solidFill>
                          <a:effectLst/>
                          <a:latin typeface="+mn-lt"/>
                          <a:ea typeface="+mn-ea"/>
                          <a:cs typeface="+mn-cs"/>
                        </a:rPr>
                        <a:t>пп</a:t>
                      </a:r>
                      <a:r>
                        <a:rPr lang="ru-RU" sz="1800" kern="1200" dirty="0" smtClean="0">
                          <a:solidFill>
                            <a:schemeClr val="tx1"/>
                          </a:solidFill>
                          <a:effectLst/>
                          <a:latin typeface="+mn-lt"/>
                          <a:ea typeface="+mn-ea"/>
                          <a:cs typeface="+mn-cs"/>
                        </a:rPr>
                        <a:t>. "з" </a:t>
                      </a:r>
                      <a:r>
                        <a:rPr lang="en-US" sz="1800" kern="1200" dirty="0" smtClean="0">
                          <a:solidFill>
                            <a:schemeClr val="tx1"/>
                          </a:solidFill>
                          <a:effectLst/>
                          <a:latin typeface="+mn-lt"/>
                          <a:ea typeface="+mn-ea"/>
                          <a:cs typeface="+mn-cs"/>
                        </a:rPr>
                        <a:t>/</a:t>
                      </a:r>
                      <a:r>
                        <a:rPr lang="ru-RU" sz="1800" kern="1200" dirty="0" smtClean="0">
                          <a:solidFill>
                            <a:schemeClr val="tx1"/>
                          </a:solidFill>
                          <a:effectLst/>
                          <a:latin typeface="+mn-lt"/>
                          <a:ea typeface="+mn-ea"/>
                          <a:cs typeface="+mn-cs"/>
                        </a:rPr>
                        <a:t>"л"</a:t>
                      </a:r>
                      <a:r>
                        <a:rPr lang="en-US" sz="1800" kern="120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"к“</a:t>
                      </a:r>
                      <a:r>
                        <a:rPr lang="en-US" sz="1800" kern="1200" baseline="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и "н" пункта 2 Правил</a:t>
                      </a:r>
                      <a:endParaRPr lang="ru-RU" dirty="0"/>
                    </a:p>
                  </a:txBody>
                  <a:tcPr/>
                </a:tc>
                <a:tc>
                  <a:txBody>
                    <a:bodyPr/>
                    <a:lstStyle/>
                    <a:p>
                      <a:r>
                        <a:rPr lang="ru-RU" sz="1800" kern="1200" dirty="0" smtClean="0">
                          <a:solidFill>
                            <a:schemeClr val="tx1"/>
                          </a:solidFill>
                          <a:effectLst/>
                          <a:latin typeface="+mn-lt"/>
                          <a:ea typeface="+mn-ea"/>
                          <a:cs typeface="+mn-cs"/>
                        </a:rPr>
                        <a:t>5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 </a:t>
                      </a:r>
                      <a:r>
                        <a:rPr lang="ru-RU" sz="1800" b="1" u="sng" kern="1200" dirty="0" smtClean="0">
                          <a:solidFill>
                            <a:schemeClr val="tx1"/>
                          </a:solidFill>
                          <a:effectLst/>
                          <a:latin typeface="+mn-lt"/>
                          <a:ea typeface="+mn-ea"/>
                          <a:cs typeface="+mn-cs"/>
                        </a:rPr>
                        <a:t>измен.</a:t>
                      </a:r>
                      <a:r>
                        <a:rPr lang="en-US" sz="1800" b="1" u="sng" kern="1200" dirty="0" smtClean="0">
                          <a:solidFill>
                            <a:schemeClr val="tx1"/>
                          </a:solidFill>
                          <a:effectLst/>
                          <a:latin typeface="+mn-lt"/>
                          <a:ea typeface="+mn-ea"/>
                          <a:cs typeface="+mn-cs"/>
                        </a:rPr>
                        <a:t>/</a:t>
                      </a:r>
                      <a:r>
                        <a:rPr lang="ru-RU" sz="1800" b="1" u="sng" kern="1200" dirty="0" smtClean="0">
                          <a:solidFill>
                            <a:schemeClr val="tx1"/>
                          </a:solidFill>
                          <a:effectLst/>
                          <a:latin typeface="+mn-lt"/>
                          <a:ea typeface="+mn-ea"/>
                          <a:cs typeface="+mn-cs"/>
                        </a:rPr>
                        <a:t>расторжения</a:t>
                      </a:r>
                      <a:r>
                        <a:rPr lang="ru-RU" sz="1800" kern="1200" dirty="0" smtClean="0">
                          <a:solidFill>
                            <a:schemeClr val="tx1"/>
                          </a:solidFill>
                          <a:effectLst/>
                          <a:latin typeface="+mn-lt"/>
                          <a:ea typeface="+mn-ea"/>
                          <a:cs typeface="+mn-cs"/>
                        </a:rPr>
                        <a:t> контракта</a:t>
                      </a:r>
                      <a:endParaRPr lang="ru-RU" dirty="0"/>
                    </a:p>
                  </a:txBody>
                  <a:tcPr>
                    <a:solidFill>
                      <a:srgbClr val="FFC000"/>
                    </a:solidFill>
                  </a:tcPr>
                </a:tc>
                <a:tc>
                  <a:txBody>
                    <a:bodyPr/>
                    <a:lstStyle/>
                    <a:p>
                      <a:r>
                        <a:rPr lang="ru-RU" sz="1800" kern="1200" dirty="0" smtClean="0">
                          <a:solidFill>
                            <a:schemeClr val="tx1"/>
                          </a:solidFill>
                          <a:effectLst/>
                          <a:latin typeface="+mn-lt"/>
                          <a:ea typeface="+mn-ea"/>
                          <a:cs typeface="+mn-cs"/>
                        </a:rPr>
                        <a:t>ПП РФ от 28.11.2013</a:t>
                      </a:r>
                      <a:br>
                        <a:rPr lang="ru-RU" sz="1800" kern="1200" dirty="0" smtClean="0">
                          <a:solidFill>
                            <a:schemeClr val="tx1"/>
                          </a:solidFill>
                          <a:effectLst/>
                          <a:latin typeface="+mn-lt"/>
                          <a:ea typeface="+mn-ea"/>
                          <a:cs typeface="+mn-cs"/>
                        </a:rPr>
                      </a:br>
                      <a:r>
                        <a:rPr lang="ru-RU" sz="1800" kern="1200" dirty="0" smtClean="0">
                          <a:solidFill>
                            <a:schemeClr val="tx1"/>
                          </a:solidFill>
                          <a:effectLst/>
                          <a:latin typeface="+mn-lt"/>
                          <a:ea typeface="+mn-ea"/>
                          <a:cs typeface="+mn-cs"/>
                        </a:rPr>
                        <a:t>№ 1084</a:t>
                      </a:r>
                      <a:endParaRPr lang="ru-RU" dirty="0"/>
                    </a:p>
                  </a:txBody>
                  <a:tcPr/>
                </a:tc>
              </a:tr>
              <a:tr h="894172">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Отчет</a:t>
                      </a:r>
                    </a:p>
                    <a:p>
                      <a:endParaRPr lang="ru-RU" dirty="0"/>
                    </a:p>
                  </a:txBody>
                  <a:tcPr/>
                </a:tc>
                <a:tc>
                  <a:txBody>
                    <a:bodyPr/>
                    <a:lstStyle/>
                    <a:p>
                      <a:r>
                        <a:rPr lang="ru-RU" dirty="0" smtClean="0"/>
                        <a:t>При </a:t>
                      </a:r>
                      <a:r>
                        <a:rPr lang="ru-RU" dirty="0" err="1" smtClean="0"/>
                        <a:t>расторжениии</a:t>
                      </a:r>
                      <a:r>
                        <a:rPr lang="ru-RU" dirty="0" smtClean="0"/>
                        <a:t> - Отчет по форме приложения к ПП РФ </a:t>
                      </a:r>
                      <a:r>
                        <a:rPr lang="ru-RU" sz="1800" kern="1200" dirty="0" smtClean="0">
                          <a:solidFill>
                            <a:schemeClr val="tx1"/>
                          </a:solidFill>
                          <a:effectLst/>
                          <a:latin typeface="+mn-lt"/>
                          <a:ea typeface="+mn-ea"/>
                          <a:cs typeface="+mn-cs"/>
                        </a:rPr>
                        <a:t>от 28.11.2013 № 1093</a:t>
                      </a:r>
                      <a:endParaRPr lang="ru-RU" dirty="0"/>
                    </a:p>
                  </a:txBody>
                  <a:tcPr/>
                </a:tc>
                <a:tc>
                  <a:txBody>
                    <a:bodyPr/>
                    <a:lstStyle/>
                    <a:p>
                      <a:r>
                        <a:rPr lang="ru-RU" sz="1800" kern="1200" dirty="0" smtClean="0">
                          <a:solidFill>
                            <a:schemeClr val="tx1"/>
                          </a:solidFill>
                          <a:effectLst/>
                          <a:latin typeface="+mn-lt"/>
                          <a:ea typeface="+mn-ea"/>
                          <a:cs typeface="+mn-cs"/>
                        </a:rPr>
                        <a:t>7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 </a:t>
                      </a:r>
                      <a:r>
                        <a:rPr lang="ru-RU" sz="1800" b="1" u="sng" kern="1200" dirty="0" smtClean="0">
                          <a:solidFill>
                            <a:schemeClr val="tx1"/>
                          </a:solidFill>
                          <a:effectLst/>
                          <a:latin typeface="+mn-lt"/>
                          <a:ea typeface="+mn-ea"/>
                          <a:cs typeface="+mn-cs"/>
                        </a:rPr>
                        <a:t>расторжения</a:t>
                      </a:r>
                      <a:r>
                        <a:rPr lang="ru-RU" sz="1800" b="1" u="none" kern="1200" dirty="0" smtClean="0">
                          <a:solidFill>
                            <a:schemeClr val="tx1"/>
                          </a:solidFill>
                          <a:effectLst/>
                          <a:latin typeface="+mn-lt"/>
                          <a:ea typeface="+mn-ea"/>
                          <a:cs typeface="+mn-cs"/>
                        </a:rPr>
                        <a:t> контракта</a:t>
                      </a:r>
                      <a:endParaRPr lang="ru-RU" b="1"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ПП РФ от 28.11.2013</a:t>
                      </a:r>
                      <a:br>
                        <a:rPr lang="ru-RU" sz="1800" kern="1200" dirty="0" smtClean="0">
                          <a:solidFill>
                            <a:schemeClr val="tx1"/>
                          </a:solidFill>
                          <a:effectLst/>
                          <a:latin typeface="+mn-lt"/>
                          <a:ea typeface="+mn-ea"/>
                          <a:cs typeface="+mn-cs"/>
                        </a:rPr>
                      </a:br>
                      <a:r>
                        <a:rPr lang="ru-RU" sz="1800" kern="1200" dirty="0" smtClean="0">
                          <a:solidFill>
                            <a:schemeClr val="tx1"/>
                          </a:solidFill>
                          <a:effectLst/>
                          <a:latin typeface="+mn-lt"/>
                          <a:ea typeface="+mn-ea"/>
                          <a:cs typeface="+mn-cs"/>
                        </a:rPr>
                        <a:t>№ 1093</a:t>
                      </a:r>
                      <a:endParaRPr lang="ru-RU" dirty="0" smtClean="0"/>
                    </a:p>
                  </a:txBody>
                  <a:tcPr/>
                </a:tc>
              </a:tr>
              <a:tr h="162286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Исполнение этапа</a:t>
                      </a:r>
                      <a:r>
                        <a:rPr lang="en-US" dirty="0" smtClean="0"/>
                        <a:t>/</a:t>
                      </a:r>
                      <a:r>
                        <a:rPr lang="ru-RU" dirty="0" smtClean="0"/>
                        <a:t> контракта</a:t>
                      </a:r>
                      <a:r>
                        <a:rPr lang="en-US" dirty="0" smtClean="0"/>
                        <a:t>/ </a:t>
                      </a:r>
                      <a:r>
                        <a:rPr lang="ru-RU" b="1" dirty="0" smtClean="0"/>
                        <a:t>приемка</a:t>
                      </a:r>
                      <a:r>
                        <a:rPr lang="ru-RU" baseline="0" dirty="0" smtClean="0"/>
                        <a:t> ТРУ</a:t>
                      </a:r>
                      <a:endParaRPr lang="ru-RU" dirty="0" smtClean="0"/>
                    </a:p>
                    <a:p>
                      <a:endParaRPr lang="ru-RU" dirty="0"/>
                    </a:p>
                  </a:txBody>
                  <a:tcPr/>
                </a:tc>
                <a:tc>
                  <a:txBody>
                    <a:bodyPr/>
                    <a:lstStyle/>
                    <a:p>
                      <a:r>
                        <a:rPr lang="ru-RU" dirty="0" smtClean="0"/>
                        <a:t>Реестр</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информацию и документы </a:t>
                      </a:r>
                      <a:r>
                        <a:rPr lang="ru-RU" sz="1800" kern="1200" dirty="0" err="1" smtClean="0">
                          <a:solidFill>
                            <a:schemeClr val="tx1"/>
                          </a:solidFill>
                          <a:effectLst/>
                          <a:latin typeface="+mn-lt"/>
                          <a:ea typeface="+mn-ea"/>
                          <a:cs typeface="+mn-cs"/>
                        </a:rPr>
                        <a:t>пп</a:t>
                      </a:r>
                      <a:r>
                        <a:rPr lang="ru-RU" sz="1800" kern="120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 - </a:t>
                      </a:r>
                      <a:r>
                        <a:rPr lang="ru-RU" sz="1800" kern="1200" dirty="0" smtClean="0">
                          <a:solidFill>
                            <a:schemeClr val="tx1"/>
                          </a:solidFill>
                          <a:effectLst/>
                          <a:latin typeface="+mn-lt"/>
                          <a:ea typeface="+mn-ea"/>
                          <a:cs typeface="+mn-cs"/>
                        </a:rPr>
                        <a:t>"к“</a:t>
                      </a:r>
                      <a:r>
                        <a:rPr lang="en-US" sz="1800" kern="1200" baseline="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и "н" пункта 2 Правил -  (</a:t>
                      </a:r>
                      <a:r>
                        <a:rPr lang="ru-RU" sz="1800" b="1" u="sng" kern="1200" dirty="0" smtClean="0">
                          <a:solidFill>
                            <a:schemeClr val="tx1"/>
                          </a:solidFill>
                          <a:effectLst/>
                          <a:latin typeface="+mn-lt"/>
                          <a:ea typeface="+mn-ea"/>
                          <a:cs typeface="+mn-cs"/>
                        </a:rPr>
                        <a:t>акт</a:t>
                      </a:r>
                      <a:r>
                        <a:rPr lang="en-US" sz="1800" b="1" u="sng" kern="1200" dirty="0" smtClean="0">
                          <a:solidFill>
                            <a:schemeClr val="tx1"/>
                          </a:solidFill>
                          <a:effectLst/>
                          <a:latin typeface="+mn-lt"/>
                          <a:ea typeface="+mn-ea"/>
                          <a:cs typeface="+mn-cs"/>
                        </a:rPr>
                        <a:t>/</a:t>
                      </a:r>
                      <a:r>
                        <a:rPr lang="ru-RU" sz="1800" b="1" u="sng" kern="1200" dirty="0" smtClean="0">
                          <a:solidFill>
                            <a:schemeClr val="tx1"/>
                          </a:solidFill>
                          <a:effectLst/>
                          <a:latin typeface="+mn-lt"/>
                          <a:ea typeface="+mn-ea"/>
                          <a:cs typeface="+mn-cs"/>
                        </a:rPr>
                        <a:t>накладная</a:t>
                      </a:r>
                      <a:r>
                        <a:rPr lang="ru-RU" sz="1800" kern="1200" dirty="0" smtClean="0">
                          <a:solidFill>
                            <a:schemeClr val="tx1"/>
                          </a:solidFill>
                          <a:effectLst/>
                          <a:latin typeface="+mn-lt"/>
                          <a:ea typeface="+mn-ea"/>
                          <a:cs typeface="+mn-cs"/>
                        </a:rPr>
                        <a:t>)</a:t>
                      </a:r>
                      <a:r>
                        <a:rPr lang="en-US" sz="18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a:t>
                      </a:r>
                      <a:r>
                        <a:rPr lang="en-US" sz="1800" kern="120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к</a:t>
                      </a:r>
                      <a:r>
                        <a:rPr lang="en-US" sz="1800" kern="1200" dirty="0" smtClean="0">
                          <a:solidFill>
                            <a:schemeClr val="tx1"/>
                          </a:solidFill>
                          <a:effectLst/>
                          <a:latin typeface="+mn-lt"/>
                          <a:ea typeface="+mn-ea"/>
                          <a:cs typeface="+mn-cs"/>
                        </a:rPr>
                        <a:t>”</a:t>
                      </a:r>
                      <a:r>
                        <a:rPr lang="ru-RU" sz="1800" kern="1200" dirty="0" smtClean="0">
                          <a:solidFill>
                            <a:schemeClr val="tx1"/>
                          </a:solidFill>
                          <a:effectLst/>
                          <a:latin typeface="+mn-lt"/>
                          <a:ea typeface="+mn-ea"/>
                          <a:cs typeface="+mn-cs"/>
                        </a:rPr>
                        <a:t> пункта 2 Правил –</a:t>
                      </a:r>
                      <a:r>
                        <a:rPr lang="en-US" sz="1800" kern="120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a:t>
                      </a:r>
                      <a:r>
                        <a:rPr lang="ru-RU" sz="1800" b="1" u="sng" kern="1200" dirty="0" smtClean="0">
                          <a:solidFill>
                            <a:schemeClr val="tx1"/>
                          </a:solidFill>
                          <a:effectLst/>
                          <a:latin typeface="+mn-lt"/>
                          <a:ea typeface="+mn-ea"/>
                          <a:cs typeface="+mn-cs"/>
                        </a:rPr>
                        <a:t>платежное поручение</a:t>
                      </a:r>
                      <a:r>
                        <a:rPr lang="ru-RU" sz="1800" kern="1200" dirty="0" smtClean="0">
                          <a:solidFill>
                            <a:schemeClr val="tx1"/>
                          </a:solidFill>
                          <a:effectLst/>
                          <a:latin typeface="+mn-lt"/>
                          <a:ea typeface="+mn-ea"/>
                          <a:cs typeface="+mn-cs"/>
                        </a:rPr>
                        <a:t>)</a:t>
                      </a:r>
                      <a:endParaRPr lang="ru-RU" dirty="0" smtClean="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5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a:t>
                      </a:r>
                      <a:r>
                        <a:rPr lang="en-US" sz="1800" kern="1200" dirty="0" smtClean="0">
                          <a:solidFill>
                            <a:schemeClr val="tx1"/>
                          </a:solidFill>
                          <a:effectLst/>
                          <a:latin typeface="+mn-lt"/>
                          <a:ea typeface="+mn-ea"/>
                          <a:cs typeface="+mn-cs"/>
                        </a:rPr>
                        <a:t>:</a:t>
                      </a:r>
                      <a:endParaRPr lang="ru-RU"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ru-RU" sz="1800" b="1" u="sng" kern="1200" dirty="0" smtClean="0">
                          <a:solidFill>
                            <a:schemeClr val="tx1"/>
                          </a:solidFill>
                          <a:effectLst/>
                          <a:latin typeface="+mn-lt"/>
                          <a:ea typeface="+mn-ea"/>
                          <a:cs typeface="+mn-cs"/>
                        </a:rPr>
                        <a:t>приемки</a:t>
                      </a:r>
                      <a:r>
                        <a:rPr lang="ru-RU" sz="1800" kern="1200" dirty="0" smtClean="0">
                          <a:solidFill>
                            <a:schemeClr val="tx1"/>
                          </a:solidFill>
                          <a:effectLst/>
                          <a:latin typeface="+mn-lt"/>
                          <a:ea typeface="+mn-ea"/>
                          <a:cs typeface="+mn-cs"/>
                        </a:rPr>
                        <a:t> ТРУ</a:t>
                      </a:r>
                      <a:r>
                        <a:rPr lang="ru-RU" sz="1800" kern="1200" baseline="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(инф-я и акт</a:t>
                      </a:r>
                      <a:r>
                        <a:rPr lang="en-US" sz="1800" kern="1200" dirty="0" smtClean="0">
                          <a:solidFill>
                            <a:schemeClr val="tx1"/>
                          </a:solidFill>
                          <a:effectLst/>
                          <a:latin typeface="+mn-lt"/>
                          <a:ea typeface="+mn-ea"/>
                          <a:cs typeface="+mn-cs"/>
                        </a:rPr>
                        <a:t>/</a:t>
                      </a:r>
                      <a:r>
                        <a:rPr lang="ru-RU" sz="1800" kern="1200" dirty="0" smtClean="0">
                          <a:solidFill>
                            <a:schemeClr val="tx1"/>
                          </a:solidFill>
                          <a:effectLst/>
                          <a:latin typeface="+mn-lt"/>
                          <a:ea typeface="+mn-ea"/>
                          <a:cs typeface="+mn-cs"/>
                        </a:rPr>
                        <a:t>накладная)</a:t>
                      </a: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 </a:t>
                      </a:r>
                      <a:r>
                        <a:rPr lang="ru-RU" sz="1800" b="1" u="sng" kern="1200" dirty="0" smtClean="0">
                          <a:solidFill>
                            <a:schemeClr val="tx1"/>
                          </a:solidFill>
                          <a:effectLst/>
                          <a:latin typeface="+mn-lt"/>
                          <a:ea typeface="+mn-ea"/>
                          <a:cs typeface="+mn-cs"/>
                        </a:rPr>
                        <a:t>исполнения</a:t>
                      </a:r>
                      <a:r>
                        <a:rPr lang="ru-RU" sz="1800" kern="1200" baseline="0" dirty="0" smtClean="0">
                          <a:solidFill>
                            <a:schemeClr val="tx1"/>
                          </a:solidFill>
                          <a:effectLst/>
                          <a:latin typeface="+mn-lt"/>
                          <a:ea typeface="+mn-ea"/>
                          <a:cs typeface="+mn-cs"/>
                        </a:rPr>
                        <a:t> контракта, т.е. Оплаты</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ПП РФ от 28.11.2013</a:t>
                      </a:r>
                      <a:br>
                        <a:rPr lang="ru-RU" sz="1800" kern="1200" dirty="0" smtClean="0">
                          <a:solidFill>
                            <a:schemeClr val="tx1"/>
                          </a:solidFill>
                          <a:effectLst/>
                          <a:latin typeface="+mn-lt"/>
                          <a:ea typeface="+mn-ea"/>
                          <a:cs typeface="+mn-cs"/>
                        </a:rPr>
                      </a:br>
                      <a:r>
                        <a:rPr lang="ru-RU" sz="1800" kern="1200" dirty="0" smtClean="0">
                          <a:solidFill>
                            <a:schemeClr val="tx1"/>
                          </a:solidFill>
                          <a:effectLst/>
                          <a:latin typeface="+mn-lt"/>
                          <a:ea typeface="+mn-ea"/>
                          <a:cs typeface="+mn-cs"/>
                        </a:rPr>
                        <a:t>№ 1084</a:t>
                      </a:r>
                      <a:endParaRPr lang="ru-RU" dirty="0" smtClean="0"/>
                    </a:p>
                  </a:txBody>
                  <a:tcPr/>
                </a:tc>
              </a:tr>
              <a:tr h="994311">
                <a:tc vMerge="1">
                  <a:txBody>
                    <a:bodyPr/>
                    <a:lstStyle/>
                    <a:p>
                      <a:endParaRPr lang="ru-RU"/>
                    </a:p>
                  </a:txBody>
                  <a:tcPr/>
                </a:tc>
                <a:tc>
                  <a:txBody>
                    <a:bodyPr/>
                    <a:lstStyle/>
                    <a:p>
                      <a:r>
                        <a:rPr lang="ru-RU" dirty="0" smtClean="0"/>
                        <a:t>Отчет</a:t>
                      </a:r>
                      <a:endParaRPr lang="ru-RU" dirty="0"/>
                    </a:p>
                  </a:txBody>
                  <a:tcPr/>
                </a:tc>
                <a:tc>
                  <a:txBody>
                    <a:bodyPr/>
                    <a:lstStyle/>
                    <a:p>
                      <a:r>
                        <a:rPr lang="ru-RU" dirty="0" smtClean="0"/>
                        <a:t>Отчет по форме приложения к ПП РФ </a:t>
                      </a:r>
                      <a:r>
                        <a:rPr lang="ru-RU" sz="1800" kern="1200" dirty="0" smtClean="0">
                          <a:solidFill>
                            <a:schemeClr val="tx1"/>
                          </a:solidFill>
                          <a:effectLst/>
                          <a:latin typeface="+mn-lt"/>
                          <a:ea typeface="+mn-ea"/>
                          <a:cs typeface="+mn-cs"/>
                        </a:rPr>
                        <a:t>от 28.11.2013 № 1093</a:t>
                      </a:r>
                      <a:endParaRPr lang="ru-RU" dirty="0"/>
                    </a:p>
                  </a:txBody>
                  <a:tcPr/>
                </a:tc>
                <a:tc>
                  <a:txBody>
                    <a:bodyPr/>
                    <a:lstStyle/>
                    <a:p>
                      <a:r>
                        <a:rPr lang="ru-RU" sz="1800" kern="1200" dirty="0" smtClean="0">
                          <a:solidFill>
                            <a:schemeClr val="tx1"/>
                          </a:solidFill>
                          <a:effectLst/>
                          <a:latin typeface="+mn-lt"/>
                          <a:ea typeface="+mn-ea"/>
                          <a:cs typeface="+mn-cs"/>
                        </a:rPr>
                        <a:t>7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 </a:t>
                      </a:r>
                      <a:r>
                        <a:rPr lang="ru-RU" sz="1800" b="1" u="sng" kern="1200" dirty="0" smtClean="0">
                          <a:solidFill>
                            <a:schemeClr val="tx1"/>
                          </a:solidFill>
                          <a:effectLst/>
                          <a:latin typeface="+mn-lt"/>
                          <a:ea typeface="+mn-ea"/>
                          <a:cs typeface="+mn-cs"/>
                        </a:rPr>
                        <a:t>оплаты </a:t>
                      </a:r>
                      <a:r>
                        <a:rPr lang="ru-RU" sz="1800" b="1" u="none" kern="1200" dirty="0" smtClean="0">
                          <a:solidFill>
                            <a:schemeClr val="tx1"/>
                          </a:solidFill>
                          <a:effectLst/>
                          <a:latin typeface="+mn-lt"/>
                          <a:ea typeface="+mn-ea"/>
                          <a:cs typeface="+mn-cs"/>
                        </a:rPr>
                        <a:t>контракта (этапа*)</a:t>
                      </a:r>
                      <a:endParaRPr lang="ru-RU" b="1"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ПП РФ от 28.11.2013</a:t>
                      </a:r>
                      <a:br>
                        <a:rPr lang="ru-RU" sz="1800" kern="1200" dirty="0" smtClean="0">
                          <a:solidFill>
                            <a:schemeClr val="tx1"/>
                          </a:solidFill>
                          <a:effectLst/>
                          <a:latin typeface="+mn-lt"/>
                          <a:ea typeface="+mn-ea"/>
                          <a:cs typeface="+mn-cs"/>
                        </a:rPr>
                      </a:br>
                      <a:r>
                        <a:rPr lang="ru-RU" sz="1800" kern="1200" dirty="0" smtClean="0">
                          <a:solidFill>
                            <a:schemeClr val="tx1"/>
                          </a:solidFill>
                          <a:effectLst/>
                          <a:latin typeface="+mn-lt"/>
                          <a:ea typeface="+mn-ea"/>
                          <a:cs typeface="+mn-cs"/>
                        </a:rPr>
                        <a:t>№ 1093</a:t>
                      </a:r>
                      <a:endParaRPr lang="ru-RU" dirty="0" smtClean="0"/>
                    </a:p>
                  </a:txBody>
                  <a:tcPr/>
                </a:tc>
              </a:tr>
            </a:tbl>
          </a:graphicData>
        </a:graphic>
      </p:graphicFrame>
    </p:spTree>
    <p:extLst>
      <p:ext uri="{BB962C8B-B14F-4D97-AF65-F5344CB8AC3E}">
        <p14:creationId xmlns:p14="http://schemas.microsoft.com/office/powerpoint/2010/main" val="22389477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8453" y="-35230"/>
            <a:ext cx="9520906" cy="462998"/>
          </a:xfrm>
          <a:prstGeom prst="rect">
            <a:avLst/>
          </a:prstGeom>
          <a:noFill/>
          <a:ln w="9525">
            <a:noFill/>
            <a:miter lim="800000"/>
            <a:headEnd/>
            <a:tailEnd/>
          </a:ln>
        </p:spPr>
        <p:txBody>
          <a:bodyPr wrap="square" lIns="360000" rIns="360000" bIns="108000">
            <a:spAutoFit/>
          </a:bodyPr>
          <a:lstStyle/>
          <a:p>
            <a:pPr>
              <a:buFont typeface="Wingdings" pitchFamily="2" charset="2"/>
              <a:buChar char="Ø"/>
            </a:pPr>
            <a:r>
              <a:rPr lang="ru-RU" sz="2000" b="1" dirty="0" smtClean="0">
                <a:latin typeface="Arial Narrow" pitchFamily="34" charset="0"/>
                <a:cs typeface="Arial" charset="0"/>
              </a:rPr>
              <a:t> </a:t>
            </a:r>
            <a:r>
              <a:rPr lang="en-US" sz="2000" b="1" dirty="0" smtClean="0">
                <a:latin typeface="Arial Narrow" pitchFamily="34" charset="0"/>
                <a:cs typeface="Arial" charset="0"/>
              </a:rPr>
              <a:t> </a:t>
            </a:r>
            <a:r>
              <a:rPr lang="ru-RU" sz="2000" b="1" dirty="0" smtClean="0">
                <a:latin typeface="Arial Narrow" pitchFamily="34" charset="0"/>
                <a:cs typeface="Arial" charset="0"/>
              </a:rPr>
              <a:t>Некоторые сроки размещения информации и документов по контракту</a:t>
            </a:r>
            <a:r>
              <a:rPr lang="en-US" sz="2000" b="1" dirty="0" smtClean="0">
                <a:latin typeface="Arial Narrow" pitchFamily="34" charset="0"/>
                <a:cs typeface="Arial" charset="0"/>
              </a:rPr>
              <a:t>:</a:t>
            </a:r>
            <a:endParaRPr lang="ru-RU" sz="2000" b="1"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78</a:t>
            </a:fld>
            <a:endParaRPr lang="ru-RU" sz="1600" smtClean="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74906132"/>
              </p:ext>
            </p:extLst>
          </p:nvPr>
        </p:nvGraphicFramePr>
        <p:xfrm>
          <a:off x="55881" y="386081"/>
          <a:ext cx="9032238" cy="4846320"/>
        </p:xfrm>
        <a:graphic>
          <a:graphicData uri="http://schemas.openxmlformats.org/drawingml/2006/table">
            <a:tbl>
              <a:tblPr firstRow="1" lastCol="1" bandRow="1"/>
              <a:tblGrid>
                <a:gridCol w="1635799"/>
                <a:gridCol w="864096"/>
                <a:gridCol w="2880320"/>
                <a:gridCol w="2304256"/>
                <a:gridCol w="1347767"/>
              </a:tblGrid>
              <a:tr h="357669">
                <a:tc>
                  <a:txBody>
                    <a:bodyPr/>
                    <a:lstStyle/>
                    <a:p>
                      <a:pPr algn="ctr"/>
                      <a:r>
                        <a:rPr lang="ru-RU" sz="1700" b="1" baseline="0" dirty="0" smtClean="0"/>
                        <a:t>Информация</a:t>
                      </a:r>
                      <a:endParaRPr lang="ru-RU" sz="1700" b="1" dirty="0"/>
                    </a:p>
                  </a:txBody>
                  <a:tcPr/>
                </a:tc>
                <a:tc>
                  <a:txBody>
                    <a:bodyPr/>
                    <a:lstStyle/>
                    <a:p>
                      <a:pPr algn="ctr"/>
                      <a:r>
                        <a:rPr lang="ru-RU" sz="1800" b="1" dirty="0" smtClean="0"/>
                        <a:t>Место</a:t>
                      </a:r>
                      <a:endParaRPr lang="ru-RU" sz="1800" b="1" dirty="0"/>
                    </a:p>
                  </a:txBody>
                  <a:tcPr/>
                </a:tc>
                <a:tc>
                  <a:txBody>
                    <a:bodyPr/>
                    <a:lstStyle/>
                    <a:p>
                      <a:pPr algn="ctr"/>
                      <a:r>
                        <a:rPr lang="ru-RU" sz="1800" b="1" dirty="0" smtClean="0"/>
                        <a:t>Что размещать</a:t>
                      </a:r>
                      <a:endParaRPr lang="ru-RU"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t>Срок</a:t>
                      </a:r>
                    </a:p>
                  </a:txBody>
                  <a:tcPr/>
                </a:tc>
                <a:tc>
                  <a:txBody>
                    <a:bodyPr/>
                    <a:lstStyle/>
                    <a:p>
                      <a:pPr algn="ctr"/>
                      <a:r>
                        <a:rPr lang="ru-RU" sz="1800" b="1" dirty="0" smtClean="0"/>
                        <a:t>Причина</a:t>
                      </a:r>
                      <a:endParaRPr lang="ru-RU" sz="1800" b="1" dirty="0"/>
                    </a:p>
                  </a:txBody>
                  <a:tcPr/>
                </a:tc>
              </a:tr>
              <a:tr h="894172">
                <a:tc>
                  <a:txBody>
                    <a:bodyPr/>
                    <a:lstStyle/>
                    <a:p>
                      <a:r>
                        <a:rPr lang="ru-RU" dirty="0" smtClean="0"/>
                        <a:t>о договорах с </a:t>
                      </a:r>
                      <a:r>
                        <a:rPr lang="ru-RU" dirty="0" err="1" smtClean="0"/>
                        <a:t>соисполните-лями</a:t>
                      </a:r>
                      <a:r>
                        <a:rPr lang="ru-RU" dirty="0" smtClean="0"/>
                        <a:t> из</a:t>
                      </a:r>
                      <a:r>
                        <a:rPr lang="ru-RU" baseline="0" dirty="0" smtClean="0"/>
                        <a:t> числа СМП и СОНО *привлечение</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Реестр</a:t>
                      </a:r>
                    </a:p>
                    <a:p>
                      <a:endParaRPr lang="ru-RU" dirty="0"/>
                    </a:p>
                  </a:txBody>
                  <a:tcPr/>
                </a:tc>
                <a:tc>
                  <a:txBody>
                    <a:bodyPr/>
                    <a:lstStyle/>
                    <a:p>
                      <a:r>
                        <a:rPr lang="ru-RU" sz="1800" kern="1200" dirty="0" smtClean="0">
                          <a:solidFill>
                            <a:schemeClr val="tx1"/>
                          </a:solidFill>
                          <a:effectLst/>
                          <a:latin typeface="+mn-lt"/>
                          <a:ea typeface="+mn-ea"/>
                          <a:cs typeface="+mn-cs"/>
                        </a:rPr>
                        <a:t>информацию и документы </a:t>
                      </a:r>
                      <a:r>
                        <a:rPr lang="ru-RU" sz="1800" kern="1200" dirty="0" err="1" smtClean="0">
                          <a:solidFill>
                            <a:schemeClr val="tx1"/>
                          </a:solidFill>
                          <a:effectLst/>
                          <a:latin typeface="+mn-lt"/>
                          <a:ea typeface="+mn-ea"/>
                          <a:cs typeface="+mn-cs"/>
                        </a:rPr>
                        <a:t>пп</a:t>
                      </a:r>
                      <a:r>
                        <a:rPr lang="ru-RU" sz="1800" kern="1200" dirty="0" smtClean="0">
                          <a:solidFill>
                            <a:schemeClr val="tx1"/>
                          </a:solidFill>
                          <a:effectLst/>
                          <a:latin typeface="+mn-lt"/>
                          <a:ea typeface="+mn-ea"/>
                          <a:cs typeface="+mn-cs"/>
                        </a:rPr>
                        <a:t>. «и(1)» пункта 2 Правил</a:t>
                      </a:r>
                      <a:endParaRPr lang="ru-RU" dirty="0"/>
                    </a:p>
                  </a:txBody>
                  <a:tcPr/>
                </a:tc>
                <a:tc>
                  <a:txBody>
                    <a:bodyPr/>
                    <a:lstStyle/>
                    <a:p>
                      <a:r>
                        <a:rPr lang="ru-RU" sz="1800" kern="1200" dirty="0" smtClean="0">
                          <a:solidFill>
                            <a:schemeClr val="tx1"/>
                          </a:solidFill>
                          <a:effectLst/>
                          <a:latin typeface="+mn-lt"/>
                          <a:ea typeface="+mn-ea"/>
                          <a:cs typeface="+mn-cs"/>
                        </a:rPr>
                        <a:t>5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a:t>
                      </a:r>
                      <a:r>
                        <a:rPr lang="ru-RU" sz="1800" kern="1200" baseline="0" dirty="0" smtClean="0">
                          <a:solidFill>
                            <a:schemeClr val="tx1"/>
                          </a:solidFill>
                          <a:effectLst/>
                          <a:latin typeface="+mn-lt"/>
                          <a:ea typeface="+mn-ea"/>
                          <a:cs typeface="+mn-cs"/>
                        </a:rPr>
                        <a:t> предоставления поставщиком информации по условиям контракта</a:t>
                      </a:r>
                      <a:endParaRPr lang="ru-RU" sz="18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ПП РФ от 28.11.2013</a:t>
                      </a:r>
                      <a:br>
                        <a:rPr lang="ru-RU" sz="1800" kern="1200" dirty="0" smtClean="0">
                          <a:solidFill>
                            <a:schemeClr val="tx1"/>
                          </a:solidFill>
                          <a:effectLst/>
                          <a:latin typeface="+mn-lt"/>
                          <a:ea typeface="+mn-ea"/>
                          <a:cs typeface="+mn-cs"/>
                        </a:rPr>
                      </a:br>
                      <a:r>
                        <a:rPr lang="ru-RU" sz="1800" kern="1200" dirty="0" smtClean="0">
                          <a:solidFill>
                            <a:schemeClr val="tx1"/>
                          </a:solidFill>
                          <a:effectLst/>
                          <a:latin typeface="+mn-lt"/>
                          <a:ea typeface="+mn-ea"/>
                          <a:cs typeface="+mn-cs"/>
                        </a:rPr>
                        <a:t>№ 1084</a:t>
                      </a:r>
                      <a:endParaRPr lang="ru-RU" dirty="0" smtClean="0"/>
                    </a:p>
                    <a:p>
                      <a:endParaRPr lang="ru-RU" dirty="0" smtClean="0"/>
                    </a:p>
                    <a:p>
                      <a:r>
                        <a:rPr lang="ru-RU" dirty="0" smtClean="0"/>
                        <a:t>с</a:t>
                      </a:r>
                      <a:r>
                        <a:rPr lang="en-US" dirty="0" smtClean="0"/>
                        <a:t> 1.11.2017</a:t>
                      </a:r>
                      <a:endParaRPr lang="ru-RU" dirty="0"/>
                    </a:p>
                  </a:txBody>
                  <a:tcPr/>
                </a:tc>
              </a:tr>
              <a:tr h="133999">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sz="1700" kern="1200" dirty="0">
                        <a:solidFill>
                          <a:schemeClr val="tx1"/>
                        </a:solidFill>
                        <a:latin typeface="+mn-lt"/>
                        <a:ea typeface="+mn-ea"/>
                        <a:cs typeface="+mn-cs"/>
                      </a:endParaRPr>
                    </a:p>
                  </a:txBody>
                  <a:tcPr>
                    <a:noFill/>
                  </a:tcPr>
                </a:tc>
                <a:tc>
                  <a:txBody>
                    <a:bodyPr/>
                    <a:lstStyle/>
                    <a:p>
                      <a:endParaRPr lang="ru-RU" dirty="0"/>
                    </a:p>
                  </a:txBody>
                  <a:tcPr/>
                </a:tc>
              </a:tr>
              <a:tr h="99237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Исполнение гарантийных обязательств</a:t>
                      </a:r>
                      <a:endParaRPr lang="ru-RU" dirty="0"/>
                    </a:p>
                  </a:txBody>
                  <a:tcPr/>
                </a:tc>
                <a:tc>
                  <a:txBody>
                    <a:bodyPr/>
                    <a:lstStyle/>
                    <a:p>
                      <a:r>
                        <a:rPr lang="ru-RU" dirty="0" smtClean="0"/>
                        <a:t>Реестр</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информацию </a:t>
                      </a:r>
                      <a:r>
                        <a:rPr lang="ru-RU" sz="1800" kern="1200" dirty="0" err="1" smtClean="0">
                          <a:solidFill>
                            <a:schemeClr val="tx1"/>
                          </a:solidFill>
                          <a:effectLst/>
                          <a:latin typeface="+mn-lt"/>
                          <a:ea typeface="+mn-ea"/>
                          <a:cs typeface="+mn-cs"/>
                        </a:rPr>
                        <a:t>пп</a:t>
                      </a:r>
                      <a:r>
                        <a:rPr lang="ru-RU" sz="1800" kern="1200" dirty="0" smtClean="0">
                          <a:solidFill>
                            <a:schemeClr val="tx1"/>
                          </a:solidFill>
                          <a:effectLst/>
                          <a:latin typeface="+mn-lt"/>
                          <a:ea typeface="+mn-ea"/>
                          <a:cs typeface="+mn-cs"/>
                        </a:rPr>
                        <a:t>. «к»</a:t>
                      </a:r>
                      <a:r>
                        <a:rPr lang="en-US" sz="1800" kern="1200" baseline="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 пункта 2 Правил о наступлении гарантийного случая</a:t>
                      </a:r>
                      <a:r>
                        <a:rPr lang="en-US" sz="1800" kern="1200" dirty="0" smtClean="0">
                          <a:solidFill>
                            <a:schemeClr val="tx1"/>
                          </a:solidFill>
                          <a:effectLst/>
                          <a:latin typeface="+mn-lt"/>
                          <a:ea typeface="+mn-ea"/>
                          <a:cs typeface="+mn-cs"/>
                        </a:rPr>
                        <a:t>;</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5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a:t>
                      </a:r>
                      <a:r>
                        <a:rPr lang="en-US" sz="1800" kern="1200" dirty="0" smtClean="0">
                          <a:solidFill>
                            <a:schemeClr val="tx1"/>
                          </a:solidFill>
                          <a:effectLst/>
                          <a:latin typeface="+mn-lt"/>
                          <a:ea typeface="+mn-ea"/>
                          <a:cs typeface="+mn-cs"/>
                        </a:rPr>
                        <a:t>:</a:t>
                      </a:r>
                      <a:endParaRPr lang="ru-RU"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наступления гарантийного случая</a:t>
                      </a: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ПП РФ от 28.11.2013</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 1084</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с 1.04.2017 </a:t>
                      </a:r>
                      <a:endParaRPr lang="ru-RU" dirty="0" smtClean="0"/>
                    </a:p>
                  </a:txBody>
                  <a:tcPr/>
                </a:tc>
              </a:tr>
              <a:tr h="994311">
                <a:tc vMerge="1">
                  <a:txBody>
                    <a:bodyPr/>
                    <a:lstStyle/>
                    <a:p>
                      <a:endParaRPr lang="ru-RU"/>
                    </a:p>
                  </a:txBody>
                  <a:tcPr/>
                </a:tc>
                <a:tc>
                  <a:txBody>
                    <a:bodyPr/>
                    <a:lstStyle/>
                    <a:p>
                      <a:r>
                        <a:rPr lang="ru-RU" dirty="0" smtClean="0"/>
                        <a:t>Реестр</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effectLst/>
                          <a:latin typeface="+mn-lt"/>
                          <a:ea typeface="+mn-ea"/>
                          <a:cs typeface="+mn-cs"/>
                        </a:rPr>
                        <a:t>информацию </a:t>
                      </a:r>
                      <a:r>
                        <a:rPr lang="ru-RU" sz="1800" kern="1200" dirty="0" err="1" smtClean="0">
                          <a:solidFill>
                            <a:schemeClr val="tx1"/>
                          </a:solidFill>
                          <a:effectLst/>
                          <a:latin typeface="+mn-lt"/>
                          <a:ea typeface="+mn-ea"/>
                          <a:cs typeface="+mn-cs"/>
                        </a:rPr>
                        <a:t>пп</a:t>
                      </a:r>
                      <a:r>
                        <a:rPr lang="ru-RU" sz="1800" kern="1200" dirty="0" smtClean="0">
                          <a:solidFill>
                            <a:schemeClr val="tx1"/>
                          </a:solidFill>
                          <a:effectLst/>
                          <a:latin typeface="+mn-lt"/>
                          <a:ea typeface="+mn-ea"/>
                          <a:cs typeface="+mn-cs"/>
                        </a:rPr>
                        <a:t>. «к»</a:t>
                      </a:r>
                      <a:r>
                        <a:rPr lang="en-US" sz="1800" kern="1200" baseline="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 пункта 2 Правил о исполнении обязательств по гарантии качества</a:t>
                      </a:r>
                      <a:r>
                        <a:rPr lang="en-US" sz="1800" kern="1200" dirty="0" smtClean="0">
                          <a:solidFill>
                            <a:schemeClr val="tx1"/>
                          </a:solidFill>
                          <a:effectLst/>
                          <a:latin typeface="+mn-lt"/>
                          <a:ea typeface="+mn-ea"/>
                          <a:cs typeface="+mn-cs"/>
                        </a:rPr>
                        <a:t>;</a:t>
                      </a:r>
                    </a:p>
                  </a:txBody>
                  <a:tcPr>
                    <a:solidFill>
                      <a:srgbClr val="FFC000"/>
                    </a:solidFill>
                  </a:tcPr>
                </a:tc>
                <a:tc>
                  <a:txBody>
                    <a:bodyPr/>
                    <a:lstStyle/>
                    <a:p>
                      <a:r>
                        <a:rPr lang="ru-RU" sz="1800" kern="1200" dirty="0" smtClean="0">
                          <a:solidFill>
                            <a:schemeClr val="tx1"/>
                          </a:solidFill>
                          <a:effectLst/>
                          <a:latin typeface="+mn-lt"/>
                          <a:ea typeface="+mn-ea"/>
                          <a:cs typeface="+mn-cs"/>
                        </a:rPr>
                        <a:t>5 </a:t>
                      </a:r>
                      <a:r>
                        <a:rPr lang="ru-RU" sz="1800" kern="1200" dirty="0" err="1" smtClean="0">
                          <a:solidFill>
                            <a:schemeClr val="tx1"/>
                          </a:solidFill>
                          <a:effectLst/>
                          <a:latin typeface="+mn-lt"/>
                          <a:ea typeface="+mn-ea"/>
                          <a:cs typeface="+mn-cs"/>
                        </a:rPr>
                        <a:t>раб.дней</a:t>
                      </a:r>
                      <a:r>
                        <a:rPr lang="ru-RU" sz="1800" kern="1200" dirty="0" smtClean="0">
                          <a:solidFill>
                            <a:schemeClr val="tx1"/>
                          </a:solidFill>
                          <a:effectLst/>
                          <a:latin typeface="+mn-lt"/>
                          <a:ea typeface="+mn-ea"/>
                          <a:cs typeface="+mn-cs"/>
                        </a:rPr>
                        <a:t> со дня исполнения</a:t>
                      </a:r>
                      <a:r>
                        <a:rPr lang="ru-RU" sz="1800" kern="1200" baseline="0" dirty="0" smtClean="0">
                          <a:solidFill>
                            <a:schemeClr val="tx1"/>
                          </a:solidFill>
                          <a:effectLst/>
                          <a:latin typeface="+mn-lt"/>
                          <a:ea typeface="+mn-ea"/>
                          <a:cs typeface="+mn-cs"/>
                        </a:rPr>
                        <a:t> (неисполнения) </a:t>
                      </a:r>
                      <a:r>
                        <a:rPr lang="ru-RU" sz="1800" kern="1200" dirty="0" smtClean="0">
                          <a:solidFill>
                            <a:schemeClr val="tx1"/>
                          </a:solidFill>
                          <a:effectLst/>
                          <a:latin typeface="+mn-lt"/>
                          <a:ea typeface="+mn-ea"/>
                          <a:cs typeface="+mn-cs"/>
                        </a:rPr>
                        <a:t>обязательств по гарантии качества</a:t>
                      </a:r>
                      <a:endParaRPr lang="ru-RU" b="1" u="none"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extLst>
      <p:ext uri="{BB962C8B-B14F-4D97-AF65-F5344CB8AC3E}">
        <p14:creationId xmlns:p14="http://schemas.microsoft.com/office/powerpoint/2010/main" val="852939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6946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Отчет  - </a:t>
            </a:r>
            <a:r>
              <a:rPr lang="ru-RU" sz="2000" dirty="0" smtClean="0">
                <a:latin typeface="Arial Narrow" pitchFamily="34" charset="0"/>
                <a:cs typeface="Arial" charset="0"/>
              </a:rPr>
              <a:t> </a:t>
            </a:r>
            <a:r>
              <a:rPr lang="ru-RU" sz="2000" b="1" dirty="0" smtClean="0">
                <a:latin typeface="Arial Narrow" pitchFamily="34" charset="0"/>
                <a:cs typeface="Arial" charset="0"/>
              </a:rPr>
              <a:t>Постановление Правительства РФ от 28.11.2013 N 1093</a:t>
            </a:r>
          </a:p>
          <a:p>
            <a:pPr algn="ctr"/>
            <a:endParaRPr lang="ru-RU" sz="2000" b="1" dirty="0">
              <a:latin typeface="Arial Narrow" pitchFamily="34" charset="0"/>
              <a:cs typeface="Arial" charset="0"/>
            </a:endParaRPr>
          </a:p>
          <a:p>
            <a:pPr algn="just"/>
            <a:r>
              <a:rPr lang="ru-RU" sz="1900" dirty="0" smtClean="0"/>
              <a:t>	</a:t>
            </a:r>
            <a:r>
              <a:rPr lang="ru-RU" sz="1900" b="1" dirty="0" smtClean="0"/>
              <a:t>Отчет </a:t>
            </a:r>
            <a:r>
              <a:rPr lang="ru-RU" sz="1900" b="1" dirty="0"/>
              <a:t>об исполнении контракта на страхование размещается, когда истек срок действия </a:t>
            </a:r>
            <a:r>
              <a:rPr lang="ru-RU" sz="1900" b="1" dirty="0" smtClean="0"/>
              <a:t>полиса.</a:t>
            </a:r>
          </a:p>
          <a:p>
            <a:pPr algn="ctr"/>
            <a:endParaRPr lang="ru-RU" sz="1900" dirty="0"/>
          </a:p>
          <a:p>
            <a:pPr algn="just"/>
            <a:r>
              <a:rPr lang="ru-RU" sz="1900" dirty="0" smtClean="0"/>
              <a:t>	Правило </a:t>
            </a:r>
            <a:r>
              <a:rPr lang="ru-RU" sz="1900" dirty="0"/>
              <a:t>нужно применять, если предмет контракта - обязательное страхование. В единой информационной системе следует разместить и сведения об исполнении контракта. Вывод обоснован тем, что страховщик исполняет обязанности по контракту на протяжении всего срока действия полиса</a:t>
            </a:r>
            <a:r>
              <a:rPr lang="ru-RU" sz="1900" dirty="0" smtClean="0"/>
              <a:t>.</a:t>
            </a:r>
          </a:p>
          <a:p>
            <a:pPr algn="just"/>
            <a:endParaRPr lang="ru-RU" sz="1900" dirty="0"/>
          </a:p>
          <a:p>
            <a:pPr algn="ctr"/>
            <a:r>
              <a:rPr lang="ru-RU" sz="1900" dirty="0"/>
              <a:t>Документ: Письмо Минэкономразвития России от 12.08.2015 N Д28и-2424</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79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9301673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10752"/>
          </a:xfrm>
          <a:prstGeom prst="rect">
            <a:avLst/>
          </a:prstGeom>
          <a:noFill/>
          <a:ln w="9525">
            <a:noFill/>
            <a:miter lim="800000"/>
            <a:headEnd/>
            <a:tailEnd/>
          </a:ln>
        </p:spPr>
        <p:txBody>
          <a:bodyPr wrap="square" lIns="360000" rIns="360000" bIns="108000">
            <a:spAutoFit/>
          </a:bodyPr>
          <a:lstStyle/>
          <a:p>
            <a:pPr algn="just"/>
            <a:r>
              <a:rPr lang="ru-RU" sz="2000" dirty="0" smtClean="0"/>
              <a:t>Контракт. Статья 3. Основные понятия, используемые в настоящем ФЗ</a:t>
            </a:r>
          </a:p>
          <a:p>
            <a:pPr algn="just"/>
            <a:endParaRPr lang="ru-RU" sz="1000" dirty="0" smtClean="0"/>
          </a:p>
          <a:p>
            <a:pPr algn="just"/>
            <a:r>
              <a:rPr lang="ru-RU" sz="2000" dirty="0" smtClean="0"/>
              <a:t>   Для целей настоящего ФЗ закона используются следующие основные понятия:</a:t>
            </a:r>
          </a:p>
          <a:p>
            <a:pPr algn="just"/>
            <a:r>
              <a:rPr lang="ru-RU" sz="2000" dirty="0" smtClean="0"/>
              <a:t>     8) государственный контракт</a:t>
            </a:r>
            <a:r>
              <a:rPr lang="ru-RU" sz="2000" b="1" dirty="0" smtClean="0"/>
              <a:t>, </a:t>
            </a:r>
            <a:r>
              <a:rPr lang="ru-RU" sz="2000" dirty="0" smtClean="0"/>
              <a:t>муниципальный</a:t>
            </a:r>
            <a:r>
              <a:rPr lang="ru-RU" sz="2000" b="1" dirty="0" smtClean="0"/>
              <a:t> контракт</a:t>
            </a:r>
            <a:r>
              <a:rPr lang="ru-RU" sz="2000" dirty="0" smtClean="0"/>
              <a:t> - </a:t>
            </a:r>
            <a:r>
              <a:rPr lang="ru-RU" sz="2000" b="1" dirty="0" smtClean="0"/>
              <a:t>договор</a:t>
            </a:r>
            <a:r>
              <a:rPr lang="ru-RU" sz="2000" dirty="0" smtClean="0"/>
              <a:t>, </a:t>
            </a:r>
            <a:r>
              <a:rPr lang="ru-RU" sz="2000" b="1" dirty="0" smtClean="0"/>
              <a:t>заключенный от имени</a:t>
            </a:r>
            <a:r>
              <a:rPr lang="ru-RU" sz="2000" dirty="0" smtClean="0"/>
              <a:t> </a:t>
            </a:r>
            <a:r>
              <a:rPr lang="ru-RU" sz="2000" u="sng" dirty="0" smtClean="0"/>
              <a:t>РФ, субъекта РФ (государственный контракт)</a:t>
            </a:r>
            <a:r>
              <a:rPr lang="ru-RU" sz="2000" dirty="0" smtClean="0"/>
              <a:t>, </a:t>
            </a:r>
            <a:r>
              <a:rPr lang="ru-RU" sz="2000" i="1" dirty="0" smtClean="0"/>
              <a:t>муниципального образования (муниципальный контракт)</a:t>
            </a:r>
            <a:r>
              <a:rPr lang="ru-RU" sz="2000" dirty="0" smtClean="0"/>
              <a:t> государственным или муниципальным заказчиком для обеспечения соответственно государственных нужд, муниципальных нужд;</a:t>
            </a:r>
          </a:p>
          <a:p>
            <a:pPr algn="just"/>
            <a:endParaRPr lang="ru-RU" sz="1000" dirty="0" smtClean="0"/>
          </a:p>
          <a:p>
            <a:pPr algn="just"/>
            <a:r>
              <a:rPr lang="ru-RU" sz="2000" dirty="0" smtClean="0"/>
              <a:t>Статья 103. Реестр контрактов, заключенных заказчиками</a:t>
            </a:r>
          </a:p>
          <a:p>
            <a:pPr algn="just"/>
            <a:r>
              <a:rPr lang="ru-RU" sz="2000" dirty="0" smtClean="0"/>
              <a:t>  1. ФОИВ, осуществляющий правоприменительные функции по кассовому обслуживанию исполнения бюджетов бюджетной системы РФ, ведет реестр контрактов, заключенных заказчиками. В реестр контрактов не включается информация о контрактах, заключенных в соответствии с </a:t>
            </a:r>
            <a:r>
              <a:rPr lang="ru-RU" sz="2000" dirty="0" smtClean="0">
                <a:hlinkClick r:id="" action="ppaction://hlinkfile" tooltip="Ссылка на текущий документ"/>
              </a:rPr>
              <a:t>пунктами 4</a:t>
            </a:r>
            <a:r>
              <a:rPr lang="ru-RU" sz="2000" dirty="0" smtClean="0"/>
              <a:t>, </a:t>
            </a:r>
            <a:r>
              <a:rPr lang="ru-RU" sz="2000" dirty="0">
                <a:hlinkClick r:id="" action="ppaction://hlinkfile" tooltip="Ссылка на текущий документ"/>
              </a:rPr>
              <a:t>5 , 23, 42, 44, 45, 46(с </a:t>
            </a:r>
            <a:r>
              <a:rPr lang="ru-RU" sz="2000" dirty="0" err="1">
                <a:hlinkClick r:id="" action="ppaction://hlinkfile" tooltip="Ссылка на текущий документ"/>
              </a:rPr>
              <a:t>физ.лицами</a:t>
            </a:r>
            <a:r>
              <a:rPr lang="ru-RU" sz="2000" dirty="0">
                <a:hlinkClick r:id="" action="ppaction://hlinkfile" tooltip="Ссылка на текущий документ"/>
              </a:rPr>
              <a:t>) </a:t>
            </a:r>
            <a:r>
              <a:rPr lang="ru-RU" sz="2000" dirty="0" smtClean="0">
                <a:hlinkClick r:id="" action="ppaction://hlinkfile" tooltip="Ссылка на текущий документ"/>
              </a:rPr>
              <a:t>и пунктом 52 части 1 статьи 93</a:t>
            </a:r>
            <a:r>
              <a:rPr lang="ru-RU" sz="2000" dirty="0" smtClean="0"/>
              <a:t> настоящего ФЗ. </a:t>
            </a:r>
            <a:r>
              <a:rPr lang="ru-RU" sz="2000" b="1" dirty="0" smtClean="0"/>
              <a:t>…</a:t>
            </a:r>
          </a:p>
          <a:p>
            <a:pPr algn="just"/>
            <a:r>
              <a:rPr lang="ru-RU" sz="2000" dirty="0" smtClean="0"/>
              <a:t>   8. Контракты, </a:t>
            </a:r>
            <a:r>
              <a:rPr lang="ru-RU" sz="2000" b="1" u="sng" dirty="0" smtClean="0"/>
              <a:t>информация</a:t>
            </a:r>
            <a:r>
              <a:rPr lang="ru-RU" sz="2000" dirty="0" smtClean="0"/>
              <a:t> о которых </a:t>
            </a:r>
            <a:r>
              <a:rPr lang="ru-RU" sz="2000" b="1" u="sng" dirty="0" smtClean="0"/>
              <a:t>не включена в реестр контрактов, не подлежат оплате</a:t>
            </a:r>
            <a:r>
              <a:rPr lang="ru-RU" sz="2000" dirty="0" smtClean="0"/>
              <a:t>, за исключением договоров, заключенных в соответствии с </a:t>
            </a:r>
            <a:r>
              <a:rPr lang="ru-RU" sz="2000" dirty="0" smtClean="0">
                <a:hlinkClick r:id="" action="ppaction://hlinkfile" tooltip="Ссылка на текущий документ"/>
              </a:rPr>
              <a:t>пунктами 4</a:t>
            </a:r>
            <a:r>
              <a:rPr lang="ru-RU" sz="2000" dirty="0" smtClean="0"/>
              <a:t>, </a:t>
            </a:r>
            <a:r>
              <a:rPr lang="ru-RU" sz="2000" dirty="0" smtClean="0">
                <a:hlinkClick r:id="" action="ppaction://hlinkfile" tooltip="Ссылка на текущий документ"/>
              </a:rPr>
              <a:t>5, 23, 42, 44, 45, 46(с </a:t>
            </a:r>
            <a:r>
              <a:rPr lang="ru-RU" sz="2000" dirty="0" err="1" smtClean="0">
                <a:hlinkClick r:id="" action="ppaction://hlinkfile" tooltip="Ссылка на текущий документ"/>
              </a:rPr>
              <a:t>физ.лицами</a:t>
            </a:r>
            <a:r>
              <a:rPr lang="ru-RU" sz="2000" dirty="0" smtClean="0">
                <a:hlinkClick r:id="" action="ppaction://hlinkfile" tooltip="Ссылка на текущий документ"/>
              </a:rPr>
              <a:t>)  и пунктом 52 части 1 статьи 93</a:t>
            </a:r>
            <a:r>
              <a:rPr lang="ru-RU" sz="2000" dirty="0" smtClean="0"/>
              <a:t> настоящего ФЗ.</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a:t>
            </a:fld>
            <a:endParaRPr lang="ru-RU" sz="1600" dirty="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464093"/>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103. </a:t>
            </a:r>
            <a:r>
              <a:rPr lang="ru-RU" sz="2000" b="1" dirty="0">
                <a:latin typeface="Arial Narrow" pitchFamily="34" charset="0"/>
                <a:cs typeface="Arial" charset="0"/>
              </a:rPr>
              <a:t>Реестр контрактов, заключенных заказчиками</a:t>
            </a:r>
          </a:p>
          <a:p>
            <a:pPr algn="just"/>
            <a:r>
              <a:rPr lang="ru-RU" sz="2000" dirty="0"/>
              <a:t> </a:t>
            </a:r>
            <a:r>
              <a:rPr lang="ru-RU" sz="2000" dirty="0" smtClean="0"/>
              <a:t>   1. ФОИВ, </a:t>
            </a:r>
            <a:r>
              <a:rPr lang="ru-RU" sz="2000" dirty="0"/>
              <a:t>осуществляющий правоприменительные функции по кассовому обслуживанию исполнения бюджетов бюджетной системы </a:t>
            </a:r>
            <a:r>
              <a:rPr lang="ru-RU" sz="2000" dirty="0" smtClean="0"/>
              <a:t>РФ, </a:t>
            </a:r>
            <a:r>
              <a:rPr lang="ru-RU" sz="2000" dirty="0"/>
              <a:t>ведет реестр контрактов, заключенных </a:t>
            </a:r>
            <a:r>
              <a:rPr lang="ru-RU" sz="2000" dirty="0" smtClean="0"/>
              <a:t>заказчиками. </a:t>
            </a:r>
            <a:r>
              <a:rPr lang="ru-RU" sz="2000" dirty="0"/>
              <a:t>В реестр контрактов не включается информация о контрактах, заключенных в соответствии с </a:t>
            </a:r>
            <a:r>
              <a:rPr lang="ru-RU" sz="2000" dirty="0">
                <a:hlinkClick r:id="rId4" action="ppaction://hlinkfile" tooltip="4) осуществление закупки товара, работы или услуги на сумму, не превышающую ста тысяч рублей. При этом годовой объем закупок, которые заказчик вправе осуществить на основании настоящего пункта, не должен превышать два миллиона рублей или не должен превыша"/>
              </a:rPr>
              <a:t>пунктами 4</a:t>
            </a:r>
            <a:r>
              <a:rPr lang="ru-RU" sz="2000" dirty="0"/>
              <a:t>, </a:t>
            </a:r>
            <a:r>
              <a:rPr lang="ru-RU" sz="2000" dirty="0">
                <a:hlinkClick r:id="rId5" action="ppaction://hlinkfile" tooltip="5) осуществление закупки товара, работы или услуги государственным или муниципальным учреждением культуры, уставными целями деятельности которого являются сохранение, использование и популяризация объектов культурного наследия, а также иным государственны"/>
              </a:rPr>
              <a:t>5</a:t>
            </a:r>
            <a:r>
              <a:rPr lang="ru-RU" sz="2000" dirty="0"/>
              <a:t>, </a:t>
            </a:r>
            <a:r>
              <a:rPr lang="ru-RU" sz="2000" dirty="0">
                <a:hlinkClick r:id="rId6" action="ppaction://hlinkfile" tooltip="23) заключение контракта на оказание услуг по содержанию и ремонту одного или нескольких нежилых помещений, переданных в безвозмездное пользование или оперативное управление заказчику, услуг по водо-, тепло-, газо- и энергоснабжению, услуг по охране, услу"/>
              </a:rPr>
              <a:t>23</a:t>
            </a:r>
            <a:r>
              <a:rPr lang="ru-RU" sz="2000" dirty="0"/>
              <a:t>, </a:t>
            </a:r>
            <a:r>
              <a:rPr lang="ru-RU" sz="2000" dirty="0">
                <a:hlinkClick r:id="rId7" action="ppaction://hlinkfile" tooltip="42) заключение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фициального статистического учета, и его территориальными органами контрактов"/>
              </a:rPr>
              <a:t>42</a:t>
            </a:r>
            <a:r>
              <a:rPr lang="ru-RU" sz="2000" dirty="0"/>
              <a:t>, </a:t>
            </a:r>
            <a:r>
              <a:rPr lang="ru-RU" sz="2000" dirty="0">
                <a:hlinkClick r:id="rId8" action="ppaction://hlinkfile" tooltip="44)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
              </a:rPr>
              <a:t>44</a:t>
            </a:r>
            <a:r>
              <a:rPr lang="ru-RU" sz="2000" dirty="0"/>
              <a:t>, </a:t>
            </a:r>
            <a:r>
              <a:rPr lang="ru-RU" sz="2000" dirty="0">
                <a:hlinkClick r:id="rId9" action="ppaction://hlinkfile" tooltip="45)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
              </a:rPr>
              <a:t>45</a:t>
            </a:r>
            <a:r>
              <a:rPr lang="ru-RU" sz="2000" dirty="0"/>
              <a:t>, </a:t>
            </a:r>
            <a:r>
              <a:rPr lang="ru-RU" sz="2000" dirty="0">
                <a:hlinkClick r:id="rId10" action="ppaction://hlinkfile" tooltip="46) осуществление закупок товаров, работ, услуг за счет финансовых средств, выделенных на оперативно-разыскную деятельность. Перечень товаров, работ, услуг, закупки которых могут осуществляться в соответствии с настоящим пунктом, утверждается руководителе"/>
              </a:rPr>
              <a:t>пунктом 46</a:t>
            </a:r>
            <a:r>
              <a:rPr lang="ru-RU" sz="2000" dirty="0"/>
              <a:t> (в части контрактов, заключаемых с физическими лицами) и </a:t>
            </a:r>
            <a:r>
              <a:rPr lang="ru-RU" sz="2000" dirty="0">
                <a:hlinkClick r:id="rId11" action="ppaction://hlinkfile" tooltip="52) осуществление закупок товаров, работ, услуг органами государственной охраны в целях реализации мер по осуществлению государственной охраны. Перечень товаров, работ, услуг, закупки которых могут осуществляться в соответствии с настоящим пунктом, утверж"/>
              </a:rPr>
              <a:t>пунктом 52 части 1 статьи 93 </a:t>
            </a:r>
            <a:r>
              <a:rPr lang="ru-RU" sz="2000" dirty="0" smtClean="0"/>
              <a:t>настоящего ФЗ.*</a:t>
            </a:r>
          </a:p>
          <a:p>
            <a:pPr algn="just"/>
            <a:r>
              <a:rPr lang="ru-RU" sz="2000" dirty="0"/>
              <a:t> </a:t>
            </a:r>
            <a:r>
              <a:rPr lang="ru-RU" sz="2000" dirty="0" smtClean="0"/>
              <a:t>   2. </a:t>
            </a:r>
            <a:r>
              <a:rPr lang="ru-RU" sz="2000" dirty="0"/>
              <a:t>В реестр контрактов включаются следующие документы и информация</a:t>
            </a:r>
            <a:r>
              <a:rPr lang="ru-RU" sz="2000" dirty="0" smtClean="0"/>
              <a:t>: …</a:t>
            </a:r>
          </a:p>
          <a:p>
            <a:pPr algn="just"/>
            <a:endParaRPr lang="ru-RU" sz="2000" dirty="0"/>
          </a:p>
          <a:p>
            <a:pPr algn="just"/>
            <a:endParaRPr lang="ru-RU" sz="2000" dirty="0" smtClean="0"/>
          </a:p>
          <a:p>
            <a:pPr algn="just"/>
            <a:r>
              <a:rPr lang="ru-RU" sz="2000" dirty="0" smtClean="0"/>
              <a:t>* в редакции, действующей с 1.07.2018.</a:t>
            </a:r>
          </a:p>
          <a:p>
            <a:pPr marL="1076325" indent="-355600" algn="just"/>
            <a:r>
              <a:rPr lang="ru-RU" sz="2000" dirty="0" smtClean="0"/>
              <a:t>  </a:t>
            </a:r>
            <a:endParaRPr lang="ru-RU" sz="2000" b="1" dirty="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80</a:t>
            </a:fld>
            <a:endParaRPr lang="ru-RU" sz="1600" smtClean="0">
              <a:cs typeface="Arial" pitchFamily="34" charset="0"/>
            </a:endParaRPr>
          </a:p>
        </p:txBody>
      </p:sp>
      <p:pic>
        <p:nvPicPr>
          <p:cNvPr id="6" name="Picture 6"/>
          <p:cNvPicPr>
            <a:picLocks noChangeAspect="1" noChangeArrowheads="1"/>
          </p:cNvPicPr>
          <p:nvPr/>
        </p:nvPicPr>
        <p:blipFill>
          <a:blip r:embed="rId12" cstate="print"/>
          <a:srcRect/>
          <a:stretch>
            <a:fillRect/>
          </a:stretch>
        </p:blipFill>
        <p:spPr bwMode="auto">
          <a:xfrm>
            <a:off x="731156" y="361865"/>
            <a:ext cx="8394700" cy="23813"/>
          </a:xfrm>
          <a:prstGeom prst="rect">
            <a:avLst/>
          </a:prstGeom>
          <a:noFill/>
          <a:ln w="9525">
            <a:noFill/>
            <a:miter lim="800000"/>
            <a:headEnd/>
            <a:tailEnd/>
          </a:ln>
          <a:effectLst/>
        </p:spPr>
      </p:pic>
      <p:sp>
        <p:nvSpPr>
          <p:cNvPr id="7" name="Rectangle 7"/>
          <p:cNvSpPr>
            <a:spLocks/>
          </p:cNvSpPr>
          <p:nvPr/>
        </p:nvSpPr>
        <p:spPr bwMode="auto">
          <a:xfrm>
            <a:off x="144" y="176"/>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34098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103. </a:t>
            </a:r>
            <a:r>
              <a:rPr lang="ru-RU" sz="2000" b="1" dirty="0">
                <a:latin typeface="Arial Narrow" pitchFamily="34" charset="0"/>
                <a:cs typeface="Arial" charset="0"/>
              </a:rPr>
              <a:t>Реестр контрактов, заключенных заказчиками</a:t>
            </a:r>
          </a:p>
          <a:p>
            <a:pPr algn="just"/>
            <a:r>
              <a:rPr lang="ru-RU" sz="2000" dirty="0"/>
              <a:t> </a:t>
            </a:r>
            <a:r>
              <a:rPr lang="ru-RU" sz="2000" dirty="0" smtClean="0"/>
              <a:t>    2. </a:t>
            </a:r>
            <a:r>
              <a:rPr lang="ru-RU" sz="2000" dirty="0"/>
              <a:t>В реестр контрактов включаются следующие документы и информация</a:t>
            </a:r>
            <a:r>
              <a:rPr lang="ru-RU" sz="2000" dirty="0" smtClean="0"/>
              <a:t>: …</a:t>
            </a:r>
          </a:p>
          <a:p>
            <a:pPr marL="1076325" indent="-355600" algn="just"/>
            <a:r>
              <a:rPr lang="ru-RU" sz="2000" dirty="0" smtClean="0"/>
              <a:t>  8</a:t>
            </a:r>
            <a:r>
              <a:rPr lang="ru-RU" sz="2000" dirty="0"/>
              <a:t>) информация об изменении контракта с указанием условий контракта, которые были </a:t>
            </a:r>
            <a:r>
              <a:rPr lang="ru-RU" sz="2000" dirty="0" smtClean="0"/>
              <a:t>изменены (ч.3 ст.103 - </a:t>
            </a:r>
            <a:r>
              <a:rPr lang="en-US" sz="2000" dirty="0" smtClean="0"/>
              <a:t>/</a:t>
            </a:r>
            <a:r>
              <a:rPr lang="en-US" sz="2000" b="1" u="sng" dirty="0" smtClean="0"/>
              <a:t>5</a:t>
            </a:r>
            <a:r>
              <a:rPr lang="en-US" sz="2000" dirty="0" smtClean="0"/>
              <a:t>/* </a:t>
            </a:r>
            <a:r>
              <a:rPr lang="en-US" sz="2000" dirty="0" smtClean="0">
                <a:solidFill>
                  <a:schemeClr val="bg1">
                    <a:lumMod val="50000"/>
                  </a:schemeClr>
                </a:solidFill>
              </a:rPr>
              <a:t>3</a:t>
            </a:r>
            <a:r>
              <a:rPr lang="ru-RU" sz="2000" dirty="0" smtClean="0"/>
              <a:t> рабочих дней с даты изменения контракта</a:t>
            </a:r>
            <a:r>
              <a:rPr lang="en-US" sz="2000" dirty="0" smtClean="0"/>
              <a:t>;</a:t>
            </a:r>
            <a:r>
              <a:rPr lang="ru-RU" sz="2000" dirty="0" smtClean="0"/>
              <a:t>*</a:t>
            </a:r>
            <a:r>
              <a:rPr lang="en-US" sz="2000" dirty="0" smtClean="0"/>
              <a:t> </a:t>
            </a:r>
            <a:r>
              <a:rPr lang="ru-RU" sz="2000" dirty="0" smtClean="0"/>
              <a:t>);</a:t>
            </a:r>
            <a:r>
              <a:rPr lang="en-US" sz="2000" dirty="0" smtClean="0"/>
              <a:t> </a:t>
            </a:r>
            <a:endParaRPr lang="ru-RU" sz="2000" dirty="0" smtClean="0"/>
          </a:p>
          <a:p>
            <a:pPr marL="1076325" indent="-355600"/>
            <a:r>
              <a:rPr lang="ru-RU" sz="2000" dirty="0"/>
              <a:t>11) информация о расторжении контракта с указанием оснований его расторжения </a:t>
            </a:r>
            <a:r>
              <a:rPr lang="ru-RU" sz="2000" dirty="0" smtClean="0"/>
              <a:t>(</a:t>
            </a:r>
            <a:r>
              <a:rPr lang="ru-RU" sz="2000" dirty="0"/>
              <a:t>ч.3 ст.103 - </a:t>
            </a:r>
            <a:r>
              <a:rPr lang="en-US" sz="2000" dirty="0" smtClean="0"/>
              <a:t>/</a:t>
            </a:r>
            <a:r>
              <a:rPr lang="en-US" sz="2000" b="1" u="sng" dirty="0" smtClean="0"/>
              <a:t>5</a:t>
            </a:r>
            <a:r>
              <a:rPr lang="en-US" sz="2000" dirty="0" smtClean="0"/>
              <a:t>/* </a:t>
            </a:r>
            <a:r>
              <a:rPr lang="ru-RU" sz="2000" dirty="0" smtClean="0">
                <a:solidFill>
                  <a:schemeClr val="bg1">
                    <a:lumMod val="50000"/>
                  </a:schemeClr>
                </a:solidFill>
              </a:rPr>
              <a:t>3</a:t>
            </a:r>
            <a:r>
              <a:rPr lang="ru-RU" sz="2000" dirty="0" smtClean="0"/>
              <a:t> </a:t>
            </a:r>
            <a:r>
              <a:rPr lang="ru-RU" sz="2000" dirty="0"/>
              <a:t>рабочих дня с даты </a:t>
            </a:r>
            <a:r>
              <a:rPr lang="ru-RU" sz="2000" dirty="0" smtClean="0"/>
              <a:t>расторжения контракта);</a:t>
            </a:r>
            <a:endParaRPr lang="en-US" sz="2000" dirty="0" smtClean="0"/>
          </a:p>
          <a:p>
            <a:pPr marL="1076325" indent="-355600"/>
            <a:endParaRPr lang="en-US" sz="2000" dirty="0"/>
          </a:p>
          <a:p>
            <a:pPr marL="263525" indent="-80963"/>
            <a:r>
              <a:rPr lang="en-US" sz="2000" dirty="0" smtClean="0"/>
              <a:t>* c 1 </a:t>
            </a:r>
            <a:r>
              <a:rPr lang="ru-RU" sz="2000" dirty="0" smtClean="0"/>
              <a:t>июля 2018 года.</a:t>
            </a:r>
            <a:endParaRPr lang="en-US" sz="2000" dirty="0" smtClean="0"/>
          </a:p>
          <a:p>
            <a:pPr marL="1076325" indent="-355600"/>
            <a:endParaRPr lang="en-US" sz="2000" dirty="0"/>
          </a:p>
          <a:p>
            <a:pPr marL="1076325" indent="-355600"/>
            <a:endParaRPr lang="en-US" sz="2000" dirty="0"/>
          </a:p>
          <a:p>
            <a:pPr marL="1076325" indent="-355600"/>
            <a:endParaRPr lang="ru-RU" sz="600" dirty="0" smtClean="0"/>
          </a:p>
          <a:p>
            <a:pPr marL="1076325" indent="-355600"/>
            <a:endParaRPr lang="ru-RU" sz="6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81</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156" y="361865"/>
            <a:ext cx="8394700" cy="23813"/>
          </a:xfrm>
          <a:prstGeom prst="rect">
            <a:avLst/>
          </a:prstGeom>
          <a:noFill/>
          <a:ln w="9525">
            <a:noFill/>
            <a:miter lim="800000"/>
            <a:headEnd/>
            <a:tailEnd/>
          </a:ln>
          <a:effectLst/>
        </p:spPr>
      </p:pic>
      <p:sp>
        <p:nvSpPr>
          <p:cNvPr id="7" name="Rectangle 7"/>
          <p:cNvSpPr>
            <a:spLocks/>
          </p:cNvSpPr>
          <p:nvPr/>
        </p:nvSpPr>
        <p:spPr bwMode="auto">
          <a:xfrm>
            <a:off x="144" y="176"/>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7367544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72308"/>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103. </a:t>
            </a:r>
            <a:r>
              <a:rPr lang="ru-RU" sz="2000" b="1" dirty="0">
                <a:latin typeface="Arial Narrow" pitchFamily="34" charset="0"/>
                <a:cs typeface="Arial" charset="0"/>
              </a:rPr>
              <a:t>Реестр контрактов, заключенных </a:t>
            </a:r>
            <a:r>
              <a:rPr lang="ru-RU" sz="2000" b="1" dirty="0" smtClean="0">
                <a:latin typeface="Arial Narrow" pitchFamily="34" charset="0"/>
                <a:cs typeface="Arial" charset="0"/>
              </a:rPr>
              <a:t>заказчиками</a:t>
            </a:r>
            <a:endParaRPr lang="en-US" sz="2000" b="1" dirty="0" smtClean="0">
              <a:latin typeface="Arial Narrow" pitchFamily="34" charset="0"/>
              <a:cs typeface="Arial" charset="0"/>
            </a:endParaRPr>
          </a:p>
          <a:p>
            <a:pPr algn="just"/>
            <a:r>
              <a:rPr lang="en-US" sz="2000" dirty="0" smtClean="0"/>
              <a:t>    </a:t>
            </a:r>
            <a:r>
              <a:rPr lang="ru-RU" sz="2000" dirty="0" smtClean="0"/>
              <a:t>3</a:t>
            </a:r>
            <a:r>
              <a:rPr lang="ru-RU" sz="2000" dirty="0"/>
              <a:t>. … Информация, указанная в </a:t>
            </a:r>
            <a:r>
              <a:rPr lang="ru-RU" sz="2000" dirty="0">
                <a:hlinkClick r:id="rId4" action="ppaction://hlinkfile" tooltip="Ссылка на текущий документ"/>
              </a:rPr>
              <a:t>пунктах 8</a:t>
            </a:r>
            <a:r>
              <a:rPr lang="ru-RU" sz="2000" dirty="0"/>
              <a:t>, </a:t>
            </a:r>
            <a:r>
              <a:rPr lang="ru-RU" sz="2000" dirty="0">
                <a:hlinkClick r:id="rId5" action="ppaction://hlinkfile" tooltip="Ссылка на текущий документ"/>
              </a:rPr>
              <a:t>10</a:t>
            </a:r>
            <a:r>
              <a:rPr lang="ru-RU" sz="2000" dirty="0"/>
              <a:t>, </a:t>
            </a:r>
            <a:r>
              <a:rPr lang="ru-RU" sz="2000" dirty="0">
                <a:hlinkClick r:id="rId6" action="ppaction://hlinkfile" tooltip="Ссылка на текущий документ"/>
              </a:rPr>
              <a:t>11</a:t>
            </a:r>
            <a:r>
              <a:rPr lang="ru-RU" sz="2000" dirty="0"/>
              <a:t> и </a:t>
            </a:r>
            <a:r>
              <a:rPr lang="ru-RU" sz="2000" dirty="0">
                <a:hlinkClick r:id="rId7" action="ppaction://hlinkfile" tooltip="Ссылка на текущий документ"/>
              </a:rPr>
              <a:t>13 части 2</a:t>
            </a:r>
            <a:r>
              <a:rPr lang="ru-RU" sz="2000" dirty="0"/>
              <a:t> настоящей статьи, направляется заказчиками в указанный орган в течение </a:t>
            </a:r>
            <a:r>
              <a:rPr lang="en-US" sz="2000" dirty="0" smtClean="0"/>
              <a:t>/</a:t>
            </a:r>
            <a:r>
              <a:rPr lang="ru-RU" sz="2000" b="1" u="sng" dirty="0" smtClean="0"/>
              <a:t>пяти</a:t>
            </a:r>
            <a:r>
              <a:rPr lang="en-US" sz="2000" dirty="0" smtClean="0"/>
              <a:t>/* </a:t>
            </a:r>
            <a:r>
              <a:rPr lang="ru-RU" sz="2000" dirty="0" smtClean="0">
                <a:solidFill>
                  <a:schemeClr val="bg1">
                    <a:lumMod val="50000"/>
                  </a:schemeClr>
                </a:solidFill>
              </a:rPr>
              <a:t>трех</a:t>
            </a:r>
            <a:r>
              <a:rPr lang="ru-RU" sz="2000" dirty="0" smtClean="0"/>
              <a:t> </a:t>
            </a:r>
            <a:r>
              <a:rPr lang="ru-RU" sz="2000" dirty="0"/>
              <a:t>рабочих дней с даты соответственно изменения контракта, исполнения контракта, расторжения контракта, приемки поставленного товара, выполненной работы, оказанной </a:t>
            </a:r>
            <a:r>
              <a:rPr lang="ru-RU" sz="2000" dirty="0" smtClean="0"/>
              <a:t>услуги</a:t>
            </a:r>
            <a:r>
              <a:rPr lang="en-US" sz="2000" dirty="0" smtClean="0"/>
              <a:t>.</a:t>
            </a:r>
          </a:p>
          <a:p>
            <a:pPr algn="just"/>
            <a:r>
              <a:rPr lang="en-US" sz="2000" dirty="0" smtClean="0"/>
              <a:t>   </a:t>
            </a:r>
            <a:r>
              <a:rPr lang="ru-RU" sz="2000" dirty="0" smtClean="0"/>
              <a:t>6</a:t>
            </a:r>
            <a:r>
              <a:rPr lang="ru-RU" sz="2000" dirty="0"/>
              <a:t>. </a:t>
            </a:r>
            <a:r>
              <a:rPr lang="ru-RU" sz="2000" u="sng" dirty="0"/>
              <a:t>Порядок ведения реестра контрактов устанавливается Правительством </a:t>
            </a:r>
            <a:r>
              <a:rPr lang="ru-RU" sz="2000" u="sng" dirty="0" smtClean="0"/>
              <a:t>РФ</a:t>
            </a:r>
            <a:r>
              <a:rPr lang="ru-RU" sz="2000" dirty="0" smtClean="0"/>
              <a:t>. (Постановление от 28.11.2013 №1084. те же сроки)</a:t>
            </a:r>
            <a:endParaRPr lang="ru-RU" sz="2000" b="1" dirty="0">
              <a:latin typeface="Arial Narrow" pitchFamily="34" charset="0"/>
              <a:cs typeface="Arial" charset="0"/>
            </a:endParaRPr>
          </a:p>
          <a:p>
            <a:pPr algn="just"/>
            <a:r>
              <a:rPr lang="ru-RU" sz="600" dirty="0"/>
              <a:t> </a:t>
            </a:r>
            <a:r>
              <a:rPr lang="ru-RU" sz="600" dirty="0" smtClean="0"/>
              <a:t>    </a:t>
            </a:r>
          </a:p>
          <a:p>
            <a:pPr algn="just"/>
            <a:endParaRPr lang="ru-RU" sz="600" dirty="0"/>
          </a:p>
          <a:p>
            <a:r>
              <a:rPr lang="ru-RU" sz="2000" dirty="0" smtClean="0"/>
              <a:t>!!! </a:t>
            </a:r>
            <a:r>
              <a:rPr lang="ru-RU" sz="2000" b="1" dirty="0" smtClean="0">
                <a:latin typeface="Arial Narrow" pitchFamily="34" charset="0"/>
                <a:cs typeface="Arial" charset="0"/>
              </a:rPr>
              <a:t>Статья 34. Контракт.   </a:t>
            </a:r>
          </a:p>
          <a:p>
            <a:pPr algn="just"/>
            <a:r>
              <a:rPr lang="ru-RU" sz="2000" dirty="0" smtClean="0"/>
              <a:t>14. В контракт может быть включено условие о возможности одностороннего отказа от исполнения контракта в соответствии с положениями </a:t>
            </a:r>
            <a:r>
              <a:rPr lang="ru-RU" sz="2000" dirty="0" smtClean="0">
                <a:hlinkClick r:id="rId8" action="ppaction://hlinkfile" tooltip="Ссылка на текущий документ"/>
              </a:rPr>
              <a:t>частей 8</a:t>
            </a:r>
            <a:r>
              <a:rPr lang="ru-RU" sz="2000" dirty="0" smtClean="0"/>
              <a:t> - </a:t>
            </a:r>
            <a:r>
              <a:rPr lang="ru-RU" sz="2000" dirty="0" smtClean="0">
                <a:hlinkClick r:id="rId9" action="ppaction://hlinkfile" tooltip="Ссылка на текущий документ"/>
              </a:rPr>
              <a:t>26 статьи 95</a:t>
            </a:r>
            <a:r>
              <a:rPr lang="ru-RU" sz="2000" dirty="0" smtClean="0"/>
              <a:t> настоящего Федерального закона.</a:t>
            </a:r>
          </a:p>
          <a:p>
            <a:endParaRPr lang="ru-RU" sz="600" b="1" dirty="0" smtClean="0">
              <a:latin typeface="Arial Narrow" pitchFamily="34" charset="0"/>
              <a:cs typeface="Arial" charset="0"/>
            </a:endParaRPr>
          </a:p>
          <a:p>
            <a:endParaRPr lang="ru-RU" sz="600" b="1" dirty="0" smtClean="0">
              <a:latin typeface="Arial Narrow" pitchFamily="34" charset="0"/>
              <a:cs typeface="Arial" charset="0"/>
            </a:endParaRPr>
          </a:p>
          <a:p>
            <a:r>
              <a:rPr lang="ru-RU" sz="2000" b="1" dirty="0" smtClean="0">
                <a:latin typeface="Arial Narrow" pitchFamily="34" charset="0"/>
                <a:cs typeface="Arial" charset="0"/>
              </a:rPr>
              <a:t>НО!!!     Статья </a:t>
            </a:r>
            <a:r>
              <a:rPr lang="ru-RU" sz="2000" b="1" dirty="0">
                <a:latin typeface="Arial Narrow" pitchFamily="34" charset="0"/>
                <a:cs typeface="Arial" charset="0"/>
              </a:rPr>
              <a:t>95. Изменение, расторжение контракта.</a:t>
            </a:r>
          </a:p>
          <a:p>
            <a:pPr algn="just"/>
            <a:r>
              <a:rPr lang="ru-RU" sz="2000" dirty="0"/>
              <a:t>   </a:t>
            </a:r>
            <a:r>
              <a:rPr lang="ru-RU" sz="2000" strike="sngStrike" dirty="0"/>
              <a:t>26. Информация об изменении контракта или о расторжении контракта, за исключением сведений, составляющих государственную тайну, размещается заказчиком в ЕИС в течение одного рабочего дня, следующего за датой изменения контракта или расторжения контракта</a:t>
            </a:r>
            <a:r>
              <a:rPr lang="ru-RU" sz="2000" strike="sngStrike" dirty="0" smtClean="0"/>
              <a:t>.</a:t>
            </a:r>
            <a:r>
              <a:rPr lang="ru-RU" sz="2000" dirty="0" smtClean="0"/>
              <a:t>*</a:t>
            </a:r>
          </a:p>
          <a:p>
            <a:pPr algn="just"/>
            <a:r>
              <a:rPr lang="ru-RU" sz="2000" b="1" dirty="0" smtClean="0">
                <a:latin typeface="Arial Narrow" pitchFamily="34" charset="0"/>
                <a:cs typeface="Arial" charset="0"/>
              </a:rPr>
              <a:t> </a:t>
            </a:r>
          </a:p>
          <a:p>
            <a:pPr algn="just"/>
            <a:r>
              <a:rPr lang="ru-RU" sz="2000" b="1" dirty="0" smtClean="0">
                <a:latin typeface="Arial Narrow" pitchFamily="34" charset="0"/>
                <a:cs typeface="Arial" charset="0"/>
              </a:rPr>
              <a:t>* </a:t>
            </a:r>
            <a:r>
              <a:rPr lang="ru-RU" sz="2000" dirty="0" smtClean="0">
                <a:latin typeface="Arial Narrow" pitchFamily="34" charset="0"/>
                <a:cs typeface="Arial" charset="0"/>
              </a:rPr>
              <a:t>с 1.07.2018</a:t>
            </a:r>
            <a:endParaRPr lang="ru-RU" sz="2000" b="1" dirty="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82</a:t>
            </a:fld>
            <a:endParaRPr lang="ru-RU" sz="1600" smtClean="0">
              <a:cs typeface="Arial" pitchFamily="34" charset="0"/>
            </a:endParaRPr>
          </a:p>
        </p:txBody>
      </p:sp>
      <p:pic>
        <p:nvPicPr>
          <p:cNvPr id="6" name="Picture 6"/>
          <p:cNvPicPr>
            <a:picLocks noChangeAspect="1" noChangeArrowheads="1"/>
          </p:cNvPicPr>
          <p:nvPr/>
        </p:nvPicPr>
        <p:blipFill>
          <a:blip r:embed="rId10" cstate="print"/>
          <a:srcRect/>
          <a:stretch>
            <a:fillRect/>
          </a:stretch>
        </p:blipFill>
        <p:spPr bwMode="auto">
          <a:xfrm>
            <a:off x="731156" y="361865"/>
            <a:ext cx="8394700" cy="23813"/>
          </a:xfrm>
          <a:prstGeom prst="rect">
            <a:avLst/>
          </a:prstGeom>
          <a:noFill/>
          <a:ln w="9525">
            <a:noFill/>
            <a:miter lim="800000"/>
            <a:headEnd/>
            <a:tailEnd/>
          </a:ln>
          <a:effectLst/>
        </p:spPr>
      </p:pic>
      <p:sp>
        <p:nvSpPr>
          <p:cNvPr id="7" name="Rectangle 7"/>
          <p:cNvSpPr>
            <a:spLocks/>
          </p:cNvSpPr>
          <p:nvPr/>
        </p:nvSpPr>
        <p:spPr bwMode="auto">
          <a:xfrm>
            <a:off x="144" y="176"/>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7338645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up)">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107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a:t>
            </a:r>
            <a:r>
              <a:rPr lang="ru-RU" b="1" dirty="0" smtClean="0"/>
              <a:t>Постановление </a:t>
            </a:r>
            <a:r>
              <a:rPr lang="ru-RU" b="1" dirty="0"/>
              <a:t>Правительства РФ от 28.11.2013 </a:t>
            </a:r>
            <a:r>
              <a:rPr lang="ru-RU" b="1" dirty="0" smtClean="0"/>
              <a:t>№1084</a:t>
            </a:r>
            <a:endParaRPr lang="ru-RU" b="1" dirty="0" smtClean="0">
              <a:latin typeface="Arial Narrow" pitchFamily="34" charset="0"/>
              <a:cs typeface="Arial" charset="0"/>
            </a:endParaRPr>
          </a:p>
          <a:p>
            <a:pPr algn="just"/>
            <a:r>
              <a:rPr lang="ru-RU" sz="2000" dirty="0" smtClean="0"/>
              <a:t> </a:t>
            </a:r>
            <a:r>
              <a:rPr lang="ru-RU" sz="1900" dirty="0" smtClean="0"/>
              <a:t>  </a:t>
            </a:r>
            <a:r>
              <a:rPr lang="ru-RU" dirty="0" smtClean="0"/>
              <a:t> 2</a:t>
            </a:r>
            <a:r>
              <a:rPr lang="ru-RU" dirty="0"/>
              <a:t>. В реестр контрактов включаются следующие информация и документы, установленные частью 2 статьи 103 </a:t>
            </a:r>
            <a:r>
              <a:rPr lang="ru-RU" dirty="0" smtClean="0"/>
              <a:t>44-Ф3:</a:t>
            </a:r>
            <a:endParaRPr lang="en-US" b="1" dirty="0" smtClean="0">
              <a:latin typeface="Arial Narrow" pitchFamily="34" charset="0"/>
              <a:cs typeface="Arial" charset="0"/>
            </a:endParaRPr>
          </a:p>
          <a:p>
            <a:pPr marL="803275" lvl="1" indent="-346075" algn="just"/>
            <a:r>
              <a:rPr lang="ru-RU" dirty="0" smtClean="0"/>
              <a:t>з</a:t>
            </a:r>
            <a:r>
              <a:rPr lang="ru-RU" dirty="0"/>
              <a:t>) информация об изменении контракта с указанием условий контракта, которые были изменены;</a:t>
            </a:r>
          </a:p>
          <a:p>
            <a:pPr marL="803275" lvl="1" indent="-346075" algn="just"/>
            <a:r>
              <a:rPr lang="ru-RU" dirty="0"/>
              <a:t>и) копия заключенного контракта, подписанная усиленной неквалифицированной электронной подписью заказчика;</a:t>
            </a:r>
          </a:p>
          <a:p>
            <a:pPr marL="803275" lvl="1" indent="-346075" algn="just"/>
            <a:r>
              <a:rPr lang="ru-RU" dirty="0"/>
              <a:t>к) информация об исполнении контракта, в том числе </a:t>
            </a:r>
            <a:r>
              <a:rPr lang="ru-RU" u="sng" dirty="0"/>
              <a:t>информация об оплате</a:t>
            </a:r>
            <a:r>
              <a:rPr lang="ru-RU" dirty="0"/>
              <a:t> контракта, о начислении неустоек (штрафов, пеней) в связи с ненадлежащим исполнением стороной контракта обязательств, предусмотренных контрактом;</a:t>
            </a:r>
          </a:p>
          <a:p>
            <a:pPr marL="803275" lvl="1" indent="-346075" algn="just"/>
            <a:r>
              <a:rPr lang="ru-RU" dirty="0"/>
              <a:t>л) информация о расторжении контракта с указанием оснований его расторжения;</a:t>
            </a:r>
          </a:p>
          <a:p>
            <a:pPr lvl="1" algn="just"/>
            <a:r>
              <a:rPr lang="ru-RU" dirty="0"/>
              <a:t>м) идентификационный код закупки;</a:t>
            </a:r>
          </a:p>
          <a:p>
            <a:pPr marL="803275" lvl="1" indent="-346075" algn="just"/>
            <a:r>
              <a:rPr lang="ru-RU" dirty="0"/>
              <a:t>н) </a:t>
            </a:r>
            <a:r>
              <a:rPr lang="ru-RU" u="sng" dirty="0"/>
              <a:t>документ о приемке</a:t>
            </a:r>
            <a:r>
              <a:rPr lang="ru-RU" dirty="0"/>
              <a:t> (в случае принятия решения о приемке поставленного товара, выполненной работы, оказанной услуги</a:t>
            </a:r>
            <a:r>
              <a:rPr lang="ru-RU" dirty="0" smtClean="0"/>
              <a:t>);</a:t>
            </a:r>
            <a:endParaRPr lang="ru-RU" dirty="0"/>
          </a:p>
          <a:p>
            <a:pPr marL="0" lvl="1" algn="just"/>
            <a:r>
              <a:rPr lang="ru-RU" dirty="0" smtClean="0"/>
              <a:t>  12</a:t>
            </a:r>
            <a:r>
              <a:rPr lang="ru-RU" dirty="0"/>
              <a:t>. В целях ведения реестра контрактов заказчик формирует и направляет в Федеральное казначейство</a:t>
            </a:r>
            <a:r>
              <a:rPr lang="ru-RU" dirty="0" smtClean="0"/>
              <a:t>: …</a:t>
            </a:r>
          </a:p>
          <a:p>
            <a:pPr marL="0" lvl="1" algn="just"/>
            <a:r>
              <a:rPr lang="ru-RU" u="sng" dirty="0"/>
              <a:t>в течение </a:t>
            </a:r>
            <a:r>
              <a:rPr lang="en-US" u="sng" dirty="0" smtClean="0"/>
              <a:t>/</a:t>
            </a:r>
            <a:r>
              <a:rPr lang="ru-RU" b="1" u="sng" dirty="0" smtClean="0"/>
              <a:t>5</a:t>
            </a:r>
            <a:r>
              <a:rPr lang="en-US" u="sng" dirty="0" smtClean="0"/>
              <a:t>/* </a:t>
            </a:r>
            <a:r>
              <a:rPr lang="ru-RU" u="sng" dirty="0" smtClean="0">
                <a:solidFill>
                  <a:schemeClr val="bg1">
                    <a:lumMod val="50000"/>
                  </a:schemeClr>
                </a:solidFill>
              </a:rPr>
              <a:t>3</a:t>
            </a:r>
            <a:r>
              <a:rPr lang="ru-RU" u="sng" dirty="0" smtClean="0"/>
              <a:t> </a:t>
            </a:r>
            <a:r>
              <a:rPr lang="ru-RU" u="sng" dirty="0"/>
              <a:t>рабочих дней со дня</a:t>
            </a:r>
            <a:r>
              <a:rPr lang="ru-RU" dirty="0"/>
              <a:t> изменения контракта, исполнения контракта, расторжения контракта, </a:t>
            </a:r>
            <a:r>
              <a:rPr lang="ru-RU" u="sng" dirty="0"/>
              <a:t>приемки поставленного товара, выполненной работы, оказанной услуги</a:t>
            </a:r>
            <a:r>
              <a:rPr lang="ru-RU" dirty="0"/>
              <a:t> - информацию и документы, указанные соответственно в подпунктах "з", "к", "л" и "</a:t>
            </a:r>
            <a:r>
              <a:rPr lang="ru-RU" u="sng" dirty="0"/>
              <a:t>н</a:t>
            </a:r>
            <a:r>
              <a:rPr lang="ru-RU" dirty="0"/>
              <a:t>" пункта 2 настоящих Правил.</a:t>
            </a:r>
            <a:endParaRPr lang="ru-RU" b="1" dirty="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156" y="361865"/>
            <a:ext cx="8394700" cy="23813"/>
          </a:xfrm>
          <a:prstGeom prst="rect">
            <a:avLst/>
          </a:prstGeom>
          <a:noFill/>
          <a:ln w="9525">
            <a:noFill/>
            <a:miter lim="800000"/>
            <a:headEnd/>
            <a:tailEnd/>
          </a:ln>
          <a:effectLst/>
        </p:spPr>
      </p:pic>
      <p:sp>
        <p:nvSpPr>
          <p:cNvPr id="7" name="Rectangle 7"/>
          <p:cNvSpPr>
            <a:spLocks/>
          </p:cNvSpPr>
          <p:nvPr/>
        </p:nvSpPr>
        <p:spPr bwMode="auto">
          <a:xfrm>
            <a:off x="144" y="176"/>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7373668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up)">
                                      <p:cBhvr>
                                        <p:cTn id="15" dur="500"/>
                                        <p:tgtEl>
                                          <p:spTgt spid="12">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wipe(up)">
                                      <p:cBhvr>
                                        <p:cTn id="18" dur="500"/>
                                        <p:tgtEl>
                                          <p:spTgt spid="12">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wipe(up)">
                                      <p:cBhvr>
                                        <p:cTn id="21" dur="500"/>
                                        <p:tgtEl>
                                          <p:spTgt spid="12">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wipe(up)">
                                      <p:cBhvr>
                                        <p:cTn id="24" dur="500"/>
                                        <p:tgtEl>
                                          <p:spTgt spid="12">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up)">
                                      <p:cBhvr>
                                        <p:cTn id="27" dur="500"/>
                                        <p:tgtEl>
                                          <p:spTgt spid="12">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wipe(up)">
                                      <p:cBhvr>
                                        <p:cTn id="30" dur="500"/>
                                        <p:tgtEl>
                                          <p:spTgt spid="12">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animEffect transition="in" filter="wipe(up)">
                                      <p:cBhvr>
                                        <p:cTn id="33" dur="500"/>
                                        <p:tgtEl>
                                          <p:spTgt spid="12">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xEl>
                                              <p:pRg st="9" end="9"/>
                                            </p:txEl>
                                          </p:spTgt>
                                        </p:tgtEl>
                                        <p:attrNameLst>
                                          <p:attrName>style.visibility</p:attrName>
                                        </p:attrNameLst>
                                      </p:cBhvr>
                                      <p:to>
                                        <p:strVal val="visible"/>
                                      </p:to>
                                    </p:set>
                                    <p:animEffect transition="in" filter="wipe(up)">
                                      <p:cBhvr>
                                        <p:cTn id="36"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618529"/>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Статья 103. </a:t>
            </a:r>
            <a:r>
              <a:rPr lang="ru-RU" sz="2000" b="1" dirty="0">
                <a:latin typeface="Arial Narrow" pitchFamily="34" charset="0"/>
                <a:cs typeface="Arial" charset="0"/>
              </a:rPr>
              <a:t>Реестр контрактов, заключенных заказчиками</a:t>
            </a:r>
          </a:p>
          <a:p>
            <a:pPr algn="just"/>
            <a:r>
              <a:rPr lang="ru-RU" sz="2000" dirty="0"/>
              <a:t> </a:t>
            </a:r>
            <a:r>
              <a:rPr lang="ru-RU" sz="2000" dirty="0" smtClean="0"/>
              <a:t>   2. </a:t>
            </a:r>
            <a:r>
              <a:rPr lang="ru-RU" sz="2000" dirty="0"/>
              <a:t>В реестр контрактов включаются следующие документы и информация</a:t>
            </a:r>
            <a:r>
              <a:rPr lang="ru-RU" sz="2000" dirty="0" smtClean="0"/>
              <a:t>:</a:t>
            </a:r>
          </a:p>
          <a:p>
            <a:pPr algn="just"/>
            <a:r>
              <a:rPr lang="ru-RU" sz="2000" dirty="0" smtClean="0"/>
              <a:t>           …</a:t>
            </a:r>
          </a:p>
          <a:p>
            <a:pPr marL="1076325" indent="-355600" algn="just"/>
            <a:r>
              <a:rPr lang="ru-RU" sz="2000" dirty="0" smtClean="0"/>
              <a:t>10</a:t>
            </a:r>
            <a:r>
              <a:rPr lang="ru-RU" sz="2000" dirty="0"/>
              <a:t>) информация об исполнении контракта, в том числе информация об оплате контракта, о начислении неустоек (штрафов, пеней) в связи с ненадлежащим исполнением обязательств, предусмотренных контрактом, стороной контракта (3 рабочих дня с даты исполнения контракта);</a:t>
            </a:r>
          </a:p>
          <a:p>
            <a:pPr marL="1076325" indent="-355600" algn="just"/>
            <a:r>
              <a:rPr lang="ru-RU" sz="2000" dirty="0" smtClean="0"/>
              <a:t>13</a:t>
            </a:r>
            <a:r>
              <a:rPr lang="ru-RU" sz="2000" dirty="0"/>
              <a:t>) документ о приемке в случае принятия решения о приемке поставленного товара, выполненной работы, оказанной </a:t>
            </a:r>
            <a:r>
              <a:rPr lang="ru-RU" sz="2000" dirty="0" smtClean="0"/>
              <a:t>услуги (</a:t>
            </a:r>
            <a:r>
              <a:rPr lang="en-US" sz="2000" dirty="0" smtClean="0"/>
              <a:t>/</a:t>
            </a:r>
            <a:r>
              <a:rPr lang="en-US" sz="2000" b="1" u="sng" dirty="0" smtClean="0"/>
              <a:t>5</a:t>
            </a:r>
            <a:r>
              <a:rPr lang="en-US" sz="2000" dirty="0" smtClean="0"/>
              <a:t>/* </a:t>
            </a:r>
            <a:r>
              <a:rPr lang="ru-RU" sz="2000" u="sng" dirty="0" smtClean="0">
                <a:solidFill>
                  <a:schemeClr val="bg1">
                    <a:lumMod val="50000"/>
                  </a:schemeClr>
                </a:solidFill>
              </a:rPr>
              <a:t>3</a:t>
            </a:r>
            <a:r>
              <a:rPr lang="ru-RU" sz="2000" u="sng" dirty="0" smtClean="0"/>
              <a:t> </a:t>
            </a:r>
            <a:r>
              <a:rPr lang="ru-RU" sz="2000" u="sng" dirty="0"/>
              <a:t>рабочих дня с даты приемки поставленного товара, выполненной работы, оказанной услуги</a:t>
            </a:r>
            <a:r>
              <a:rPr lang="ru-RU" sz="2000" dirty="0" smtClean="0"/>
              <a:t>);</a:t>
            </a:r>
          </a:p>
          <a:p>
            <a:pPr marL="1076325" indent="-355600" algn="just"/>
            <a:endParaRPr lang="ru-RU" sz="2000" dirty="0"/>
          </a:p>
          <a:p>
            <a:pPr algn="just"/>
            <a:r>
              <a:rPr lang="ru-RU" sz="2000" dirty="0" smtClean="0"/>
              <a:t>    3. … </a:t>
            </a:r>
            <a:r>
              <a:rPr lang="ru-RU" sz="2000" dirty="0"/>
              <a:t>Информация, указанная в </a:t>
            </a:r>
            <a:r>
              <a:rPr lang="ru-RU" sz="2000" dirty="0">
                <a:hlinkClick r:id="rId4" action="ppaction://hlinkfile" tooltip="Ссылка на текущий документ"/>
              </a:rPr>
              <a:t>пунктах 8</a:t>
            </a:r>
            <a:r>
              <a:rPr lang="ru-RU" sz="2000" dirty="0"/>
              <a:t>, </a:t>
            </a:r>
            <a:r>
              <a:rPr lang="ru-RU" sz="2000" dirty="0">
                <a:hlinkClick r:id="rId5" action="ppaction://hlinkfile" tooltip="Ссылка на текущий документ"/>
              </a:rPr>
              <a:t>10</a:t>
            </a:r>
            <a:r>
              <a:rPr lang="ru-RU" sz="2000" dirty="0"/>
              <a:t>, </a:t>
            </a:r>
            <a:r>
              <a:rPr lang="ru-RU" sz="2000" dirty="0">
                <a:hlinkClick r:id="rId6" action="ppaction://hlinkfile" tooltip="Ссылка на текущий документ"/>
              </a:rPr>
              <a:t>11</a:t>
            </a:r>
            <a:r>
              <a:rPr lang="ru-RU" sz="2000" dirty="0"/>
              <a:t> и </a:t>
            </a:r>
            <a:r>
              <a:rPr lang="ru-RU" sz="2000" dirty="0">
                <a:hlinkClick r:id="rId7" action="ppaction://hlinkfile" tooltip="Ссылка на текущий документ"/>
              </a:rPr>
              <a:t>13 части 2</a:t>
            </a:r>
            <a:r>
              <a:rPr lang="ru-RU" sz="2000" dirty="0"/>
              <a:t> настоящей статьи, направляется заказчиками в указанный орган в течение трех рабочих дней с даты соответственно изменения контракта, исполнения контракта, расторжения контракта, приемки поставленного товара, выполненной работы, оказанной </a:t>
            </a:r>
            <a:r>
              <a:rPr lang="ru-RU" sz="2000" dirty="0" smtClean="0"/>
              <a:t>услуги.</a:t>
            </a:r>
            <a:endParaRPr lang="en-US" sz="2000" dirty="0" smtClean="0"/>
          </a:p>
          <a:p>
            <a:pPr algn="just"/>
            <a:r>
              <a:rPr lang="en-US" sz="2000" dirty="0" smtClean="0"/>
              <a:t>* c 1 </a:t>
            </a:r>
            <a:r>
              <a:rPr lang="ru-RU" sz="2000" dirty="0" smtClean="0"/>
              <a:t>июля 2018 года.</a:t>
            </a:r>
          </a:p>
          <a:p>
            <a:pPr marL="1076325" indent="-355600" algn="just"/>
            <a:endParaRPr lang="ru-RU" sz="2000" dirty="0" smtClean="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84</a:t>
            </a:fld>
            <a:endParaRPr lang="ru-RU" sz="1600" smtClean="0">
              <a:cs typeface="Arial" pitchFamily="34" charset="0"/>
            </a:endParaRPr>
          </a:p>
        </p:txBody>
      </p:sp>
      <p:pic>
        <p:nvPicPr>
          <p:cNvPr id="6" name="Picture 6"/>
          <p:cNvPicPr>
            <a:picLocks noChangeAspect="1" noChangeArrowheads="1"/>
          </p:cNvPicPr>
          <p:nvPr/>
        </p:nvPicPr>
        <p:blipFill>
          <a:blip r:embed="rId8"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5539377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7080194"/>
          </a:xfrm>
          <a:prstGeom prst="rect">
            <a:avLst/>
          </a:prstGeom>
          <a:noFill/>
          <a:ln w="9525">
            <a:noFill/>
            <a:miter lim="800000"/>
            <a:headEnd/>
            <a:tailEnd/>
          </a:ln>
        </p:spPr>
        <p:txBody>
          <a:bodyPr wrap="square" lIns="360000" rIns="360000" bIns="108000">
            <a:spAutoFit/>
          </a:bodyPr>
          <a:lstStyle/>
          <a:p>
            <a:r>
              <a:rPr lang="ru-RU" dirty="0" smtClean="0"/>
              <a:t>Статья 34. Контракт</a:t>
            </a:r>
          </a:p>
          <a:p>
            <a:r>
              <a:rPr lang="ru-RU" dirty="0" smtClean="0"/>
              <a:t>До 1 июля 2018 года</a:t>
            </a:r>
            <a:r>
              <a:rPr lang="en-US" dirty="0" smtClean="0"/>
              <a:t>:</a:t>
            </a:r>
            <a:endParaRPr lang="ru-RU" dirty="0" smtClean="0"/>
          </a:p>
          <a:p>
            <a:pPr marL="263525" indent="-80963" algn="just"/>
            <a:r>
              <a:rPr lang="ru-RU" dirty="0" smtClean="0"/>
              <a:t>      13. </a:t>
            </a:r>
            <a:r>
              <a:rPr lang="ru-RU" u="sng" dirty="0" smtClean="0"/>
              <a:t>В контракт включается обязательное условие</a:t>
            </a:r>
            <a:r>
              <a:rPr lang="ru-RU" dirty="0" smtClean="0"/>
              <a:t> </a:t>
            </a:r>
            <a:r>
              <a:rPr lang="ru-RU" dirty="0" smtClean="0">
                <a:solidFill>
                  <a:schemeClr val="tx1">
                    <a:lumMod val="50000"/>
                    <a:lumOff val="50000"/>
                  </a:schemeClr>
                </a:solidFill>
              </a:rPr>
              <a:t>о порядке и сроках оплаты товара, работы или услуги,</a:t>
            </a:r>
            <a:r>
              <a:rPr lang="ru-RU" dirty="0" smtClean="0"/>
              <a:t> </a:t>
            </a:r>
            <a:r>
              <a:rPr lang="ru-RU" u="sng" dirty="0" smtClean="0"/>
              <a:t>о порядке и сроках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а также о порядке и сроках оформления результатов такой приемки.</a:t>
            </a:r>
            <a:r>
              <a:rPr lang="ru-RU" dirty="0" smtClean="0"/>
              <a:t> …</a:t>
            </a:r>
            <a:endParaRPr lang="ru-RU" dirty="0" smtClean="0">
              <a:solidFill>
                <a:schemeClr val="tx1">
                  <a:lumMod val="50000"/>
                  <a:lumOff val="50000"/>
                </a:schemeClr>
              </a:solidFill>
            </a:endParaRPr>
          </a:p>
          <a:p>
            <a:endParaRPr lang="en-US" dirty="0" smtClean="0"/>
          </a:p>
          <a:p>
            <a:r>
              <a:rPr lang="en-US" dirty="0" smtClean="0"/>
              <a:t>C 1 </a:t>
            </a:r>
            <a:r>
              <a:rPr lang="ru-RU" dirty="0" smtClean="0"/>
              <a:t>июля 2018 года</a:t>
            </a:r>
            <a:r>
              <a:rPr lang="en-US" dirty="0" smtClean="0"/>
              <a:t>:</a:t>
            </a:r>
          </a:p>
          <a:p>
            <a:pPr marL="263525" indent="274638"/>
            <a:r>
              <a:rPr lang="ru-RU" dirty="0" smtClean="0"/>
              <a:t>13</a:t>
            </a:r>
            <a:r>
              <a:rPr lang="ru-RU" dirty="0"/>
              <a:t>. </a:t>
            </a:r>
            <a:r>
              <a:rPr lang="ru-RU" u="sng" dirty="0"/>
              <a:t>В контракт включаются обязательные условия</a:t>
            </a:r>
            <a:r>
              <a:rPr lang="ru-RU" dirty="0"/>
              <a:t>:</a:t>
            </a:r>
          </a:p>
          <a:p>
            <a:pPr marL="263525"/>
            <a:r>
              <a:rPr lang="ru-RU" dirty="0"/>
              <a:t>1) </a:t>
            </a:r>
            <a:r>
              <a:rPr lang="ru-RU" u="sng" dirty="0"/>
              <a:t>о порядке и сроках оплаты товара, работы или услуги, о порядке и сроках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а также о порядке и сроках оформления результатов такой приемки</a:t>
            </a:r>
            <a:r>
              <a:rPr lang="ru-RU" dirty="0" smtClean="0"/>
              <a:t>;</a:t>
            </a:r>
            <a:endParaRPr lang="ru-RU" dirty="0"/>
          </a:p>
          <a:p>
            <a:pPr algn="just"/>
            <a:endParaRPr lang="ru-RU" dirty="0">
              <a:solidFill>
                <a:schemeClr val="tx1">
                  <a:lumMod val="50000"/>
                  <a:lumOff val="50000"/>
                </a:schemeClr>
              </a:solidFill>
            </a:endParaRPr>
          </a:p>
          <a:p>
            <a:pPr algn="just"/>
            <a:r>
              <a:rPr lang="ru-RU" dirty="0" smtClean="0"/>
              <a:t>Суд</a:t>
            </a:r>
            <a:r>
              <a:rPr lang="en-US" dirty="0" smtClean="0"/>
              <a:t>: </a:t>
            </a:r>
            <a:r>
              <a:rPr lang="ru-RU" dirty="0" smtClean="0"/>
              <a:t>товарная </a:t>
            </a:r>
            <a:r>
              <a:rPr lang="ru-RU" dirty="0"/>
              <a:t>накладная </a:t>
            </a:r>
            <a:r>
              <a:rPr lang="ru-RU" dirty="0" smtClean="0"/>
              <a:t>унифицированной </a:t>
            </a:r>
            <a:r>
              <a:rPr lang="ru-RU" u="sng" dirty="0">
                <a:hlinkClick r:id="rId4"/>
              </a:rPr>
              <a:t>формы ТОРГ-12</a:t>
            </a:r>
            <a:r>
              <a:rPr lang="ru-RU" dirty="0"/>
              <a:t>, оформленная в соответствии с законодательством РФ, может подтверждать только факт получения товара покупателем от поставщика (продавца) по договору купли-продажи оборудования и, соответственно, не может свидетельствовать о его качестве</a:t>
            </a:r>
          </a:p>
          <a:p>
            <a:pPr algn="just"/>
            <a:endParaRPr lang="ru-RU" dirty="0">
              <a:solidFill>
                <a:schemeClr val="tx1">
                  <a:lumMod val="50000"/>
                  <a:lumOff val="50000"/>
                </a:schemeClr>
              </a:solidFill>
            </a:endParaRPr>
          </a:p>
          <a:p>
            <a:pPr algn="just"/>
            <a:endParaRPr lang="ru-RU" dirty="0" smtClean="0"/>
          </a:p>
          <a:p>
            <a:pPr algn="just"/>
            <a:r>
              <a:rPr lang="ru-RU" dirty="0" smtClean="0"/>
              <a:t>   </a:t>
            </a:r>
            <a:endParaRPr lang="ru-RU"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85</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806188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618529"/>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Приемка товара.  </a:t>
            </a:r>
            <a:r>
              <a:rPr lang="ru-RU" sz="2000" dirty="0" smtClean="0">
                <a:latin typeface="Arial Narrow" pitchFamily="34" charset="0"/>
                <a:cs typeface="Arial" charset="0"/>
              </a:rPr>
              <a:t>КоАП. Часть 7.32</a:t>
            </a:r>
            <a:r>
              <a:rPr lang="en-US" sz="2000" dirty="0" smtClean="0">
                <a:latin typeface="Arial Narrow" pitchFamily="34" charset="0"/>
                <a:cs typeface="Arial" charset="0"/>
              </a:rPr>
              <a:t>:</a:t>
            </a:r>
            <a:endParaRPr lang="ru-RU" sz="2000" dirty="0">
              <a:latin typeface="Arial Narrow" pitchFamily="34" charset="0"/>
              <a:cs typeface="Arial" charset="0"/>
            </a:endParaRPr>
          </a:p>
          <a:p>
            <a:r>
              <a:rPr lang="ru-RU" sz="2000" dirty="0" smtClean="0"/>
              <a:t>9</a:t>
            </a:r>
            <a:r>
              <a:rPr lang="ru-RU" sz="2000" dirty="0"/>
              <a:t>. </a:t>
            </a:r>
            <a:r>
              <a:rPr lang="ru-RU" sz="2000" b="1" dirty="0" err="1"/>
              <a:t>Несоставление</a:t>
            </a:r>
            <a:r>
              <a:rPr lang="ru-RU" sz="2000" b="1" dirty="0"/>
              <a:t> документов о приемке</a:t>
            </a:r>
            <a:r>
              <a:rPr lang="ru-RU" sz="2000" dirty="0"/>
              <a:t> поставленного товара, выполненной работы (ее результатов), оказанной услуги или отдельных этапов поставки товара, выполнения работы, оказания услуги </a:t>
            </a:r>
            <a:r>
              <a:rPr lang="ru-RU" sz="2000" b="1" dirty="0"/>
              <a:t>либо </a:t>
            </a:r>
            <a:r>
              <a:rPr lang="ru-RU" sz="2000" b="1" dirty="0" err="1"/>
              <a:t>ненаправление</a:t>
            </a:r>
            <a:r>
              <a:rPr lang="ru-RU" sz="2000" b="1" dirty="0"/>
              <a:t> мотивированного отказа от подписания таких документов</a:t>
            </a:r>
            <a:r>
              <a:rPr lang="ru-RU" sz="2000" dirty="0"/>
              <a:t> в случае отказа от их подписания </a:t>
            </a:r>
            <a:r>
              <a:rPr lang="ru-RU" sz="2000" dirty="0" smtClean="0"/>
              <a:t>- </a:t>
            </a:r>
            <a:r>
              <a:rPr lang="ru-RU" sz="2000" b="1" dirty="0" smtClean="0"/>
              <a:t>влечет </a:t>
            </a:r>
            <a:r>
              <a:rPr lang="ru-RU" sz="2000" b="1" dirty="0"/>
              <a:t>наложение административного штрафа на должностных лиц в размере двадцати тысяч рублей</a:t>
            </a:r>
            <a:r>
              <a:rPr lang="ru-RU" sz="2000" b="1" dirty="0" smtClean="0"/>
              <a:t>.</a:t>
            </a:r>
            <a:r>
              <a:rPr lang="ru-RU" sz="2000" dirty="0" smtClean="0"/>
              <a:t>;</a:t>
            </a:r>
            <a:endParaRPr lang="ru-RU" sz="2000" dirty="0"/>
          </a:p>
          <a:p>
            <a:r>
              <a:rPr lang="ru-RU" sz="2000" dirty="0" smtClean="0"/>
              <a:t>"</a:t>
            </a:r>
            <a:r>
              <a:rPr lang="ru-RU" sz="2000" dirty="0"/>
              <a:t>10. </a:t>
            </a:r>
            <a:r>
              <a:rPr lang="ru-RU" sz="2000" b="1" dirty="0"/>
              <a:t>Приемка</a:t>
            </a:r>
            <a:r>
              <a:rPr lang="ru-RU" sz="2000" dirty="0"/>
              <a:t> поставленного товара, выполненной работы (ее результатов), оказанной услуги или отдельного этапа исполнения контракта </a:t>
            </a:r>
            <a:r>
              <a:rPr lang="ru-RU" sz="2000" b="1" dirty="0"/>
              <a:t>в случае несоответствия </a:t>
            </a:r>
            <a:r>
              <a:rPr lang="ru-RU" sz="2000" dirty="0"/>
              <a:t>этих товара, работы, услуги либо результатов выполненных работ </a:t>
            </a:r>
            <a:r>
              <a:rPr lang="ru-RU" sz="2000" b="1" dirty="0"/>
              <a:t>условиям контракта, если выявленное несоответствие не устранено</a:t>
            </a:r>
            <a:r>
              <a:rPr lang="ru-RU" sz="2000" dirty="0"/>
              <a:t> поставщиком (подрядчиком, исполнителем) и привело к дополнительному расходованию средств соответствующего бюджета бюджетной системы </a:t>
            </a:r>
            <a:r>
              <a:rPr lang="ru-RU" sz="2000" dirty="0" smtClean="0"/>
              <a:t>РФ </a:t>
            </a:r>
            <a:r>
              <a:rPr lang="ru-RU" sz="2000" dirty="0"/>
              <a:t>или уменьшению количества поставляемых товаров, объема выполняемых работ, оказываемых услуг для обеспечения государственных и муниципальных нужд, -</a:t>
            </a:r>
          </a:p>
          <a:p>
            <a:r>
              <a:rPr lang="ru-RU" sz="2000" b="1" dirty="0"/>
              <a:t>влечет наложение административного штрафа</a:t>
            </a:r>
            <a:r>
              <a:rPr lang="ru-RU" sz="2000" dirty="0"/>
              <a:t> на должностных лиц в размере </a:t>
            </a:r>
            <a:r>
              <a:rPr lang="ru-RU" sz="2000" b="1" dirty="0"/>
              <a:t>от двадцати тысяч до пятидесяти тысяч рублей</a:t>
            </a:r>
            <a:r>
              <a:rPr lang="ru-RU" sz="2000" b="1" dirty="0" smtClean="0"/>
              <a:t>.</a:t>
            </a:r>
            <a:endParaRPr lang="ru-RU" sz="2000" dirty="0"/>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2603656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up)">
                                      <p:cBhvr>
                                        <p:cTn id="15" dur="500"/>
                                        <p:tgtEl>
                                          <p:spTgt spid="1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wipe(up)">
                                      <p:cBhvr>
                                        <p:cTn id="19"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07504" y="642918"/>
            <a:ext cx="8928992" cy="3571900"/>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defRPr/>
            </a:pPr>
            <a:r>
              <a:rPr lang="ru-RU" sz="2000" dirty="0" smtClean="0"/>
              <a:t>Статья 34. Контракт</a:t>
            </a:r>
          </a:p>
          <a:p>
            <a:pPr algn="just"/>
            <a:r>
              <a:rPr lang="ru-RU" sz="2000" dirty="0" smtClean="0"/>
              <a:t>   </a:t>
            </a:r>
            <a:endParaRPr lang="ru-RU" sz="2000" dirty="0"/>
          </a:p>
          <a:p>
            <a:pPr algn="just"/>
            <a:r>
              <a:rPr lang="ru-RU" sz="2000" u="sng" dirty="0"/>
              <a:t>Порядок приемки товара нарушил заказчик - его отказ от контракта можно признать </a:t>
            </a:r>
            <a:r>
              <a:rPr lang="ru-RU" sz="2000" u="sng" dirty="0" smtClean="0"/>
              <a:t>незаконным</a:t>
            </a:r>
            <a:endParaRPr lang="en-US" sz="2000" u="sng" dirty="0" smtClean="0"/>
          </a:p>
          <a:p>
            <a:pPr algn="just"/>
            <a:endParaRPr lang="ru-RU" sz="2000" dirty="0"/>
          </a:p>
          <a:p>
            <a:pPr algn="just"/>
            <a:r>
              <a:rPr lang="ru-RU" sz="2000" b="1" dirty="0"/>
              <a:t>Суд признал</a:t>
            </a:r>
            <a:r>
              <a:rPr lang="ru-RU" sz="2000" dirty="0"/>
              <a:t>: заказчик неправомерно отказался от контракта в одностороннем порядке. Он не доказал, что поставленный товар не соответствовал условиям контракта, и нарушил согласованный сторонами порядок приемки</a:t>
            </a:r>
            <a:r>
              <a:rPr lang="ru-RU" sz="2000" dirty="0" smtClean="0"/>
              <a:t>.</a:t>
            </a:r>
            <a:endParaRPr lang="en-US" sz="2000" dirty="0" smtClean="0"/>
          </a:p>
          <a:p>
            <a:pPr algn="just"/>
            <a:endParaRPr lang="ru-RU" sz="2000" dirty="0"/>
          </a:p>
          <a:p>
            <a:pPr algn="just"/>
            <a:r>
              <a:rPr lang="ru-RU" sz="2000" dirty="0"/>
              <a:t>Заказчик, </a:t>
            </a:r>
            <a:r>
              <a:rPr lang="ru-RU" sz="2000" dirty="0" smtClean="0"/>
              <a:t>не </a:t>
            </a:r>
            <a:r>
              <a:rPr lang="ru-RU" sz="2000" dirty="0"/>
              <a:t>вызвал для участия в приемке представителя поставщика, не обеспечил отбор проб товара в соответствии с ГОСТом. Кроме того, исследовавший их эксперт не подписал протокол испытаний.</a:t>
            </a:r>
          </a:p>
          <a:p>
            <a:pPr algn="just"/>
            <a:endParaRPr lang="en-US" sz="2000" dirty="0" smtClean="0"/>
          </a:p>
          <a:p>
            <a:pPr algn="just"/>
            <a:r>
              <a:rPr lang="ru-RU" sz="2000" dirty="0" smtClean="0"/>
              <a:t>Односторонний </a:t>
            </a:r>
            <a:r>
              <a:rPr lang="ru-RU" sz="2000" dirty="0"/>
              <a:t>отказ был связан с тем, что в ходе экспертизы, проведенной по инициативе заказчика, установлено: характеристики продукции не соответствуют предусмотренным в контракте.</a:t>
            </a:r>
          </a:p>
          <a:p>
            <a:pPr algn="just"/>
            <a:endParaRPr lang="ru-RU" sz="2000" b="1" u="sng" dirty="0" smtClean="0"/>
          </a:p>
        </p:txBody>
      </p:sp>
      <p:sp>
        <p:nvSpPr>
          <p:cNvPr id="45061" name="Номер слайда 23"/>
          <p:cNvSpPr>
            <a:spLocks noGrp="1"/>
          </p:cNvSpPr>
          <p:nvPr>
            <p:ph type="sldNum" sz="quarter" idx="12"/>
          </p:nvPr>
        </p:nvSpPr>
        <p:spPr bwMode="auto">
          <a:xfrm>
            <a:off x="8491538" y="6505575"/>
            <a:ext cx="627062" cy="307975"/>
          </a:xfrm>
          <a:noFill/>
          <a:ln>
            <a:miter lim="800000"/>
            <a:headEnd/>
            <a:tailEnd/>
          </a:ln>
        </p:spPr>
        <p:txBody>
          <a:bodyPr wrap="square" lIns="91440" tIns="45720" rIns="91440" bIns="45720" numCol="1" anchor="t" anchorCtr="0" compatLnSpc="1">
            <a:prstTxWarp prst="textNoShape">
              <a:avLst/>
            </a:prstTxWarp>
          </a:bodyPr>
          <a:lstStyle/>
          <a:p>
            <a:fld id="{27A1BB73-845D-49AE-8EC4-987EBF66C7F7}" type="slidenum">
              <a:rPr lang="ru-RU" sz="1600">
                <a:solidFill>
                  <a:schemeClr val="tx1"/>
                </a:solidFill>
                <a:latin typeface="Arial" charset="0"/>
                <a:cs typeface="Arial" charset="0"/>
              </a:rPr>
              <a:pPr/>
              <a:t>87</a:t>
            </a:fld>
            <a:endParaRPr lang="ru-RU" sz="1600">
              <a:solidFill>
                <a:schemeClr val="tx1"/>
              </a:solidFill>
              <a:latin typeface="Arial" charset="0"/>
              <a:cs typeface="Arial" charset="0"/>
            </a:endParaRPr>
          </a:p>
        </p:txBody>
      </p:sp>
      <p:pic>
        <p:nvPicPr>
          <p:cNvPr id="7" name="Picture 6"/>
          <p:cNvPicPr>
            <a:picLocks noChangeAspect="1" noChangeArrowheads="1"/>
          </p:cNvPicPr>
          <p:nvPr/>
        </p:nvPicPr>
        <p:blipFill>
          <a:blip r:embed="rId3" cstate="print"/>
          <a:srcRect/>
          <a:stretch>
            <a:fillRect/>
          </a:stretch>
        </p:blipFill>
        <p:spPr bwMode="auto">
          <a:xfrm>
            <a:off x="731012" y="478322"/>
            <a:ext cx="8394700" cy="23813"/>
          </a:xfrm>
          <a:prstGeom prst="rect">
            <a:avLst/>
          </a:prstGeom>
          <a:noFill/>
          <a:ln w="9525">
            <a:noFill/>
            <a:miter lim="800000"/>
            <a:headEnd/>
            <a:tailEnd/>
          </a:ln>
          <a:effectLst/>
        </p:spPr>
      </p:pic>
      <p:sp>
        <p:nvSpPr>
          <p:cNvPr id="9"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637786737"/>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4" y="1484918"/>
            <a:ext cx="2339955" cy="2924944"/>
          </a:xfrm>
          <a:prstGeom prst="rect">
            <a:avLst/>
          </a:prstGeom>
        </p:spPr>
      </p:pic>
      <p:pic>
        <p:nvPicPr>
          <p:cNvPr id="6" name="Picture 2" descr="http://s1.goodfon.ru/image/335570-1600x1200.jpg?d=1"/>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6"/>
          <p:cNvPicPr>
            <a:picLocks noChangeAspect="1" noChangeArrowheads="1"/>
          </p:cNvPicPr>
          <p:nvPr/>
        </p:nvPicPr>
        <p:blipFill>
          <a:blip r:embed="rId5" cstate="print"/>
          <a:srcRect/>
          <a:stretch>
            <a:fillRect/>
          </a:stretch>
        </p:blipFill>
        <p:spPr bwMode="auto">
          <a:xfrm>
            <a:off x="749300" y="908050"/>
            <a:ext cx="8394700" cy="23813"/>
          </a:xfrm>
          <a:prstGeom prst="rect">
            <a:avLst/>
          </a:prstGeom>
          <a:noFill/>
          <a:ln w="9525">
            <a:noFill/>
            <a:miter lim="800000"/>
            <a:headEnd/>
            <a:tailEnd/>
          </a:ln>
          <a:effectLst/>
        </p:spPr>
      </p:pic>
      <p:sp>
        <p:nvSpPr>
          <p:cNvPr id="12" name="Прямоугольник 11"/>
          <p:cNvSpPr>
            <a:spLocks noChangeArrowheads="1"/>
          </p:cNvSpPr>
          <p:nvPr/>
        </p:nvSpPr>
        <p:spPr bwMode="auto">
          <a:xfrm>
            <a:off x="-214346" y="1142984"/>
            <a:ext cx="9520906" cy="5048869"/>
          </a:xfrm>
          <a:prstGeom prst="rect">
            <a:avLst/>
          </a:prstGeom>
          <a:noFill/>
          <a:ln w="9525">
            <a:noFill/>
            <a:miter lim="800000"/>
            <a:headEnd/>
            <a:tailEnd/>
          </a:ln>
        </p:spPr>
        <p:txBody>
          <a:bodyPr wrap="square" lIns="360000" rIns="360000" bIns="108000">
            <a:spAutoFit/>
          </a:bodyPr>
          <a:lstStyle/>
          <a:p>
            <a:pPr>
              <a:buFont typeface="Wingdings" pitchFamily="2" charset="2"/>
              <a:buChar char="Ø"/>
            </a:pPr>
            <a:r>
              <a:rPr lang="ru-RU" sz="2000" b="1" dirty="0" smtClean="0">
                <a:latin typeface="Arial Narrow" pitchFamily="34" charset="0"/>
                <a:cs typeface="Arial" charset="0"/>
              </a:rPr>
              <a:t> </a:t>
            </a:r>
            <a:r>
              <a:rPr lang="en-US" sz="2000" b="1" dirty="0" smtClean="0">
                <a:latin typeface="Arial Narrow" pitchFamily="34" charset="0"/>
                <a:cs typeface="Arial" charset="0"/>
              </a:rPr>
              <a:t> </a:t>
            </a:r>
            <a:r>
              <a:rPr lang="ru-RU" sz="2000" b="1" dirty="0" smtClean="0">
                <a:latin typeface="Arial Narrow" pitchFamily="34" charset="0"/>
                <a:cs typeface="Arial" charset="0"/>
              </a:rPr>
              <a:t>Экспертиза - Статья 3.</a:t>
            </a:r>
            <a:r>
              <a:rPr lang="ru-RU" sz="2000" dirty="0" smtClean="0">
                <a:latin typeface="Arial Narrow" pitchFamily="34" charset="0"/>
                <a:cs typeface="Arial" charset="0"/>
              </a:rPr>
              <a:t> </a:t>
            </a:r>
          </a:p>
          <a:p>
            <a:pPr algn="just"/>
            <a:endParaRPr lang="ru-RU" sz="2000" dirty="0" smtClean="0"/>
          </a:p>
          <a:p>
            <a:pPr algn="just"/>
            <a:endParaRPr lang="ru-RU" sz="2000" dirty="0"/>
          </a:p>
          <a:p>
            <a:pPr algn="just"/>
            <a:r>
              <a:rPr lang="ru-RU" sz="2000" dirty="0" smtClean="0"/>
              <a:t>                             15) эксперт, экспертная организация – обладающее</a:t>
            </a:r>
            <a:br>
              <a:rPr lang="ru-RU" sz="2000" dirty="0" smtClean="0"/>
            </a:br>
            <a:r>
              <a:rPr lang="ru-RU" sz="2000" dirty="0" smtClean="0"/>
              <a:t>                               специальными познаниями, опытом, квалификацией в </a:t>
            </a:r>
            <a:br>
              <a:rPr lang="ru-RU" sz="2000" dirty="0" smtClean="0"/>
            </a:br>
            <a:r>
              <a:rPr lang="ru-RU" sz="2000" dirty="0" smtClean="0"/>
              <a:t>                               области науки, техники, искусства или ремесла</a:t>
            </a:r>
            <a:br>
              <a:rPr lang="ru-RU" sz="2000" dirty="0" smtClean="0"/>
            </a:br>
            <a:r>
              <a:rPr lang="ru-RU" sz="2000" dirty="0" smtClean="0"/>
              <a:t>                               физическое лицо, в том числе индивидуальный</a:t>
            </a:r>
            <a:br>
              <a:rPr lang="ru-RU" sz="2000" dirty="0" smtClean="0"/>
            </a:br>
            <a:r>
              <a:rPr lang="ru-RU" sz="2000" dirty="0" smtClean="0"/>
              <a:t>                               предприниматель, либо юридическое лицо (работники</a:t>
            </a:r>
            <a:br>
              <a:rPr lang="ru-RU" sz="2000" dirty="0" smtClean="0"/>
            </a:br>
            <a:r>
              <a:rPr lang="ru-RU" sz="2000" dirty="0" smtClean="0"/>
              <a:t>                               юридического лица должны обладать специальными</a:t>
            </a:r>
            <a:br>
              <a:rPr lang="ru-RU" sz="2000" dirty="0" smtClean="0"/>
            </a:br>
            <a:r>
              <a:rPr lang="ru-RU" sz="2000" dirty="0" smtClean="0"/>
              <a:t>                               познаниями, опытом, квалификацией в области науки, техники, искусства или ремесла), которые осуществляют на основе договора деятельность по изучению и оценке предмета экспертизы, а также по подготовке экспертных заключений по поставленным заказчиком, участником закупки вопросам в случаях, предусмотренных настоящим Федеральным законом.</a:t>
            </a:r>
          </a:p>
          <a:p>
            <a:endParaRPr lang="ru-RU" dirty="0" smtClean="0">
              <a:latin typeface="Arial Narrow" pitchFamily="34" charset="0"/>
            </a:endParaRPr>
          </a:p>
        </p:txBody>
      </p:sp>
      <p:sp>
        <p:nvSpPr>
          <p:cNvPr id="11267" name="Rectangle 7"/>
          <p:cNvSpPr>
            <a:spLocks/>
          </p:cNvSpPr>
          <p:nvPr/>
        </p:nvSpPr>
        <p:spPr bwMode="auto">
          <a:xfrm>
            <a:off x="0" y="116633"/>
            <a:ext cx="9144000" cy="9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88</a:t>
            </a:fld>
            <a:endParaRPr lang="ru-RU" sz="1600" smtClean="0">
              <a:cs typeface="Arial" pitchFamily="34" charset="0"/>
            </a:endParaRPr>
          </a:p>
        </p:txBody>
      </p:sp>
    </p:spTree>
    <p:extLst>
      <p:ext uri="{BB962C8B-B14F-4D97-AF65-F5344CB8AC3E}">
        <p14:creationId xmlns:p14="http://schemas.microsoft.com/office/powerpoint/2010/main" val="36709517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214346" y="548680"/>
            <a:ext cx="9538874" cy="614699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41.</a:t>
            </a:r>
            <a:r>
              <a:rPr lang="ru-RU" sz="2000" dirty="0" smtClean="0">
                <a:latin typeface="Arial Narrow" pitchFamily="34" charset="0"/>
                <a:cs typeface="Arial" charset="0"/>
              </a:rPr>
              <a:t> </a:t>
            </a:r>
          </a:p>
          <a:p>
            <a:pPr algn="just"/>
            <a:r>
              <a:rPr lang="ru-RU" sz="2000" dirty="0" smtClean="0"/>
              <a:t>2. К проведению экспертизы в случаях, предусмотренных настоящим Федеральным законом, не могут быть допущены:</a:t>
            </a:r>
          </a:p>
          <a:p>
            <a:pPr lvl="1"/>
            <a:r>
              <a:rPr lang="ru-RU" sz="2000" dirty="0" smtClean="0"/>
              <a:t>1) физические лица:</a:t>
            </a:r>
          </a:p>
          <a:p>
            <a:pPr algn="just"/>
            <a:r>
              <a:rPr lang="en-US" sz="2000" dirty="0" smtClean="0"/>
              <a:t>  </a:t>
            </a:r>
            <a:r>
              <a:rPr lang="ru-RU" sz="2000" dirty="0" smtClean="0"/>
              <a:t>а) являющиеся либо в течение менее чем двух лет, предшествующих дате проведения экспертизы, являвшиеся должностными лицами или работниками заказчика, осуществляющего проведение экспертизы, либо поставщика (подрядчика, исполнителя);</a:t>
            </a:r>
          </a:p>
          <a:p>
            <a:pPr algn="just"/>
            <a:r>
              <a:rPr lang="en-US" sz="2000" dirty="0" smtClean="0"/>
              <a:t>  </a:t>
            </a:r>
            <a:r>
              <a:rPr lang="ru-RU" sz="2000" dirty="0" smtClean="0"/>
              <a:t>б) имеющие имущественные интересы в заключении контракта, в отношении которого проводится экспертиза;</a:t>
            </a:r>
          </a:p>
          <a:p>
            <a:pPr algn="just"/>
            <a:r>
              <a:rPr lang="en-US" sz="2000" dirty="0" smtClean="0"/>
              <a:t>  </a:t>
            </a:r>
            <a:r>
              <a:rPr lang="ru-RU" sz="2000" dirty="0" smtClean="0"/>
              <a:t>в) являющиеся близкими родственниками (</a:t>
            </a:r>
            <a:r>
              <a:rPr lang="ru-RU" sz="2000" dirty="0" err="1" smtClean="0"/>
              <a:t>родственниками</a:t>
            </a:r>
            <a:r>
              <a:rPr lang="ru-RU" sz="2000" dirty="0" smtClean="0"/>
              <a:t> по прямой восходящей и нисходящей линии (родителями и детьми, дедушкой, бабушкой и внуками), полнородными и неполнородными (имеющими общих отца или мать) братьями и сестрами), усыновителями или усыновленными с руководителем заказчика, членами комиссии по осуществлению закупок, руководителем контрактной службы, контрактным управляющим, должностными лицами или работниками поставщика (подрядчика, исполнителя) либо состоящие с ними в браке;</a:t>
            </a:r>
          </a:p>
          <a:p>
            <a:endParaRPr lang="ru-RU" sz="2000"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89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725894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wipe(up)">
                                      <p:cBhvr>
                                        <p:cTn id="14" dur="500"/>
                                        <p:tgtEl>
                                          <p:spTgt spid="1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wipe(up)">
                                      <p:cBhvr>
                                        <p:cTn id="19" dur="500"/>
                                        <p:tgtEl>
                                          <p:spTgt spid="12">
                                            <p:txEl>
                                              <p:pRg st="3" end="3"/>
                                            </p:txEl>
                                          </p:spTgt>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up)">
                                      <p:cBhvr>
                                        <p:cTn id="23" dur="500"/>
                                        <p:tgtEl>
                                          <p:spTgt spid="12">
                                            <p:txEl>
                                              <p:pRg st="4" end="4"/>
                                            </p:txEl>
                                          </p:spTgt>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up)">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8169"/>
            <a:ext cx="2593085" cy="1944814"/>
          </a:xfrm>
          <a:prstGeom prst="rect">
            <a:avLst/>
          </a:prstGeom>
        </p:spPr>
      </p:pic>
      <p:pic>
        <p:nvPicPr>
          <p:cNvPr id="8" name="Picture 2" descr="http://s1.goodfon.ru/image/335570-1600x1200.jpg?d=1"/>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433048" cy="462998"/>
          </a:xfrm>
          <a:prstGeom prst="rect">
            <a:avLst/>
          </a:prstGeom>
          <a:noFill/>
          <a:ln w="9525">
            <a:noFill/>
            <a:miter lim="800000"/>
            <a:headEnd/>
            <a:tailEnd/>
          </a:ln>
        </p:spPr>
        <p:txBody>
          <a:bodyPr wrap="square" lIns="360000" rIns="360000" bIns="108000">
            <a:spAutoFit/>
          </a:bodyPr>
          <a:lstStyle/>
          <a:p>
            <a:pPr algn="just"/>
            <a:r>
              <a:rPr lang="ru-RU" sz="2000" dirty="0" smtClean="0"/>
              <a:t>Статья 34. Контракт</a:t>
            </a: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
        <p:nvSpPr>
          <p:cNvPr id="9" name="Прямоугольник 8"/>
          <p:cNvSpPr>
            <a:spLocks noChangeArrowheads="1"/>
          </p:cNvSpPr>
          <p:nvPr/>
        </p:nvSpPr>
        <p:spPr bwMode="auto">
          <a:xfrm>
            <a:off x="-133879" y="595081"/>
            <a:ext cx="9433048" cy="6279975"/>
          </a:xfrm>
          <a:prstGeom prst="rect">
            <a:avLst/>
          </a:prstGeom>
          <a:noFill/>
          <a:ln w="9525">
            <a:noFill/>
            <a:miter lim="800000"/>
            <a:headEnd/>
            <a:tailEnd/>
          </a:ln>
        </p:spPr>
        <p:txBody>
          <a:bodyPr wrap="square" lIns="360000" rIns="360000" bIns="108000">
            <a:spAutoFit/>
          </a:bodyPr>
          <a:lstStyle/>
          <a:p>
            <a:pPr algn="just"/>
            <a:endParaRPr lang="ru-RU" dirty="0" smtClean="0"/>
          </a:p>
          <a:p>
            <a:pPr algn="just"/>
            <a:endParaRPr lang="en-US" sz="2000" dirty="0" smtClean="0"/>
          </a:p>
          <a:p>
            <a:pPr algn="just"/>
            <a:r>
              <a:rPr lang="en-US" sz="2000" dirty="0" smtClean="0"/>
              <a:t> </a:t>
            </a:r>
            <a:r>
              <a:rPr lang="ru-RU" sz="2000" dirty="0" smtClean="0"/>
              <a:t>                                    11. Для   осуществления    заказчиками        закупок</a:t>
            </a:r>
          </a:p>
          <a:p>
            <a:pPr algn="just"/>
            <a:r>
              <a:rPr lang="ru-RU" sz="2000" dirty="0" smtClean="0"/>
              <a:t>                                  ФОИВ,    </a:t>
            </a:r>
            <a:r>
              <a:rPr lang="ru-RU" sz="2000" dirty="0" err="1" smtClean="0"/>
              <a:t>Госкорпорация</a:t>
            </a:r>
            <a:r>
              <a:rPr lang="ru-RU" sz="2000" dirty="0" smtClean="0"/>
              <a:t>   "</a:t>
            </a:r>
            <a:r>
              <a:rPr lang="ru-RU" sz="2000" dirty="0" err="1" smtClean="0"/>
              <a:t>Росатом</a:t>
            </a:r>
            <a:r>
              <a:rPr lang="ru-RU" sz="2000" dirty="0" smtClean="0"/>
              <a:t>",   </a:t>
            </a:r>
            <a:r>
              <a:rPr lang="ru-RU" sz="2000" dirty="0" err="1" smtClean="0"/>
              <a:t>Госкорпорация</a:t>
            </a:r>
            <a:endParaRPr lang="ru-RU" sz="2000" dirty="0" smtClean="0"/>
          </a:p>
          <a:p>
            <a:pPr algn="just"/>
            <a:r>
              <a:rPr lang="ru-RU" sz="2000" dirty="0" smtClean="0"/>
              <a:t>                                  "</a:t>
            </a:r>
            <a:r>
              <a:rPr lang="ru-RU" sz="2000" dirty="0" err="1" smtClean="0"/>
              <a:t>Роскосмос</a:t>
            </a:r>
            <a:r>
              <a:rPr lang="ru-RU" sz="2000" dirty="0" smtClean="0"/>
              <a:t>", осуществляющие нормативно-правовое</a:t>
            </a:r>
          </a:p>
          <a:p>
            <a:pPr algn="just"/>
            <a:r>
              <a:rPr lang="ru-RU" sz="2000" dirty="0" smtClean="0"/>
              <a:t>                                  регулирование         в       соответствующей      сфере</a:t>
            </a:r>
          </a:p>
          <a:p>
            <a:pPr algn="just"/>
            <a:r>
              <a:rPr lang="ru-RU" sz="2000" dirty="0" smtClean="0"/>
              <a:t>                                  деятельности, разрабатывают и утверждают типовые контракты, </a:t>
            </a:r>
            <a:r>
              <a:rPr lang="ru-RU" sz="2000" dirty="0" smtClean="0">
                <a:hlinkClick r:id="rId6" tooltip="Приказ Минобрнауки России от 21.10.2015 N 1180 &quot;Об утверждении типового контракта на выполнение научно-исследовательских, опытно-конструкторских и технологических работ, типовых условий контракта при использовании результатов интеллектуальной деятельности"/>
              </a:rPr>
              <a:t>типовые условия</a:t>
            </a:r>
            <a:r>
              <a:rPr lang="ru-RU" sz="2000" dirty="0" smtClean="0"/>
              <a:t> контрактов, которые размещаются в единой информационной системе и составляют библиотеку типовых контрактов, типовых условий контрактов. </a:t>
            </a:r>
            <a:r>
              <a:rPr lang="ru-RU" sz="2000" dirty="0" smtClean="0">
                <a:hlinkClick r:id="rId7" tooltip="Постановление Правительства РФ от 02.07.2014 N 606 (ред. от 21.11.2015) &quot;О порядке разработки типовых контрактов, типовых условий контрактов, а также о случаях и условиях их применения&quot; (вместе с &quot;Правилами разработки типовых контрактов, типовых условий к"/>
              </a:rPr>
              <a:t>Порядок</a:t>
            </a:r>
            <a:r>
              <a:rPr lang="ru-RU" sz="2000" dirty="0" smtClean="0"/>
              <a:t> разработки типовых контрактов, типовых условий контрактов, а также случаи и условия их применения устанавливаются Правительством Российской Федерации.</a:t>
            </a:r>
          </a:p>
          <a:p>
            <a:pPr algn="just"/>
            <a:endParaRPr lang="ru-RU" sz="2000" dirty="0" smtClean="0"/>
          </a:p>
          <a:p>
            <a:pPr algn="just"/>
            <a:r>
              <a:rPr lang="ru-RU" sz="2000" dirty="0" smtClean="0"/>
              <a:t>          Постановление Правительства РФ от 2 июля 2014 г. № 606 </a:t>
            </a:r>
            <a:r>
              <a:rPr lang="ru-RU" sz="2000" dirty="0"/>
              <a:t>«</a:t>
            </a:r>
            <a:r>
              <a:rPr lang="ru-RU" sz="2000" dirty="0" smtClean="0"/>
              <a:t>О порядке разработки типовых контрактов, типовых условий контрактов, а также о случаях и условиях их применения».</a:t>
            </a:r>
          </a:p>
          <a:p>
            <a:pPr algn="just"/>
            <a:r>
              <a:rPr lang="ru-RU" sz="2000" dirty="0"/>
              <a:t> </a:t>
            </a:r>
            <a:r>
              <a:rPr lang="ru-RU" sz="2000" dirty="0" smtClean="0"/>
              <a:t>  !Направляются в </a:t>
            </a:r>
            <a:r>
              <a:rPr lang="ru-RU" sz="2000" dirty="0"/>
              <a:t>Минэкономразвития России </a:t>
            </a:r>
            <a:r>
              <a:rPr lang="ru-RU" sz="2000" dirty="0" smtClean="0"/>
              <a:t>в течение 10 рабочих дней с момента регистрации.</a:t>
            </a:r>
          </a:p>
          <a:p>
            <a:pPr algn="just"/>
            <a:r>
              <a:rPr lang="ru-RU" sz="2000" dirty="0"/>
              <a:t> </a:t>
            </a:r>
            <a:r>
              <a:rPr lang="ru-RU" sz="2000" dirty="0" smtClean="0"/>
              <a:t>  </a:t>
            </a:r>
            <a:r>
              <a:rPr lang="ru-RU" sz="2000" dirty="0"/>
              <a:t>! Минэкономразвития России </a:t>
            </a:r>
            <a:r>
              <a:rPr lang="ru-RU" sz="2000" dirty="0" smtClean="0"/>
              <a:t>в течение 3 рабочих дней размещает в ЕИС. </a:t>
            </a:r>
          </a:p>
        </p:txBody>
      </p:sp>
    </p:spTree>
    <p:extLst>
      <p:ext uri="{BB962C8B-B14F-4D97-AF65-F5344CB8AC3E}">
        <p14:creationId xmlns:p14="http://schemas.microsoft.com/office/powerpoint/2010/main" val="38049089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156316"/>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41.</a:t>
            </a:r>
            <a:r>
              <a:rPr lang="ru-RU" sz="2000" dirty="0" smtClean="0">
                <a:latin typeface="Arial Narrow" pitchFamily="34" charset="0"/>
                <a:cs typeface="Arial" charset="0"/>
              </a:rPr>
              <a:t> </a:t>
            </a:r>
          </a:p>
          <a:p>
            <a:pPr algn="just"/>
            <a:r>
              <a:rPr lang="ru-RU" sz="2000" dirty="0" smtClean="0"/>
              <a:t>2. К проведению экспертизы в случаях, предусмотренных настоящим Федеральным законом, не могут быть допущены:</a:t>
            </a:r>
          </a:p>
          <a:p>
            <a:pPr algn="just"/>
            <a:r>
              <a:rPr lang="ru-RU" sz="2000" dirty="0" smtClean="0"/>
              <a:t>… 2) юридические лица, в которых заказчик или поставщик (подрядчик, исполнитель) имеет право распоряжаться более чем двадцатью процентами общего количества голосов, приходящихся на голосующие акции, либо более чем двадцатью процентами вкладов, долей, составляющих уставный или складочный капитал юридических лиц;</a:t>
            </a:r>
          </a:p>
          <a:p>
            <a:pPr algn="just"/>
            <a:endParaRPr lang="ru-RU" sz="2000" dirty="0" smtClean="0"/>
          </a:p>
          <a:p>
            <a:pPr algn="just"/>
            <a:r>
              <a:rPr lang="ru-RU" sz="2000" dirty="0" smtClean="0"/>
              <a:t>   3) физические лица или юридические лица в случае, если заказчик или поставщик (подрядчик, исполнитель) прямо и (или) косвенно (через третье лицо) может оказывать влияние на результат проводимой такими лицом или лицами экспертизы.</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90</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8604162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107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41.</a:t>
            </a:r>
          </a:p>
          <a:p>
            <a:r>
              <a:rPr lang="ru-RU" sz="2000" dirty="0" smtClean="0">
                <a:latin typeface="Arial Narrow" pitchFamily="34" charset="0"/>
                <a:cs typeface="Arial" charset="0"/>
              </a:rPr>
              <a:t> </a:t>
            </a:r>
          </a:p>
          <a:p>
            <a:pPr algn="just"/>
            <a:r>
              <a:rPr lang="ru-RU" sz="2000" dirty="0" smtClean="0"/>
              <a:t>3. Эксперт, экспертная организация обязаны уведомить в письменной форме заказчика и поставщика (подрядчика, исполнителя) о допустимости своего участия в проведении экспертизы (в том числе об отсутствии оснований для </a:t>
            </a:r>
            <a:r>
              <a:rPr lang="ru-RU" sz="2000" dirty="0" err="1" smtClean="0"/>
              <a:t>недопуска</a:t>
            </a:r>
            <a:r>
              <a:rPr lang="ru-RU" sz="2000" dirty="0" smtClean="0"/>
              <a:t> к проведению экспертизы в соответствии с </a:t>
            </a:r>
            <a:r>
              <a:rPr lang="ru-RU" sz="2000" dirty="0" smtClean="0">
                <a:hlinkClick r:id="" action="ppaction://hlinkfile"/>
              </a:rPr>
              <a:t>частью 2</a:t>
            </a:r>
            <a:r>
              <a:rPr lang="ru-RU" sz="2000" dirty="0" smtClean="0"/>
              <a:t> настоящей статьи).</a:t>
            </a:r>
          </a:p>
          <a:p>
            <a:pPr algn="just"/>
            <a:endParaRPr lang="ru-RU" sz="2000" dirty="0" smtClean="0"/>
          </a:p>
          <a:p>
            <a:pPr algn="just"/>
            <a:r>
              <a:rPr lang="ru-RU" sz="2000" dirty="0" smtClean="0"/>
              <a:t>4. В случае выявления в составе экспертов, экспертных организаций лиц, указанных в </a:t>
            </a:r>
            <a:r>
              <a:rPr lang="ru-RU" sz="2000" dirty="0" smtClean="0">
                <a:hlinkClick r:id="" action="ppaction://hlinkfile"/>
              </a:rPr>
              <a:t>части 2</a:t>
            </a:r>
            <a:r>
              <a:rPr lang="ru-RU" sz="2000" dirty="0" smtClean="0"/>
              <a:t> настоящей статьи, заказчик должен принять незамедлительные меры, направленные на привлечение для проведения экспертизы иного эксперта, иной экспертной организации.</a:t>
            </a:r>
          </a:p>
          <a:p>
            <a:pPr algn="just"/>
            <a:endParaRPr lang="ru-RU" sz="2000" dirty="0" smtClean="0"/>
          </a:p>
          <a:p>
            <a:pPr algn="just"/>
            <a:r>
              <a:rPr lang="ru-RU" sz="2000" dirty="0" smtClean="0"/>
              <a:t>5. Дополнительные требования к экспертам, экспертным организациям, привлекаемым для проведения экспертизы поставленного товара, выполненной работы, оказанной услуги по государственному оборонному заказу, а также особенности проведения такой экспертизы могут быть установлены Федеральным </a:t>
            </a:r>
            <a:r>
              <a:rPr lang="ru-RU" sz="2000" dirty="0" smtClean="0">
                <a:hlinkClick r:id="rId4"/>
              </a:rPr>
              <a:t>законом</a:t>
            </a:r>
            <a:r>
              <a:rPr lang="ru-RU" sz="2000" dirty="0" smtClean="0"/>
              <a:t> от 29 декабря 2012 года N 275-ФЗ "О государственном оборонном заказе".</a:t>
            </a:r>
          </a:p>
          <a:p>
            <a:endParaRPr lang="ru-RU" sz="2000"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91</a:t>
            </a:fld>
            <a:endParaRPr lang="ru-RU" sz="1600" smtClean="0">
              <a:cs typeface="Arial" pitchFamily="34" charset="0"/>
            </a:endParaRPr>
          </a:p>
        </p:txBody>
      </p:sp>
      <p:pic>
        <p:nvPicPr>
          <p:cNvPr id="6" name="Picture 6"/>
          <p:cNvPicPr>
            <a:picLocks noChangeAspect="1" noChangeArrowheads="1"/>
          </p:cNvPicPr>
          <p:nvPr/>
        </p:nvPicPr>
        <p:blipFill>
          <a:blip r:embed="rId5"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990846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up)">
                                      <p:cBhvr>
                                        <p:cTn id="15" dur="500"/>
                                        <p:tgtEl>
                                          <p:spTgt spid="1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up)">
                                      <p:cBhvr>
                                        <p:cTn id="19" dur="500"/>
                                        <p:tgtEl>
                                          <p:spTgt spid="12">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animEffect transition="in" filter="wipe(up)">
                                      <p:cBhvr>
                                        <p:cTn id="23"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464093"/>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41.</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6. Для проведения экспертизы в случаях, предусмотренных настоящим Федеральным законом, </a:t>
            </a:r>
            <a:r>
              <a:rPr lang="ru-RU" sz="2000" i="1" u="sng" dirty="0" smtClean="0"/>
              <a:t>эксперты, экспертные организации имеют право запрашивать у заказчика, поставщика (подрядчика, исполнителя) дополнительные материалы, относящиеся к предмету экспертизы</a:t>
            </a:r>
            <a:r>
              <a:rPr lang="ru-RU" sz="2000" dirty="0" smtClean="0"/>
              <a:t>.  </a:t>
            </a:r>
            <a:r>
              <a:rPr lang="ru-RU" sz="1400" dirty="0" smtClean="0"/>
              <a:t>(Аналогично ч.5.ст.94)</a:t>
            </a:r>
          </a:p>
          <a:p>
            <a:pPr algn="just"/>
            <a:endParaRPr lang="ru-RU" sz="2000" dirty="0" smtClean="0"/>
          </a:p>
          <a:p>
            <a:pPr algn="just"/>
            <a:r>
              <a:rPr lang="ru-RU" sz="2000" dirty="0" smtClean="0"/>
              <a:t>7. За предоставление недостоверных результатов экспертизы, экспертного заключения или заведомо ложного экспертного заключения, за невыполнение экспертом, экспертной организацией требования </a:t>
            </a:r>
            <a:r>
              <a:rPr lang="ru-RU" sz="2000" dirty="0" smtClean="0">
                <a:hlinkClick r:id="" action="ppaction://hlinkfile"/>
              </a:rPr>
              <a:t>части 3</a:t>
            </a:r>
            <a:r>
              <a:rPr lang="ru-RU" sz="2000" dirty="0" smtClean="0"/>
              <a:t> настоящей статьи эксперт, экспертная организация, должностные лица экспертной организации несут ответственность в соответствии с законодательством Российской Федерации.</a:t>
            </a:r>
            <a:endParaRPr lang="ru-RU" sz="2000"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92</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9588222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wipe(up)">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232987"/>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41.</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8. В случае, если для проведения экспертизы необходимы осуществление исследований, испытаний, выполнение работ, оказание услуг и в отношении лиц, их осуществляющих, в соответствии с законодательством Российской Федерации установлены обязательные требования (обязательная аккредитация, лицензирование, членство в </a:t>
            </a:r>
            <a:r>
              <a:rPr lang="ru-RU" sz="2000" dirty="0" err="1" smtClean="0"/>
              <a:t>саморегулируемых</a:t>
            </a:r>
            <a:r>
              <a:rPr lang="ru-RU" sz="2000" dirty="0" smtClean="0"/>
              <a:t> организациях), отбор экспертов, экспертных организаций для проведения такой экспертизы должен осуществляться из числа лиц, соответствующих указанным требованиям.</a:t>
            </a:r>
            <a:endParaRPr lang="ru-RU" sz="2000" dirty="0" smtClean="0">
              <a:latin typeface="Arial Narrow" pitchFamily="34" charset="0"/>
              <a:cs typeface="Arial" charset="0"/>
            </a:endParaRPr>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93</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5216303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4771870"/>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Экспертиза - Статья 94.</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1. </a:t>
            </a:r>
            <a:r>
              <a:rPr lang="ru-RU" sz="2000" b="1" u="sng" dirty="0" smtClean="0"/>
              <a:t>Исполнение контракта включает в себя </a:t>
            </a:r>
            <a:r>
              <a:rPr lang="ru-RU" sz="2000" dirty="0" smtClean="0"/>
              <a:t>следующий комплекс мер, реализуемых после заключения контракта и направленных на достижение целей осуществления закупки путем взаимодействия заказчика с поставщиком (подрядчиком, исполнителем) в соответствии с гражданским законодательством и настоящим Федеральным законом, в том числе:</a:t>
            </a:r>
          </a:p>
          <a:p>
            <a:pPr algn="just"/>
            <a:r>
              <a:rPr lang="ru-RU" sz="2000" dirty="0" smtClean="0"/>
              <a:t>1) </a:t>
            </a:r>
            <a:r>
              <a:rPr lang="ru-RU" sz="2000" b="1" u="sng" dirty="0" smtClean="0"/>
              <a:t>приемку</a:t>
            </a:r>
            <a:r>
              <a:rPr lang="ru-RU" sz="2000" dirty="0" smtClean="0"/>
              <a:t> поставленного товара, выполненной работы (ее результатов), оказанной услуги, а также отдельных этапов поставки товара, выполнения работы, оказания услуги (далее - отдельный этап исполнения контракта), предусмотренных контрактом, </a:t>
            </a:r>
            <a:r>
              <a:rPr lang="ru-RU" sz="2000" b="1" u="sng" dirty="0" smtClean="0"/>
              <a:t>включая проведение в соответствии с настоящим Федеральным законом экспертизы </a:t>
            </a:r>
            <a:r>
              <a:rPr lang="ru-RU" sz="2000" dirty="0" smtClean="0"/>
              <a:t>поставленного товара, результатов выполненной работы, оказанной услуги, а также отдельных этапов исполнения контракта;</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94</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1609737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up)">
                                      <p:cBhvr>
                                        <p:cTn id="1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3540763"/>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Экспертиза - Статья 94.</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2. </a:t>
            </a:r>
            <a:r>
              <a:rPr lang="ru-RU" sz="2000" i="1" u="sng" dirty="0" smtClean="0"/>
              <a:t>Поставщик (подрядчик, исполнитель) в соответствии с условиями контракта обязан своевременно предоставлять достоверную информацию о ходе исполнения своих обязательств, в том числе о сложностях, возникающих при исполнении контракта, а также к установленному контрактом сроку обязан </a:t>
            </a:r>
            <a:r>
              <a:rPr lang="ru-RU" sz="2000" b="1" i="1" u="sng" dirty="0" smtClean="0"/>
              <a:t>предоставить заказчику результаты поставки товара, выполнения работы или оказания услуги, предусмотренные контрактом</a:t>
            </a:r>
            <a:r>
              <a:rPr lang="ru-RU" sz="2000" dirty="0" smtClean="0"/>
              <a:t>, при этом заказчик обязан обеспечить приемку поставленного товара, выполненной работы или оказанной услуги в соответствии с настоящей статьей.</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95</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6231801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618529"/>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3. Для проверки предоставленных поставщиком (подрядчиком, исполнителем) результатов, предусмотренных контрактом, в части их соответствия условиям контракта </a:t>
            </a:r>
            <a:r>
              <a:rPr lang="ru-RU" sz="2000" b="1" u="sng" dirty="0" smtClean="0"/>
              <a:t>заказчик обязан провести экспертизу</a:t>
            </a:r>
            <a:r>
              <a:rPr lang="ru-RU" sz="2000" dirty="0" smtClean="0"/>
              <a:t>. </a:t>
            </a:r>
            <a:r>
              <a:rPr lang="ru-RU" sz="2000" b="1" u="sng" dirty="0" smtClean="0"/>
              <a:t>Экспертиза</a:t>
            </a:r>
            <a:r>
              <a:rPr lang="ru-RU" sz="2000" dirty="0" smtClean="0"/>
              <a:t> </a:t>
            </a:r>
            <a:r>
              <a:rPr lang="ru-RU" sz="2000" i="1" dirty="0" smtClean="0">
                <a:solidFill>
                  <a:srgbClr val="C00000"/>
                </a:solidFill>
              </a:rPr>
              <a:t>результатов, предусмотренных контрактом</a:t>
            </a:r>
            <a:r>
              <a:rPr lang="ru-RU" sz="2000" dirty="0" smtClean="0"/>
              <a:t>, </a:t>
            </a:r>
            <a:r>
              <a:rPr lang="ru-RU" sz="2000" b="1" u="sng" dirty="0" smtClean="0"/>
              <a:t>может проводиться заказчиком своими силами </a:t>
            </a:r>
            <a:r>
              <a:rPr lang="ru-RU" sz="2000" b="1" i="1" dirty="0" smtClean="0"/>
              <a:t>или</a:t>
            </a:r>
            <a:r>
              <a:rPr lang="ru-RU" sz="2000" dirty="0" smtClean="0"/>
              <a:t> к ее проведению </a:t>
            </a:r>
            <a:r>
              <a:rPr lang="ru-RU" sz="2000" b="1" i="1" dirty="0" smtClean="0"/>
              <a:t>могут привлекаться эксперты, экспертные организации на основании контрактов</a:t>
            </a:r>
            <a:r>
              <a:rPr lang="ru-RU" sz="2000" dirty="0" smtClean="0"/>
              <a:t>, заключенных в соответствии с настоящим Федеральным законом.</a:t>
            </a:r>
          </a:p>
          <a:p>
            <a:endParaRPr lang="en-US" sz="2000" dirty="0" smtClean="0"/>
          </a:p>
          <a:p>
            <a:r>
              <a:rPr lang="ru-RU" sz="2000" b="1" dirty="0" smtClean="0">
                <a:latin typeface="Arial Narrow" pitchFamily="34" charset="0"/>
                <a:cs typeface="Arial" charset="0"/>
              </a:rPr>
              <a:t>Пример текста контракта.</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Результаты, предусмотренные контрактом в целях проведения экспертизы. </a:t>
            </a:r>
          </a:p>
          <a:p>
            <a:r>
              <a:rPr lang="ru-RU" sz="2000" dirty="0" smtClean="0"/>
              <a:t>	1. Соответствие поставленного товара Приложению </a:t>
            </a:r>
            <a:r>
              <a:rPr lang="en-US" sz="2000" dirty="0" smtClean="0"/>
              <a:t>X (</a:t>
            </a:r>
            <a:r>
              <a:rPr lang="ru-RU" sz="2000" dirty="0" smtClean="0"/>
              <a:t>Спецификация</a:t>
            </a:r>
            <a:r>
              <a:rPr lang="en-US" sz="2000" dirty="0" smtClean="0"/>
              <a:t>)</a:t>
            </a:r>
            <a:endParaRPr lang="ru-RU" sz="2000" dirty="0" smtClean="0"/>
          </a:p>
          <a:p>
            <a:pPr algn="just"/>
            <a:r>
              <a:rPr lang="ru-RU" sz="2000" dirty="0" smtClean="0"/>
              <a:t>	2. Отсутствие претензий заказчика по качеству направленных поставщику (подрядчику).</a:t>
            </a:r>
          </a:p>
          <a:p>
            <a:endParaRPr lang="ru-RU" sz="2000" dirty="0" smtClean="0"/>
          </a:p>
          <a:p>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96</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43032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wipe(up)">
                                      <p:cBhvr>
                                        <p:cTn id="16" dur="500"/>
                                        <p:tgtEl>
                                          <p:spTgt spid="1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wipe(up)">
                                      <p:cBhvr>
                                        <p:cTn id="21" dur="500"/>
                                        <p:tgtEl>
                                          <p:spTgt spid="1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xEl>
                                              <p:pRg st="7" end="7"/>
                                            </p:txEl>
                                          </p:spTgt>
                                        </p:tgtEl>
                                        <p:attrNameLst>
                                          <p:attrName>style.visibility</p:attrName>
                                        </p:attrNameLst>
                                      </p:cBhvr>
                                      <p:to>
                                        <p:strVal val="visible"/>
                                      </p:to>
                                    </p:set>
                                    <p:animEffect transition="in" filter="wipe(up)">
                                      <p:cBhvr>
                                        <p:cTn id="26" dur="500"/>
                                        <p:tgtEl>
                                          <p:spTgt spid="1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wipe(up)">
                                      <p:cBhvr>
                                        <p:cTn id="31"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895254"/>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pPr algn="just"/>
            <a:r>
              <a:rPr lang="ru-RU" sz="2000" dirty="0" smtClean="0">
                <a:latin typeface="Arial Narrow" pitchFamily="34" charset="0"/>
                <a:cs typeface="Arial" charset="0"/>
              </a:rPr>
              <a:t> </a:t>
            </a:r>
            <a:r>
              <a:rPr lang="ru-RU" sz="1900" dirty="0" smtClean="0"/>
              <a:t>4. Заказчик </a:t>
            </a:r>
            <a:r>
              <a:rPr lang="ru-RU" sz="1900" b="1" u="sng" dirty="0" smtClean="0"/>
              <a:t>обязан привлекать экспертов</a:t>
            </a:r>
            <a:r>
              <a:rPr lang="ru-RU" sz="1900" dirty="0" smtClean="0"/>
              <a:t>, экспертные организации к проведению экспертизы поставленного товара, выполненной работы или оказанной услуги, </a:t>
            </a:r>
            <a:r>
              <a:rPr lang="ru-RU" sz="1900" b="1" u="sng" dirty="0" smtClean="0"/>
              <a:t>если закупка осуществляется у единственного поставщика </a:t>
            </a:r>
            <a:r>
              <a:rPr lang="ru-RU" sz="1900" dirty="0" smtClean="0"/>
              <a:t>(подрядчика, исполнителя), за исключением случаев:</a:t>
            </a:r>
          </a:p>
          <a:p>
            <a:pPr marL="457200" indent="-457200" algn="just">
              <a:buAutoNum type="arabicParenR"/>
            </a:pPr>
            <a:r>
              <a:rPr lang="ru-RU" sz="1900" dirty="0" smtClean="0"/>
              <a:t>предусмотренных </a:t>
            </a:r>
            <a:r>
              <a:rPr lang="ru-RU" sz="1900" dirty="0" smtClean="0">
                <a:hlinkClick r:id="" action="ppaction://hlinkfile"/>
              </a:rPr>
              <a:t>пунктами 1 - 9</a:t>
            </a:r>
            <a:r>
              <a:rPr lang="ru-RU" sz="1900" dirty="0" smtClean="0"/>
              <a:t>, </a:t>
            </a:r>
            <a:r>
              <a:rPr lang="ru-RU" sz="1900" dirty="0" smtClean="0">
                <a:hlinkClick r:id="" action="ppaction://hlinkfile"/>
              </a:rPr>
              <a:t>14</a:t>
            </a:r>
            <a:r>
              <a:rPr lang="ru-RU" sz="1900" dirty="0" smtClean="0"/>
              <a:t>, </a:t>
            </a:r>
            <a:r>
              <a:rPr lang="ru-RU" sz="1900" dirty="0" smtClean="0">
                <a:hlinkClick r:id="" action="ppaction://hlinkfile"/>
              </a:rPr>
              <a:t>15</a:t>
            </a:r>
            <a:r>
              <a:rPr lang="ru-RU" sz="1900" dirty="0" smtClean="0"/>
              <a:t>, </a:t>
            </a:r>
            <a:r>
              <a:rPr lang="ru-RU" sz="1900" dirty="0" smtClean="0">
                <a:hlinkClick r:id="" action="ppaction://hlinkfile"/>
              </a:rPr>
              <a:t>17 - 23</a:t>
            </a:r>
            <a:r>
              <a:rPr lang="ru-RU" sz="1900" dirty="0" smtClean="0"/>
              <a:t>, </a:t>
            </a:r>
            <a:r>
              <a:rPr lang="ru-RU" sz="1900" dirty="0" smtClean="0">
                <a:hlinkClick r:id="" action="ppaction://hlinkfile"/>
              </a:rPr>
              <a:t>пунктом 24</a:t>
            </a:r>
            <a:r>
              <a:rPr lang="ru-RU" sz="1900" dirty="0" smtClean="0"/>
              <a:t> (только при осуществлении закупок для обеспечения федеральных нужд), </a:t>
            </a:r>
            <a:r>
              <a:rPr lang="ru-RU" sz="1900" dirty="0" smtClean="0">
                <a:hlinkClick r:id="" action="ppaction://hlinkfile"/>
              </a:rPr>
              <a:t>пунктами 25</a:t>
            </a:r>
            <a:r>
              <a:rPr lang="ru-RU" sz="1900" dirty="0" smtClean="0"/>
              <a:t>, </a:t>
            </a:r>
            <a:r>
              <a:rPr lang="ru-RU" sz="1900" dirty="0" smtClean="0">
                <a:hlinkClick r:id="" action="ppaction://hlinkfile"/>
              </a:rPr>
              <a:t>26</a:t>
            </a:r>
            <a:r>
              <a:rPr lang="ru-RU" sz="1900" dirty="0" smtClean="0"/>
              <a:t>, </a:t>
            </a:r>
            <a:r>
              <a:rPr lang="ru-RU" sz="1900" dirty="0" smtClean="0">
                <a:hlinkClick r:id="" action="ppaction://hlinkfile"/>
              </a:rPr>
              <a:t>28 - 30</a:t>
            </a:r>
            <a:r>
              <a:rPr lang="ru-RU" sz="1900" dirty="0" smtClean="0"/>
              <a:t>, </a:t>
            </a:r>
            <a:r>
              <a:rPr lang="ru-RU" sz="1900" dirty="0" smtClean="0">
                <a:hlinkClick r:id="" action="ppaction://hlinkfile"/>
              </a:rPr>
              <a:t>32</a:t>
            </a:r>
            <a:r>
              <a:rPr lang="ru-RU" sz="1900" dirty="0" smtClean="0"/>
              <a:t>, </a:t>
            </a:r>
            <a:r>
              <a:rPr lang="ru-RU" sz="1900" dirty="0" smtClean="0">
                <a:hlinkClick r:id="" action="ppaction://hlinkfile"/>
              </a:rPr>
              <a:t>33</a:t>
            </a:r>
            <a:r>
              <a:rPr lang="ru-RU" sz="1900" dirty="0" smtClean="0"/>
              <a:t>, </a:t>
            </a:r>
            <a:r>
              <a:rPr lang="ru-RU" sz="1900" dirty="0" smtClean="0">
                <a:hlinkClick r:id="" action="ppaction://hlinkfile"/>
              </a:rPr>
              <a:t>36, </a:t>
            </a:r>
            <a:r>
              <a:rPr lang="ru-RU" sz="1900" dirty="0">
                <a:hlinkClick r:id="rId4" action="ppaction://hlinkfile" tooltip="40) осуществление закупок товаров, работ, услуг в целях обеспечения органов внешней разведки Российской Федерации средствами разведывательной деятельности. Перечень товаров, работ, услуг, закупки которых могут осуществляться в соответствии с настоящим пун"/>
              </a:rPr>
              <a:t>40</a:t>
            </a:r>
            <a:r>
              <a:rPr lang="ru-RU" sz="1900" dirty="0"/>
              <a:t>, </a:t>
            </a:r>
            <a:r>
              <a:rPr lang="ru-RU" sz="1900" dirty="0">
                <a:hlinkClick r:id="rId5" action="ppaction://hlinkfile" tooltip="41) осуществление закупок товаров, работ, услуг в целях обеспечения органов федеральной службы безопасности средствами контрразведывательной деятельности и борьбы с терроризмом. Перечень товаров, работ, услуг, закупки которых могут осуществляться в соотве"/>
              </a:rPr>
              <a:t>41</a:t>
            </a:r>
            <a:r>
              <a:rPr lang="ru-RU" sz="1900" dirty="0"/>
              <a:t>, </a:t>
            </a:r>
            <a:r>
              <a:rPr lang="ru-RU" sz="1900" dirty="0">
                <a:hlinkClick r:id="rId6" action="ppaction://hlinkfile" tooltip="42) заключение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фициального статистического учета, и его территориальными органами контрактов"/>
              </a:rPr>
              <a:t>42</a:t>
            </a:r>
            <a:r>
              <a:rPr lang="ru-RU" sz="1900" dirty="0"/>
              <a:t>, </a:t>
            </a:r>
            <a:r>
              <a:rPr lang="ru-RU" sz="1900" dirty="0">
                <a:hlinkClick r:id="rId7" action="ppaction://hlinkfile" tooltip="44)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
              </a:rPr>
              <a:t>44</a:t>
            </a:r>
            <a:r>
              <a:rPr lang="ru-RU" sz="1900" dirty="0"/>
              <a:t>, </a:t>
            </a:r>
            <a:r>
              <a:rPr lang="ru-RU" sz="1900" dirty="0">
                <a:hlinkClick r:id="rId8" action="ppaction://hlinkfile" tooltip="45)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
              </a:rPr>
              <a:t>45</a:t>
            </a:r>
            <a:r>
              <a:rPr lang="ru-RU" sz="1900" dirty="0"/>
              <a:t>, </a:t>
            </a:r>
            <a:r>
              <a:rPr lang="ru-RU" sz="1900" dirty="0">
                <a:hlinkClick r:id="rId9" action="ppaction://hlinkfile" tooltip="46) осуществление закупок товаров, работ, услуг за счет финансовых средств, выделенных на оперативно-разыскную деятельность. Перечень товаров, работ, услуг, закупки которых могут осуществляться в соответствии с настоящим пунктом, утверждается руководителе"/>
              </a:rPr>
              <a:t>46</a:t>
            </a:r>
            <a:r>
              <a:rPr lang="ru-RU" sz="1900" dirty="0"/>
              <a:t>, </a:t>
            </a:r>
            <a:r>
              <a:rPr lang="ru-RU" sz="1900" dirty="0">
                <a:hlinkClick r:id="rId10" action="ppaction://hlinkfile" tooltip="47) осуществление закупки товара, производство которого создано или модернизировано и (или) освоено на территории Российской Федерации в соответствии со специальным инвестиционным контрактом, по регулируемым ценам и с учетом особенностей, предусмотренных "/>
              </a:rPr>
              <a:t>47</a:t>
            </a:r>
            <a:r>
              <a:rPr lang="ru-RU" sz="1900" dirty="0"/>
              <a:t> - </a:t>
            </a:r>
            <a:r>
              <a:rPr lang="ru-RU" sz="1900" dirty="0">
                <a:hlinkClick r:id="rId11" action="ppaction://hlinkfile" tooltip="48) осуществление закупки товара, производство которого создано или модернизировано и (или) освоено на территории субъекта Российской Федерации в соответствии с государственным контрактом, заключенным согласно статье 111.4 настоящего Федерального закона, "/>
              </a:rPr>
              <a:t>48</a:t>
            </a:r>
            <a:r>
              <a:rPr lang="ru-RU" sz="1900" dirty="0"/>
              <a:t>, </a:t>
            </a:r>
            <a:r>
              <a:rPr lang="ru-RU" sz="1900" dirty="0">
                <a:hlinkClick r:id="rId12" action="ppaction://hlinkfile" tooltip="50) осуществление закупки транспортных услуг и связанных с их обеспечением дополнительных услуг в случае необходимости выполнения воинских перевозок (железнодорожных, морских, речных, воздушных и автомобильных) при возникновении угрозы военной безопасност"/>
              </a:rPr>
              <a:t>50</a:t>
            </a:r>
            <a:r>
              <a:rPr lang="ru-RU" sz="1900" dirty="0"/>
              <a:t> - </a:t>
            </a:r>
            <a:r>
              <a:rPr lang="ru-RU" sz="1900" dirty="0">
                <a:hlinkClick r:id="rId13" action="ppaction://hlinkfile" tooltip="54) осуществление закупки работ по модернизации федеральных государственных информационных систем для информационно-правового обеспечения деятельности палат Федерального Собрания Российской Федерации и услуг по сопровождению таких систем."/>
              </a:rPr>
              <a:t>54 части 1 статьи 93</a:t>
            </a:r>
            <a:r>
              <a:rPr lang="ru-RU" sz="1900" dirty="0" smtClean="0">
                <a:hlinkClick r:id="" action="ppaction://hlinkfile"/>
              </a:rPr>
              <a:t> части 1 статьи 93</a:t>
            </a:r>
            <a:r>
              <a:rPr lang="ru-RU" sz="1900" dirty="0" smtClean="0"/>
              <a:t> настоящего Федерального закона;</a:t>
            </a:r>
            <a:endParaRPr lang="en-US" sz="1900" dirty="0" smtClean="0"/>
          </a:p>
          <a:p>
            <a:pPr marL="457200" indent="-457200">
              <a:buAutoNum type="arabicParenR"/>
            </a:pPr>
            <a:r>
              <a:rPr lang="ru-RU" sz="1900" dirty="0" smtClean="0"/>
              <a:t>осуществления закупок услуг экспертов, экспертных организаций;</a:t>
            </a:r>
            <a:endParaRPr lang="en-US" sz="1900" dirty="0" smtClean="0"/>
          </a:p>
          <a:p>
            <a:pPr marL="457200" indent="-457200" algn="just">
              <a:buAutoNum type="arabicParenR"/>
            </a:pPr>
            <a:r>
              <a:rPr lang="en-US" sz="1900" dirty="0" smtClean="0"/>
              <a:t> </a:t>
            </a:r>
            <a:r>
              <a:rPr lang="ru-RU" sz="1900" dirty="0" smtClean="0"/>
              <a:t>если результатом предусмотренной контрактом выполненной работы являются проектная документация объекта капитального строительства и (или) результаты инженерных изысканий, прошедшие государственную или негосударственную экспертизу, проведение которой обязательно в соответствии с положениями законодательства Российской Федерации.</a:t>
            </a:r>
          </a:p>
          <a:p>
            <a:endParaRPr lang="ru-RU" sz="600" dirty="0" smtClean="0"/>
          </a:p>
          <a:p>
            <a:pPr algn="just"/>
            <a:r>
              <a:rPr lang="ru-RU" sz="1900" dirty="0" smtClean="0"/>
              <a:t>4.1. Правительство Российской Федерации вправе определить иные случаи обязательного проведения экспертами, экспертными организациями экспертизы предусмотренных контрактом поставленных товаров, выполненных работ, оказанных услуг.</a:t>
            </a:r>
            <a:endParaRPr lang="ru-RU" sz="19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97</a:t>
            </a:fld>
            <a:endParaRPr lang="ru-RU" sz="1600" smtClean="0">
              <a:cs typeface="Arial" pitchFamily="34" charset="0"/>
            </a:endParaRPr>
          </a:p>
        </p:txBody>
      </p:sp>
      <p:pic>
        <p:nvPicPr>
          <p:cNvPr id="6" name="Picture 6"/>
          <p:cNvPicPr>
            <a:picLocks noChangeAspect="1" noChangeArrowheads="1"/>
          </p:cNvPicPr>
          <p:nvPr/>
        </p:nvPicPr>
        <p:blipFill>
          <a:blip r:embed="rId1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10055596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up)">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up)">
                                      <p:cBhvr>
                                        <p:cTn id="20" dur="500"/>
                                        <p:tgtEl>
                                          <p:spTgt spid="1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up)">
                                      <p:cBhvr>
                                        <p:cTn id="25" dur="500"/>
                                        <p:tgtEl>
                                          <p:spTgt spid="12">
                                            <p:txEl>
                                              <p:pRg st="4" end="4"/>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wipe(up)">
                                      <p:cBhvr>
                                        <p:cTn id="29"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5079646"/>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r>
              <a:rPr lang="ru-RU" sz="2000" dirty="0" smtClean="0">
                <a:latin typeface="Arial Narrow" pitchFamily="34" charset="0"/>
                <a:cs typeface="Arial" charset="0"/>
              </a:rPr>
              <a:t> </a:t>
            </a:r>
          </a:p>
          <a:p>
            <a:r>
              <a:rPr lang="ru-RU" sz="2000" dirty="0" smtClean="0">
                <a:latin typeface="Arial Narrow" pitchFamily="34" charset="0"/>
                <a:cs typeface="Arial" charset="0"/>
              </a:rPr>
              <a:t>КоАП. Часть 7.32</a:t>
            </a:r>
            <a:r>
              <a:rPr lang="en-US" sz="2000" dirty="0" smtClean="0">
                <a:latin typeface="Arial Narrow" pitchFamily="34" charset="0"/>
                <a:cs typeface="Arial" charset="0"/>
              </a:rPr>
              <a:t>:</a:t>
            </a:r>
            <a:endParaRPr lang="ru-RU" sz="2000" dirty="0" smtClean="0">
              <a:latin typeface="Arial Narrow" pitchFamily="34" charset="0"/>
              <a:cs typeface="Arial" charset="0"/>
            </a:endParaRPr>
          </a:p>
          <a:p>
            <a:endParaRPr lang="ru-RU" sz="2000" dirty="0">
              <a:latin typeface="Arial Narrow" pitchFamily="34" charset="0"/>
              <a:cs typeface="Arial" charset="0"/>
            </a:endParaRPr>
          </a:p>
          <a:p>
            <a:r>
              <a:rPr lang="ru-RU" sz="2000" dirty="0" smtClean="0"/>
              <a:t>8</a:t>
            </a:r>
            <a:r>
              <a:rPr lang="ru-RU" sz="2000" dirty="0"/>
              <a:t>. </a:t>
            </a:r>
            <a:r>
              <a:rPr lang="ru-RU" sz="2000" b="1" dirty="0"/>
              <a:t>Несоблюдение требований</a:t>
            </a:r>
            <a:r>
              <a:rPr lang="ru-RU" sz="2000" dirty="0"/>
              <a:t> законодательства Российской Федерации и иных нормативных правовых актов Российской Федерации о контрактной системе в сфере закупок </a:t>
            </a:r>
            <a:r>
              <a:rPr lang="ru-RU" sz="2000" b="1" dirty="0"/>
              <a:t>о проведении экспертизы</a:t>
            </a:r>
            <a:r>
              <a:rPr lang="ru-RU" sz="2000" dirty="0"/>
              <a:t> поставленного товара, результатов выполненной работы, оказанной услуги или отдельных этапов исполнения контракта в случае, </a:t>
            </a:r>
            <a:r>
              <a:rPr lang="ru-RU" sz="2000" b="1" dirty="0"/>
              <a:t>если</a:t>
            </a:r>
            <a:r>
              <a:rPr lang="ru-RU" sz="2000" dirty="0"/>
              <a:t> в соответствии с законодательством Российской Федерации о контрактной системе в сфере закупок </a:t>
            </a:r>
            <a:r>
              <a:rPr lang="ru-RU" sz="2000" b="1" dirty="0"/>
              <a:t>к проведению такой экспертизы заказчик обязан привлечь экспертов, экспертные организации</a:t>
            </a:r>
            <a:r>
              <a:rPr lang="ru-RU" sz="2000" dirty="0"/>
              <a:t>, -</a:t>
            </a:r>
          </a:p>
          <a:p>
            <a:endParaRPr lang="en-US" sz="2000" dirty="0" smtClean="0"/>
          </a:p>
          <a:p>
            <a:r>
              <a:rPr lang="ru-RU" sz="2000" dirty="0" smtClean="0"/>
              <a:t>влечет </a:t>
            </a:r>
            <a:r>
              <a:rPr lang="ru-RU" sz="2000" b="1" dirty="0"/>
              <a:t>наложение административного штрафа на должностных лиц в размере двадцати тысяч рублей</a:t>
            </a:r>
            <a:r>
              <a:rPr lang="ru-RU" sz="2000" dirty="0"/>
              <a:t>.</a:t>
            </a:r>
          </a:p>
          <a:p>
            <a:pPr algn="just"/>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98</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30273346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up)">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up)">
                                      <p:cBhvr>
                                        <p:cTn id="16" dur="500"/>
                                        <p:tgtEl>
                                          <p:spTgt spid="12">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wipe(up)">
                                      <p:cBhvr>
                                        <p:cTn id="20" dur="500"/>
                                        <p:tgtEl>
                                          <p:spTgt spid="12">
                                            <p:txEl>
                                              <p:pRg st="4" end="4"/>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wipe(up)">
                                      <p:cBhvr>
                                        <p:cTn id="2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1.goodfon.ru/image/335570-1600x1200.jpg?d=1"/>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a14:imgEffect>
                      <a14:sharpenSoften amount="14000"/>
                    </a14:imgEffect>
                    <a14:imgEffect>
                      <a14:brightnessContrast bright="39000" contrast="30000"/>
                    </a14:imgEffect>
                  </a14:imgLayer>
                </a14:imgProps>
              </a:ext>
              <a:ext uri="{28A0092B-C50C-407E-A947-70E740481C1C}">
                <a14:useLocalDpi xmlns:a14="http://schemas.microsoft.com/office/drawing/2010/main" val="0"/>
              </a:ext>
            </a:extLst>
          </a:blip>
          <a:srcRect t="14505" r="19746" b="4512"/>
          <a:stretch/>
        </p:blipFill>
        <p:spPr bwMode="auto">
          <a:xfrm rot="10800000">
            <a:off x="0" y="5357826"/>
            <a:ext cx="9165290" cy="150017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a:spLocks noChangeArrowheads="1"/>
          </p:cNvSpPr>
          <p:nvPr/>
        </p:nvSpPr>
        <p:spPr bwMode="auto">
          <a:xfrm>
            <a:off x="-180528" y="548680"/>
            <a:ext cx="9505056" cy="6310752"/>
          </a:xfrm>
          <a:prstGeom prst="rect">
            <a:avLst/>
          </a:prstGeom>
          <a:noFill/>
          <a:ln w="9525">
            <a:noFill/>
            <a:miter lim="800000"/>
            <a:headEnd/>
            <a:tailEnd/>
          </a:ln>
        </p:spPr>
        <p:txBody>
          <a:bodyPr wrap="square" lIns="360000" rIns="360000" bIns="108000">
            <a:spAutoFit/>
          </a:bodyPr>
          <a:lstStyle/>
          <a:p>
            <a:r>
              <a:rPr lang="ru-RU" sz="2000" b="1" dirty="0" smtClean="0">
                <a:latin typeface="Arial Narrow" pitchFamily="34" charset="0"/>
                <a:cs typeface="Arial" charset="0"/>
              </a:rPr>
              <a:t> Экспертиза  - Статья 94.</a:t>
            </a:r>
          </a:p>
          <a:p>
            <a:endParaRPr lang="ru-RU" sz="2000" dirty="0" smtClean="0">
              <a:latin typeface="Arial Narrow" pitchFamily="34" charset="0"/>
              <a:cs typeface="Arial" charset="0"/>
            </a:endParaRPr>
          </a:p>
          <a:p>
            <a:pPr algn="just"/>
            <a:r>
              <a:rPr lang="ru-RU" sz="2000" dirty="0" smtClean="0">
                <a:latin typeface="Arial Narrow" pitchFamily="34" charset="0"/>
                <a:cs typeface="Arial" charset="0"/>
              </a:rPr>
              <a:t> </a:t>
            </a:r>
            <a:r>
              <a:rPr lang="ru-RU" sz="2000" dirty="0" smtClean="0"/>
              <a:t>5. Для проведения экспертизы</a:t>
            </a:r>
            <a:r>
              <a:rPr lang="en-US" sz="2000" dirty="0" smtClean="0"/>
              <a:t>…</a:t>
            </a:r>
            <a:r>
              <a:rPr lang="ru-RU" sz="2000" dirty="0" smtClean="0"/>
              <a:t>, </a:t>
            </a:r>
            <a:r>
              <a:rPr lang="ru-RU" sz="2000" i="1" u="sng" dirty="0" smtClean="0"/>
              <a:t>экспертные организации имеют право запрашивать у заказчика и поставщика (подрядчика, исполнителя) дополнительные материалы, относящиеся к условиям исполнения контракта и отдельным этапам исполнения контракта.</a:t>
            </a:r>
            <a:r>
              <a:rPr lang="ru-RU" sz="2000" dirty="0" smtClean="0"/>
              <a:t> Результаты такой экспертизы оформляются в виде заключения, которое подписывается экспертом, уполномоченным представителем экспертной организации и должно быть объективным, обоснованным и соответствовать законодательству Российской Федерации. В случае, если по результатам такой экспертизы установлены нарушения требований контракта, не препятствующие приемке поставленного товара, выполненной работы или оказанной услуги, в заключении могут содержаться предложения об устранении данных нарушений, в том числе с указанием срока их устранения.</a:t>
            </a:r>
          </a:p>
          <a:p>
            <a:pPr algn="just"/>
            <a:endParaRPr lang="ru-RU" sz="2000" dirty="0" smtClean="0"/>
          </a:p>
          <a:p>
            <a:pPr algn="just"/>
            <a:r>
              <a:rPr lang="ru-RU" sz="2000" dirty="0" smtClean="0"/>
              <a:t>6. По решению заказчика для приемки поставленного товара, выполненной работы или оказанной услуги, результатов отдельного этапа исполнения контракта может создаваться приемочная комиссия, которая состоит не менее чем из пяти человек.</a:t>
            </a:r>
            <a:endParaRPr lang="ru-RU" sz="2000" dirty="0"/>
          </a:p>
        </p:txBody>
      </p:sp>
      <p:sp>
        <p:nvSpPr>
          <p:cNvPr id="11268" name="Номер слайда 23"/>
          <p:cNvSpPr>
            <a:spLocks noGrp="1"/>
          </p:cNvSpPr>
          <p:nvPr>
            <p:ph type="sldNum" sz="quarter" idx="12"/>
          </p:nvPr>
        </p:nvSpPr>
        <p:spPr bwMode="auto">
          <a:xfrm>
            <a:off x="8491538" y="6505575"/>
            <a:ext cx="627062" cy="307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B016DA-DC2B-45C5-BFFC-9CEA1DA0F9AC}" type="slidenum">
              <a:rPr lang="ru-RU" sz="1600" smtClean="0">
                <a:cs typeface="Arial" pitchFamily="34" charset="0"/>
              </a:rPr>
              <a:pPr eaLnBrk="1" hangingPunct="1">
                <a:defRPr/>
              </a:pPr>
              <a:t>99</a:t>
            </a:fld>
            <a:endParaRPr lang="ru-RU" sz="1600" smtClean="0">
              <a:cs typeface="Arial"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731012" y="478322"/>
            <a:ext cx="8394700" cy="23813"/>
          </a:xfrm>
          <a:prstGeom prst="rect">
            <a:avLst/>
          </a:prstGeom>
          <a:noFill/>
          <a:ln w="9525">
            <a:noFill/>
            <a:miter lim="800000"/>
            <a:headEnd/>
            <a:tailEnd/>
          </a:ln>
          <a:effectLst/>
        </p:spPr>
      </p:pic>
      <p:sp>
        <p:nvSpPr>
          <p:cNvPr id="7" name="Rectangle 7"/>
          <p:cNvSpPr>
            <a:spLocks/>
          </p:cNvSpPr>
          <p:nvPr/>
        </p:nvSpPr>
        <p:spPr bwMode="auto">
          <a:xfrm>
            <a:off x="0" y="116633"/>
            <a:ext cx="9144000" cy="50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0" hangingPunct="0">
              <a:defRPr/>
            </a:pPr>
            <a:r>
              <a:rPr lang="ru-RU" sz="2800" b="1" dirty="0" smtClean="0">
                <a:solidFill>
                  <a:srgbClr val="990033"/>
                </a:solidFill>
                <a:latin typeface="Corbel" pitchFamily="34" charset="0"/>
              </a:rPr>
              <a:t> …</a:t>
            </a:r>
            <a:r>
              <a:rPr lang="ru-RU" sz="2600" b="1" cap="all" dirty="0" smtClean="0">
                <a:solidFill>
                  <a:srgbClr val="990033"/>
                </a:solidFill>
                <a:effectLst>
                  <a:reflection blurRad="12700" stA="48000" endA="300" endPos="55000" dir="5400000" sy="-90000" algn="bl" rotWithShape="0"/>
                </a:effectLst>
                <a:latin typeface="+mj-lt"/>
                <a:ea typeface="+mj-ea"/>
                <a:cs typeface="+mj-cs"/>
              </a:rPr>
              <a:t>законодательство </a:t>
            </a:r>
            <a:r>
              <a:rPr lang="ru-RU" sz="2600" b="1" cap="all" dirty="0">
                <a:solidFill>
                  <a:srgbClr val="990033"/>
                </a:solidFill>
                <a:effectLst>
                  <a:reflection blurRad="12700" stA="48000" endA="300" endPos="55000" dir="5400000" sy="-90000" algn="bl" rotWithShape="0"/>
                </a:effectLst>
                <a:latin typeface="+mj-lt"/>
                <a:ea typeface="+mj-ea"/>
                <a:cs typeface="+mj-cs"/>
              </a:rPr>
              <a:t>о закупках</a:t>
            </a:r>
            <a:r>
              <a:rPr lang="en-US" sz="2600" b="1" cap="all" dirty="0">
                <a:solidFill>
                  <a:srgbClr val="990033"/>
                </a:solidFill>
                <a:effectLst>
                  <a:reflection blurRad="12700" stA="48000" endA="300" endPos="55000" dir="5400000" sy="-90000" algn="bl" rotWithShape="0"/>
                </a:effectLst>
                <a:latin typeface="+mj-lt"/>
                <a:ea typeface="+mj-ea"/>
                <a:cs typeface="+mj-cs"/>
              </a:rPr>
              <a:t> </a:t>
            </a:r>
            <a:r>
              <a:rPr lang="en-US" sz="2600" b="1" cap="all" dirty="0" smtClean="0">
                <a:solidFill>
                  <a:srgbClr val="990033"/>
                </a:solidFill>
                <a:effectLst>
                  <a:reflection blurRad="12700" stA="48000" endA="300" endPos="55000" dir="5400000" sy="-90000" algn="bl" rotWithShape="0"/>
                </a:effectLst>
                <a:latin typeface="+mj-lt"/>
                <a:ea typeface="+mj-ea"/>
                <a:cs typeface="+mj-cs"/>
              </a:rPr>
              <a:t>(</a:t>
            </a:r>
            <a:r>
              <a:rPr lang="ru-RU" sz="2600" b="1" cap="all" dirty="0" smtClean="0">
                <a:solidFill>
                  <a:srgbClr val="990033"/>
                </a:solidFill>
                <a:effectLst>
                  <a:reflection blurRad="12700" stA="48000" endA="300" endPos="55000" dir="5400000" sy="-90000" algn="bl" rotWithShape="0"/>
                </a:effectLst>
                <a:latin typeface="+mj-lt"/>
                <a:ea typeface="+mj-ea"/>
                <a:cs typeface="+mj-cs"/>
              </a:rPr>
              <a:t>4</a:t>
            </a:r>
            <a:r>
              <a:rPr lang="en-US" sz="2600" b="1" cap="all" dirty="0" smtClean="0">
                <a:solidFill>
                  <a:srgbClr val="990033"/>
                </a:solidFill>
                <a:effectLst>
                  <a:reflection blurRad="12700" stA="48000" endA="300" endPos="55000" dir="5400000" sy="-90000" algn="bl" rotWithShape="0"/>
                </a:effectLst>
                <a:latin typeface="+mj-lt"/>
                <a:ea typeface="+mj-ea"/>
                <a:cs typeface="+mj-cs"/>
              </a:rPr>
              <a:t>4-</a:t>
            </a:r>
            <a:r>
              <a:rPr lang="ru-RU" sz="2600" b="1" cap="all" dirty="0">
                <a:solidFill>
                  <a:srgbClr val="990033"/>
                </a:solidFill>
                <a:effectLst>
                  <a:reflection blurRad="12700" stA="48000" endA="300" endPos="55000" dir="5400000" sy="-90000" algn="bl" rotWithShape="0"/>
                </a:effectLst>
                <a:latin typeface="+mj-lt"/>
                <a:ea typeface="+mj-ea"/>
                <a:cs typeface="+mj-cs"/>
              </a:rPr>
              <a:t>ФЗ</a:t>
            </a:r>
            <a:r>
              <a:rPr lang="en-US" sz="2600" b="1" cap="all" dirty="0">
                <a:solidFill>
                  <a:srgbClr val="990033"/>
                </a:solidFill>
                <a:effectLst>
                  <a:reflection blurRad="12700" stA="48000" endA="300" endPos="55000" dir="5400000" sy="-90000" algn="bl" rotWithShape="0"/>
                </a:effectLst>
                <a:latin typeface="+mj-lt"/>
                <a:ea typeface="+mj-ea"/>
                <a:cs typeface="+mj-cs"/>
              </a:rPr>
              <a:t>)</a:t>
            </a:r>
            <a:endParaRPr lang="ru-RU" sz="2600" b="1" cap="all" dirty="0">
              <a:solidFill>
                <a:srgbClr val="990033"/>
              </a:solidFill>
              <a:effectLst>
                <a:reflection blurRad="12700" stA="48000" endA="300" endPos="55000" dir="5400000" sy="-90000" algn="bl" rotWithShape="0"/>
              </a:effectLst>
              <a:latin typeface="+mj-lt"/>
              <a:ea typeface="+mj-ea"/>
              <a:cs typeface="+mj-cs"/>
            </a:endParaRPr>
          </a:p>
        </p:txBody>
      </p:sp>
    </p:spTree>
    <p:extLst>
      <p:ext uri="{BB962C8B-B14F-4D97-AF65-F5344CB8AC3E}">
        <p14:creationId xmlns:p14="http://schemas.microsoft.com/office/powerpoint/2010/main" val="22884957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up)">
                                      <p:cBhvr>
                                        <p:cTn id="11" dur="500"/>
                                        <p:tgtEl>
                                          <p:spTgt spid="1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wipe(up)">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14469</Words>
  <Application>Microsoft Office PowerPoint</Application>
  <PresentationFormat>Экран (4:3)</PresentationFormat>
  <Paragraphs>1256</Paragraphs>
  <Slides>124</Slides>
  <Notes>102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124</vt:i4>
      </vt:variant>
    </vt:vector>
  </HeadingPairs>
  <TitlesOfParts>
    <vt:vector size="135" baseType="lpstr">
      <vt:lpstr>MS Gothic</vt:lpstr>
      <vt:lpstr>MS PGothic</vt:lpstr>
      <vt:lpstr>Arial</vt:lpstr>
      <vt:lpstr>Arial Narrow</vt:lpstr>
      <vt:lpstr>Calibri</vt:lpstr>
      <vt:lpstr>Corbel</vt:lpstr>
      <vt:lpstr>Courier New</vt:lpstr>
      <vt:lpstr>Times New Roman</vt:lpstr>
      <vt:lpstr>Verdana</vt:lpstr>
      <vt:lpstr>Wingdings</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Обзор законодательного        регулирования и        практики размещения       заказов на открытых      аукционах в электронной                     форме.</dc:title>
  <dc:creator/>
  <cp:lastModifiedBy/>
  <cp:revision>17</cp:revision>
  <dcterms:modified xsi:type="dcterms:W3CDTF">2018-12-12T08:04:09Z</dcterms:modified>
</cp:coreProperties>
</file>