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notesSlides/notesSlide27.xml" ContentType="application/vnd.openxmlformats-officedocument.presentationml.notesSlide+xml"/>
  <Override PartName="/ppt/tags/tag28.xml" ContentType="application/vnd.openxmlformats-officedocument.presentationml.tags+xml"/>
  <Override PartName="/ppt/notesSlides/notesSlide28.xml" ContentType="application/vnd.openxmlformats-officedocument.presentationml.notesSlide+xml"/>
  <Override PartName="/ppt/tags/tag29.xml" ContentType="application/vnd.openxmlformats-officedocument.presentationml.tags+xml"/>
  <Override PartName="/ppt/notesSlides/notesSlide29.xml" ContentType="application/vnd.openxmlformats-officedocument.presentationml.notesSlide+xml"/>
  <Override PartName="/ppt/tags/tag30.xml" ContentType="application/vnd.openxmlformats-officedocument.presentationml.tags+xml"/>
  <Override PartName="/ppt/notesSlides/notesSlide30.xml" ContentType="application/vnd.openxmlformats-officedocument.presentationml.notesSlide+xml"/>
  <Override PartName="/ppt/tags/tag31.xml" ContentType="application/vnd.openxmlformats-officedocument.presentationml.tags+xml"/>
  <Override PartName="/ppt/notesSlides/notesSlide31.xml" ContentType="application/vnd.openxmlformats-officedocument.presentationml.notesSlide+xml"/>
  <Override PartName="/ppt/tags/tag32.xml" ContentType="application/vnd.openxmlformats-officedocument.presentationml.tags+xml"/>
  <Override PartName="/ppt/notesSlides/notesSlide32.xml" ContentType="application/vnd.openxmlformats-officedocument.presentationml.notesSlide+xml"/>
  <Override PartName="/ppt/tags/tag33.xml" ContentType="application/vnd.openxmlformats-officedocument.presentationml.tags+xml"/>
  <Override PartName="/ppt/notesSlides/notesSlide33.xml" ContentType="application/vnd.openxmlformats-officedocument.presentationml.notesSlide+xml"/>
  <Override PartName="/ppt/tags/tag34.xml" ContentType="application/vnd.openxmlformats-officedocument.presentationml.tags+xml"/>
  <Override PartName="/ppt/notesSlides/notesSlide34.xml" ContentType="application/vnd.openxmlformats-officedocument.presentationml.notesSlide+xml"/>
  <Override PartName="/ppt/tags/tag35.xml" ContentType="application/vnd.openxmlformats-officedocument.presentationml.tags+xml"/>
  <Override PartName="/ppt/notesSlides/notesSlide35.xml" ContentType="application/vnd.openxmlformats-officedocument.presentationml.notesSlide+xml"/>
  <Override PartName="/ppt/tags/tag36.xml" ContentType="application/vnd.openxmlformats-officedocument.presentationml.tags+xml"/>
  <Override PartName="/ppt/notesSlides/notesSlide36.xml" ContentType="application/vnd.openxmlformats-officedocument.presentationml.notesSlide+xml"/>
  <Override PartName="/ppt/tags/tag37.xml" ContentType="application/vnd.openxmlformats-officedocument.presentationml.tags+xml"/>
  <Override PartName="/ppt/notesSlides/notesSlide37.xml" ContentType="application/vnd.openxmlformats-officedocument.presentationml.notesSlide+xml"/>
  <Override PartName="/ppt/tags/tag38.xml" ContentType="application/vnd.openxmlformats-officedocument.presentationml.tags+xml"/>
  <Override PartName="/ppt/notesSlides/notesSlide38.xml" ContentType="application/vnd.openxmlformats-officedocument.presentationml.notesSlide+xml"/>
  <Override PartName="/ppt/tags/tag39.xml" ContentType="application/vnd.openxmlformats-officedocument.presentationml.tags+xml"/>
  <Override PartName="/ppt/notesSlides/notesSlide39.xml" ContentType="application/vnd.openxmlformats-officedocument.presentationml.notesSlide+xml"/>
  <Override PartName="/ppt/tags/tag40.xml" ContentType="application/vnd.openxmlformats-officedocument.presentationml.tags+xml"/>
  <Override PartName="/ppt/notesSlides/notesSlide40.xml" ContentType="application/vnd.openxmlformats-officedocument.presentationml.notesSlide+xml"/>
  <Override PartName="/ppt/tags/tag41.xml" ContentType="application/vnd.openxmlformats-officedocument.presentationml.tags+xml"/>
  <Override PartName="/ppt/notesSlides/notesSlide41.xml" ContentType="application/vnd.openxmlformats-officedocument.presentationml.notesSlide+xml"/>
  <Override PartName="/ppt/tags/tag42.xml" ContentType="application/vnd.openxmlformats-officedocument.presentationml.tags+xml"/>
  <Override PartName="/ppt/notesSlides/notesSlide42.xml" ContentType="application/vnd.openxmlformats-officedocument.presentationml.notesSlide+xml"/>
  <Override PartName="/ppt/tags/tag43.xml" ContentType="application/vnd.openxmlformats-officedocument.presentationml.tags+xml"/>
  <Override PartName="/ppt/notesSlides/notesSlide43.xml" ContentType="application/vnd.openxmlformats-officedocument.presentationml.notesSlide+xml"/>
  <Override PartName="/ppt/tags/tag44.xml" ContentType="application/vnd.openxmlformats-officedocument.presentationml.tags+xml"/>
  <Override PartName="/ppt/notesSlides/notesSlide44.xml" ContentType="application/vnd.openxmlformats-officedocument.presentationml.notesSlide+xml"/>
  <Override PartName="/ppt/tags/tag45.xml" ContentType="application/vnd.openxmlformats-officedocument.presentationml.tags+xml"/>
  <Override PartName="/ppt/notesSlides/notesSlide45.xml" ContentType="application/vnd.openxmlformats-officedocument.presentationml.notesSlide+xml"/>
  <Override PartName="/ppt/tags/tag46.xml" ContentType="application/vnd.openxmlformats-officedocument.presentationml.tags+xml"/>
  <Override PartName="/ppt/notesSlides/notesSlide46.xml" ContentType="application/vnd.openxmlformats-officedocument.presentationml.notesSlide+xml"/>
  <Override PartName="/ppt/tags/tag47.xml" ContentType="application/vnd.openxmlformats-officedocument.presentationml.tags+xml"/>
  <Override PartName="/ppt/notesSlides/notesSlide47.xml" ContentType="application/vnd.openxmlformats-officedocument.presentationml.notesSlide+xml"/>
  <Override PartName="/ppt/tags/tag48.xml" ContentType="application/vnd.openxmlformats-officedocument.presentationml.tags+xml"/>
  <Override PartName="/ppt/notesSlides/notesSlide48.xml" ContentType="application/vnd.openxmlformats-officedocument.presentationml.notesSlide+xml"/>
  <Override PartName="/ppt/tags/tag49.xml" ContentType="application/vnd.openxmlformats-officedocument.presentationml.tags+xml"/>
  <Override PartName="/ppt/notesSlides/notesSlide49.xml" ContentType="application/vnd.openxmlformats-officedocument.presentationml.notesSlide+xml"/>
  <Override PartName="/ppt/tags/tag50.xml" ContentType="application/vnd.openxmlformats-officedocument.presentationml.tags+xml"/>
  <Override PartName="/ppt/notesSlides/notesSlide50.xml" ContentType="application/vnd.openxmlformats-officedocument.presentationml.notesSlide+xml"/>
  <Override PartName="/ppt/tags/tag51.xml" ContentType="application/vnd.openxmlformats-officedocument.presentationml.tags+xml"/>
  <Override PartName="/ppt/notesSlides/notesSlide51.xml" ContentType="application/vnd.openxmlformats-officedocument.presentationml.notesSlide+xml"/>
  <Override PartName="/ppt/tags/tag52.xml" ContentType="application/vnd.openxmlformats-officedocument.presentationml.tags+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78" r:id="rId4"/>
  </p:sldMasterIdLst>
  <p:notesMasterIdLst>
    <p:notesMasterId r:id="rId60"/>
  </p:notesMasterIdLst>
  <p:sldIdLst>
    <p:sldId id="265" r:id="rId5"/>
    <p:sldId id="266" r:id="rId6"/>
    <p:sldId id="267" r:id="rId7"/>
    <p:sldId id="268" r:id="rId8"/>
    <p:sldId id="269" r:id="rId9"/>
    <p:sldId id="256"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301" r:id="rId27"/>
    <p:sldId id="302" r:id="rId28"/>
    <p:sldId id="297" r:id="rId29"/>
    <p:sldId id="305" r:id="rId30"/>
    <p:sldId id="298" r:id="rId31"/>
    <p:sldId id="299" r:id="rId32"/>
    <p:sldId id="300" r:id="rId33"/>
    <p:sldId id="295" r:id="rId34"/>
    <p:sldId id="296" r:id="rId35"/>
    <p:sldId id="291" r:id="rId36"/>
    <p:sldId id="292" r:id="rId37"/>
    <p:sldId id="293" r:id="rId38"/>
    <p:sldId id="257" r:id="rId39"/>
    <p:sldId id="258" r:id="rId40"/>
    <p:sldId id="294" r:id="rId41"/>
    <p:sldId id="259" r:id="rId42"/>
    <p:sldId id="304" r:id="rId43"/>
    <p:sldId id="303" r:id="rId44"/>
    <p:sldId id="306" r:id="rId45"/>
    <p:sldId id="307" r:id="rId46"/>
    <p:sldId id="308" r:id="rId47"/>
    <p:sldId id="309" r:id="rId48"/>
    <p:sldId id="310" r:id="rId49"/>
    <p:sldId id="311" r:id="rId50"/>
    <p:sldId id="312" r:id="rId51"/>
    <p:sldId id="313" r:id="rId52"/>
    <p:sldId id="315" r:id="rId53"/>
    <p:sldId id="316" r:id="rId54"/>
    <p:sldId id="317" r:id="rId55"/>
    <p:sldId id="318" r:id="rId56"/>
    <p:sldId id="319" r:id="rId57"/>
    <p:sldId id="320" r:id="rId58"/>
    <p:sldId id="321" r:id="rId59"/>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396" y="330"/>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06765F-3380-4E48-B2DE-04CF83905427}" type="datetimeFigureOut">
              <a:rPr lang="ru-RU" smtClean="0"/>
              <a:t>18.09.2019</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9059BB-73F3-43C0-A1F3-5763511F1EF7}" type="slidenum">
              <a:rPr lang="ru-RU" smtClean="0"/>
              <a:t>‹#›</a:t>
            </a:fld>
            <a:endParaRPr lang="ru-RU"/>
          </a:p>
        </p:txBody>
      </p:sp>
    </p:spTree>
    <p:extLst>
      <p:ext uri="{BB962C8B-B14F-4D97-AF65-F5344CB8AC3E}">
        <p14:creationId xmlns:p14="http://schemas.microsoft.com/office/powerpoint/2010/main" val="2264423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F0AE0C7-53A9-4120-85BE-765DB5CC5F17}" type="slidenum">
              <a:rPr lang="ru-RU" smtClean="0">
                <a:solidFill>
                  <a:prstClr val="black"/>
                </a:solidFill>
              </a:rPr>
              <a:pPr/>
              <a:t>2</a:t>
            </a:fld>
            <a:endParaRPr lang="ru-RU">
              <a:solidFill>
                <a:prstClr val="black"/>
              </a:solidFill>
            </a:endParaRPr>
          </a:p>
        </p:txBody>
      </p:sp>
    </p:spTree>
    <p:extLst>
      <p:ext uri="{BB962C8B-B14F-4D97-AF65-F5344CB8AC3E}">
        <p14:creationId xmlns:p14="http://schemas.microsoft.com/office/powerpoint/2010/main" val="1571011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F0AE0C7-53A9-4120-85BE-765DB5CC5F17}" type="slidenum">
              <a:rPr lang="ru-RU" smtClean="0">
                <a:solidFill>
                  <a:prstClr val="black"/>
                </a:solidFill>
              </a:rPr>
              <a:pPr/>
              <a:t>11</a:t>
            </a:fld>
            <a:endParaRPr lang="ru-RU">
              <a:solidFill>
                <a:prstClr val="black"/>
              </a:solidFill>
            </a:endParaRPr>
          </a:p>
        </p:txBody>
      </p:sp>
    </p:spTree>
    <p:extLst>
      <p:ext uri="{BB962C8B-B14F-4D97-AF65-F5344CB8AC3E}">
        <p14:creationId xmlns:p14="http://schemas.microsoft.com/office/powerpoint/2010/main" val="1571011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F0AE0C7-53A9-4120-85BE-765DB5CC5F17}" type="slidenum">
              <a:rPr lang="ru-RU" smtClean="0">
                <a:solidFill>
                  <a:prstClr val="black"/>
                </a:solidFill>
              </a:rPr>
              <a:pPr/>
              <a:t>12</a:t>
            </a:fld>
            <a:endParaRPr lang="ru-RU">
              <a:solidFill>
                <a:prstClr val="black"/>
              </a:solidFill>
            </a:endParaRPr>
          </a:p>
        </p:txBody>
      </p:sp>
    </p:spTree>
    <p:extLst>
      <p:ext uri="{BB962C8B-B14F-4D97-AF65-F5344CB8AC3E}">
        <p14:creationId xmlns:p14="http://schemas.microsoft.com/office/powerpoint/2010/main" val="1571011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F0AE0C7-53A9-4120-85BE-765DB5CC5F17}" type="slidenum">
              <a:rPr lang="ru-RU" smtClean="0">
                <a:solidFill>
                  <a:prstClr val="black"/>
                </a:solidFill>
              </a:rPr>
              <a:pPr/>
              <a:t>13</a:t>
            </a:fld>
            <a:endParaRPr lang="ru-RU">
              <a:solidFill>
                <a:prstClr val="black"/>
              </a:solidFill>
            </a:endParaRPr>
          </a:p>
        </p:txBody>
      </p:sp>
    </p:spTree>
    <p:extLst>
      <p:ext uri="{BB962C8B-B14F-4D97-AF65-F5344CB8AC3E}">
        <p14:creationId xmlns:p14="http://schemas.microsoft.com/office/powerpoint/2010/main" val="1571011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F0AE0C7-53A9-4120-85BE-765DB5CC5F17}" type="slidenum">
              <a:rPr lang="ru-RU" smtClean="0">
                <a:solidFill>
                  <a:prstClr val="black"/>
                </a:solidFill>
              </a:rPr>
              <a:pPr/>
              <a:t>14</a:t>
            </a:fld>
            <a:endParaRPr lang="ru-RU">
              <a:solidFill>
                <a:prstClr val="black"/>
              </a:solidFill>
            </a:endParaRPr>
          </a:p>
        </p:txBody>
      </p:sp>
    </p:spTree>
    <p:extLst>
      <p:ext uri="{BB962C8B-B14F-4D97-AF65-F5344CB8AC3E}">
        <p14:creationId xmlns:p14="http://schemas.microsoft.com/office/powerpoint/2010/main" val="1571011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F0AE0C7-53A9-4120-85BE-765DB5CC5F17}" type="slidenum">
              <a:rPr lang="ru-RU" smtClean="0">
                <a:solidFill>
                  <a:prstClr val="black"/>
                </a:solidFill>
              </a:rPr>
              <a:pPr/>
              <a:t>15</a:t>
            </a:fld>
            <a:endParaRPr lang="ru-RU">
              <a:solidFill>
                <a:prstClr val="black"/>
              </a:solidFill>
            </a:endParaRPr>
          </a:p>
        </p:txBody>
      </p:sp>
    </p:spTree>
    <p:extLst>
      <p:ext uri="{BB962C8B-B14F-4D97-AF65-F5344CB8AC3E}">
        <p14:creationId xmlns:p14="http://schemas.microsoft.com/office/powerpoint/2010/main" val="1571011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F0AE0C7-53A9-4120-85BE-765DB5CC5F17}" type="slidenum">
              <a:rPr lang="ru-RU" smtClean="0">
                <a:solidFill>
                  <a:prstClr val="black"/>
                </a:solidFill>
              </a:rPr>
              <a:pPr/>
              <a:t>16</a:t>
            </a:fld>
            <a:endParaRPr lang="ru-RU">
              <a:solidFill>
                <a:prstClr val="black"/>
              </a:solidFill>
            </a:endParaRPr>
          </a:p>
        </p:txBody>
      </p:sp>
    </p:spTree>
    <p:extLst>
      <p:ext uri="{BB962C8B-B14F-4D97-AF65-F5344CB8AC3E}">
        <p14:creationId xmlns:p14="http://schemas.microsoft.com/office/powerpoint/2010/main" val="1571011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F0AE0C7-53A9-4120-85BE-765DB5CC5F17}" type="slidenum">
              <a:rPr lang="ru-RU" smtClean="0">
                <a:solidFill>
                  <a:prstClr val="black"/>
                </a:solidFill>
              </a:rPr>
              <a:pPr/>
              <a:t>17</a:t>
            </a:fld>
            <a:endParaRPr lang="ru-RU">
              <a:solidFill>
                <a:prstClr val="black"/>
              </a:solidFill>
            </a:endParaRPr>
          </a:p>
        </p:txBody>
      </p:sp>
    </p:spTree>
    <p:extLst>
      <p:ext uri="{BB962C8B-B14F-4D97-AF65-F5344CB8AC3E}">
        <p14:creationId xmlns:p14="http://schemas.microsoft.com/office/powerpoint/2010/main" val="1571011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F0AE0C7-53A9-4120-85BE-765DB5CC5F17}" type="slidenum">
              <a:rPr lang="ru-RU" smtClean="0">
                <a:solidFill>
                  <a:prstClr val="black"/>
                </a:solidFill>
              </a:rPr>
              <a:pPr/>
              <a:t>18</a:t>
            </a:fld>
            <a:endParaRPr lang="ru-RU">
              <a:solidFill>
                <a:prstClr val="black"/>
              </a:solidFill>
            </a:endParaRPr>
          </a:p>
        </p:txBody>
      </p:sp>
    </p:spTree>
    <p:extLst>
      <p:ext uri="{BB962C8B-B14F-4D97-AF65-F5344CB8AC3E}">
        <p14:creationId xmlns:p14="http://schemas.microsoft.com/office/powerpoint/2010/main" val="1571011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F0AE0C7-53A9-4120-85BE-765DB5CC5F17}" type="slidenum">
              <a:rPr lang="ru-RU" smtClean="0">
                <a:solidFill>
                  <a:prstClr val="black"/>
                </a:solidFill>
              </a:rPr>
              <a:pPr/>
              <a:t>19</a:t>
            </a:fld>
            <a:endParaRPr lang="ru-RU">
              <a:solidFill>
                <a:prstClr val="black"/>
              </a:solidFill>
            </a:endParaRPr>
          </a:p>
        </p:txBody>
      </p:sp>
    </p:spTree>
    <p:extLst>
      <p:ext uri="{BB962C8B-B14F-4D97-AF65-F5344CB8AC3E}">
        <p14:creationId xmlns:p14="http://schemas.microsoft.com/office/powerpoint/2010/main" val="15710119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F0AE0C7-53A9-4120-85BE-765DB5CC5F17}" type="slidenum">
              <a:rPr lang="ru-RU" smtClean="0">
                <a:solidFill>
                  <a:prstClr val="black"/>
                </a:solidFill>
              </a:rPr>
              <a:pPr/>
              <a:t>20</a:t>
            </a:fld>
            <a:endParaRPr lang="ru-RU">
              <a:solidFill>
                <a:prstClr val="black"/>
              </a:solidFill>
            </a:endParaRPr>
          </a:p>
        </p:txBody>
      </p:sp>
    </p:spTree>
    <p:extLst>
      <p:ext uri="{BB962C8B-B14F-4D97-AF65-F5344CB8AC3E}">
        <p14:creationId xmlns:p14="http://schemas.microsoft.com/office/powerpoint/2010/main" val="1571011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F0AE0C7-53A9-4120-85BE-765DB5CC5F17}" type="slidenum">
              <a:rPr lang="ru-RU" smtClean="0">
                <a:solidFill>
                  <a:prstClr val="black"/>
                </a:solidFill>
              </a:rPr>
              <a:pPr/>
              <a:t>3</a:t>
            </a:fld>
            <a:endParaRPr lang="ru-RU">
              <a:solidFill>
                <a:prstClr val="black"/>
              </a:solidFill>
            </a:endParaRPr>
          </a:p>
        </p:txBody>
      </p:sp>
    </p:spTree>
    <p:extLst>
      <p:ext uri="{BB962C8B-B14F-4D97-AF65-F5344CB8AC3E}">
        <p14:creationId xmlns:p14="http://schemas.microsoft.com/office/powerpoint/2010/main" val="1571011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F0AE0C7-53A9-4120-85BE-765DB5CC5F17}" type="slidenum">
              <a:rPr lang="ru-RU" smtClean="0">
                <a:solidFill>
                  <a:prstClr val="black"/>
                </a:solidFill>
              </a:rPr>
              <a:pPr/>
              <a:t>21</a:t>
            </a:fld>
            <a:endParaRPr lang="ru-RU">
              <a:solidFill>
                <a:prstClr val="black"/>
              </a:solidFill>
            </a:endParaRPr>
          </a:p>
        </p:txBody>
      </p:sp>
    </p:spTree>
    <p:extLst>
      <p:ext uri="{BB962C8B-B14F-4D97-AF65-F5344CB8AC3E}">
        <p14:creationId xmlns:p14="http://schemas.microsoft.com/office/powerpoint/2010/main" val="1571011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F0AE0C7-53A9-4120-85BE-765DB5CC5F17}" type="slidenum">
              <a:rPr lang="ru-RU" smtClean="0">
                <a:solidFill>
                  <a:prstClr val="black"/>
                </a:solidFill>
              </a:rPr>
              <a:pPr/>
              <a:t>22</a:t>
            </a:fld>
            <a:endParaRPr lang="ru-RU">
              <a:solidFill>
                <a:prstClr val="black"/>
              </a:solidFill>
            </a:endParaRPr>
          </a:p>
        </p:txBody>
      </p:sp>
    </p:spTree>
    <p:extLst>
      <p:ext uri="{BB962C8B-B14F-4D97-AF65-F5344CB8AC3E}">
        <p14:creationId xmlns:p14="http://schemas.microsoft.com/office/powerpoint/2010/main" val="15710119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F0AE0C7-53A9-4120-85BE-765DB5CC5F17}" type="slidenum">
              <a:rPr lang="ru-RU" smtClean="0">
                <a:solidFill>
                  <a:prstClr val="black"/>
                </a:solidFill>
              </a:rPr>
              <a:pPr/>
              <a:t>23</a:t>
            </a:fld>
            <a:endParaRPr lang="ru-RU">
              <a:solidFill>
                <a:prstClr val="black"/>
              </a:solidFill>
            </a:endParaRPr>
          </a:p>
        </p:txBody>
      </p:sp>
    </p:spTree>
    <p:extLst>
      <p:ext uri="{BB962C8B-B14F-4D97-AF65-F5344CB8AC3E}">
        <p14:creationId xmlns:p14="http://schemas.microsoft.com/office/powerpoint/2010/main" val="15710119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F0AE0C7-53A9-4120-85BE-765DB5CC5F17}" type="slidenum">
              <a:rPr lang="ru-RU" smtClean="0">
                <a:solidFill>
                  <a:prstClr val="black"/>
                </a:solidFill>
              </a:rPr>
              <a:pPr/>
              <a:t>24</a:t>
            </a:fld>
            <a:endParaRPr lang="ru-RU">
              <a:solidFill>
                <a:prstClr val="black"/>
              </a:solidFill>
            </a:endParaRPr>
          </a:p>
        </p:txBody>
      </p:sp>
    </p:spTree>
    <p:extLst>
      <p:ext uri="{BB962C8B-B14F-4D97-AF65-F5344CB8AC3E}">
        <p14:creationId xmlns:p14="http://schemas.microsoft.com/office/powerpoint/2010/main" val="15710119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F0AE0C7-53A9-4120-85BE-765DB5CC5F17}" type="slidenum">
              <a:rPr lang="ru-RU" smtClean="0">
                <a:solidFill>
                  <a:prstClr val="black"/>
                </a:solidFill>
              </a:rPr>
              <a:pPr/>
              <a:t>25</a:t>
            </a:fld>
            <a:endParaRPr lang="ru-RU">
              <a:solidFill>
                <a:prstClr val="black"/>
              </a:solidFill>
            </a:endParaRPr>
          </a:p>
        </p:txBody>
      </p:sp>
    </p:spTree>
    <p:extLst>
      <p:ext uri="{BB962C8B-B14F-4D97-AF65-F5344CB8AC3E}">
        <p14:creationId xmlns:p14="http://schemas.microsoft.com/office/powerpoint/2010/main" val="22856811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F0AE0C7-53A9-4120-85BE-765DB5CC5F17}" type="slidenum">
              <a:rPr lang="ru-RU" smtClean="0">
                <a:solidFill>
                  <a:prstClr val="black"/>
                </a:solidFill>
              </a:rPr>
              <a:pPr/>
              <a:t>26</a:t>
            </a:fld>
            <a:endParaRPr lang="ru-RU">
              <a:solidFill>
                <a:prstClr val="black"/>
              </a:solidFill>
            </a:endParaRPr>
          </a:p>
        </p:txBody>
      </p:sp>
    </p:spTree>
    <p:extLst>
      <p:ext uri="{BB962C8B-B14F-4D97-AF65-F5344CB8AC3E}">
        <p14:creationId xmlns:p14="http://schemas.microsoft.com/office/powerpoint/2010/main" val="3321891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F0AE0C7-53A9-4120-85BE-765DB5CC5F17}" type="slidenum">
              <a:rPr lang="ru-RU" smtClean="0">
                <a:solidFill>
                  <a:prstClr val="black"/>
                </a:solidFill>
              </a:rPr>
              <a:pPr/>
              <a:t>27</a:t>
            </a:fld>
            <a:endParaRPr lang="ru-RU">
              <a:solidFill>
                <a:prstClr val="black"/>
              </a:solidFill>
            </a:endParaRPr>
          </a:p>
        </p:txBody>
      </p:sp>
    </p:spTree>
    <p:extLst>
      <p:ext uri="{BB962C8B-B14F-4D97-AF65-F5344CB8AC3E}">
        <p14:creationId xmlns:p14="http://schemas.microsoft.com/office/powerpoint/2010/main" val="8452233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F0AE0C7-53A9-4120-85BE-765DB5CC5F17}" type="slidenum">
              <a:rPr lang="ru-RU" smtClean="0">
                <a:solidFill>
                  <a:prstClr val="black"/>
                </a:solidFill>
              </a:rPr>
              <a:pPr/>
              <a:t>28</a:t>
            </a:fld>
            <a:endParaRPr lang="ru-RU">
              <a:solidFill>
                <a:prstClr val="black"/>
              </a:solidFill>
            </a:endParaRPr>
          </a:p>
        </p:txBody>
      </p:sp>
    </p:spTree>
    <p:extLst>
      <p:ext uri="{BB962C8B-B14F-4D97-AF65-F5344CB8AC3E}">
        <p14:creationId xmlns:p14="http://schemas.microsoft.com/office/powerpoint/2010/main" val="25562630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F0AE0C7-53A9-4120-85BE-765DB5CC5F17}" type="slidenum">
              <a:rPr lang="ru-RU" smtClean="0">
                <a:solidFill>
                  <a:prstClr val="black"/>
                </a:solidFill>
              </a:rPr>
              <a:pPr/>
              <a:t>29</a:t>
            </a:fld>
            <a:endParaRPr lang="ru-RU">
              <a:solidFill>
                <a:prstClr val="black"/>
              </a:solidFill>
            </a:endParaRPr>
          </a:p>
        </p:txBody>
      </p:sp>
    </p:spTree>
    <p:extLst>
      <p:ext uri="{BB962C8B-B14F-4D97-AF65-F5344CB8AC3E}">
        <p14:creationId xmlns:p14="http://schemas.microsoft.com/office/powerpoint/2010/main" val="16628430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F0AE0C7-53A9-4120-85BE-765DB5CC5F17}" type="slidenum">
              <a:rPr lang="ru-RU" smtClean="0">
                <a:solidFill>
                  <a:prstClr val="black"/>
                </a:solidFill>
              </a:rPr>
              <a:pPr/>
              <a:t>32</a:t>
            </a:fld>
            <a:endParaRPr lang="ru-RU">
              <a:solidFill>
                <a:prstClr val="black"/>
              </a:solidFill>
            </a:endParaRPr>
          </a:p>
        </p:txBody>
      </p:sp>
    </p:spTree>
    <p:extLst>
      <p:ext uri="{BB962C8B-B14F-4D97-AF65-F5344CB8AC3E}">
        <p14:creationId xmlns:p14="http://schemas.microsoft.com/office/powerpoint/2010/main" val="1571011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F0AE0C7-53A9-4120-85BE-765DB5CC5F17}" type="slidenum">
              <a:rPr lang="ru-RU" smtClean="0">
                <a:solidFill>
                  <a:prstClr val="black"/>
                </a:solidFill>
              </a:rPr>
              <a:pPr/>
              <a:t>4</a:t>
            </a:fld>
            <a:endParaRPr lang="ru-RU">
              <a:solidFill>
                <a:prstClr val="black"/>
              </a:solidFill>
            </a:endParaRPr>
          </a:p>
        </p:txBody>
      </p:sp>
    </p:spTree>
    <p:extLst>
      <p:ext uri="{BB962C8B-B14F-4D97-AF65-F5344CB8AC3E}">
        <p14:creationId xmlns:p14="http://schemas.microsoft.com/office/powerpoint/2010/main" val="15710119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F0AE0C7-53A9-4120-85BE-765DB5CC5F17}" type="slidenum">
              <a:rPr lang="ru-RU" smtClean="0">
                <a:solidFill>
                  <a:prstClr val="black"/>
                </a:solidFill>
              </a:rPr>
              <a:pPr/>
              <a:t>33</a:t>
            </a:fld>
            <a:endParaRPr lang="ru-RU">
              <a:solidFill>
                <a:prstClr val="black"/>
              </a:solidFill>
            </a:endParaRPr>
          </a:p>
        </p:txBody>
      </p:sp>
    </p:spTree>
    <p:extLst>
      <p:ext uri="{BB962C8B-B14F-4D97-AF65-F5344CB8AC3E}">
        <p14:creationId xmlns:p14="http://schemas.microsoft.com/office/powerpoint/2010/main" val="15710119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F0AE0C7-53A9-4120-85BE-765DB5CC5F17}" type="slidenum">
              <a:rPr lang="ru-RU" smtClean="0">
                <a:solidFill>
                  <a:prstClr val="black"/>
                </a:solidFill>
              </a:rPr>
              <a:pPr/>
              <a:t>34</a:t>
            </a:fld>
            <a:endParaRPr lang="ru-RU">
              <a:solidFill>
                <a:prstClr val="black"/>
              </a:solidFill>
            </a:endParaRPr>
          </a:p>
        </p:txBody>
      </p:sp>
    </p:spTree>
    <p:extLst>
      <p:ext uri="{BB962C8B-B14F-4D97-AF65-F5344CB8AC3E}">
        <p14:creationId xmlns:p14="http://schemas.microsoft.com/office/powerpoint/2010/main" val="15710119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F0AE0C7-53A9-4120-85BE-765DB5CC5F17}" type="slidenum">
              <a:rPr lang="ru-RU" smtClean="0">
                <a:solidFill>
                  <a:prstClr val="black"/>
                </a:solidFill>
              </a:rPr>
              <a:pPr/>
              <a:t>35</a:t>
            </a:fld>
            <a:endParaRPr lang="ru-RU">
              <a:solidFill>
                <a:prstClr val="black"/>
              </a:solidFill>
            </a:endParaRPr>
          </a:p>
        </p:txBody>
      </p:sp>
    </p:spTree>
    <p:extLst>
      <p:ext uri="{BB962C8B-B14F-4D97-AF65-F5344CB8AC3E}">
        <p14:creationId xmlns:p14="http://schemas.microsoft.com/office/powerpoint/2010/main" val="34118517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F0AE0C7-53A9-4120-85BE-765DB5CC5F17}" type="slidenum">
              <a:rPr lang="ru-RU" smtClean="0">
                <a:solidFill>
                  <a:prstClr val="black"/>
                </a:solidFill>
              </a:rPr>
              <a:pPr/>
              <a:t>36</a:t>
            </a:fld>
            <a:endParaRPr lang="ru-RU">
              <a:solidFill>
                <a:prstClr val="black"/>
              </a:solidFill>
            </a:endParaRPr>
          </a:p>
        </p:txBody>
      </p:sp>
    </p:spTree>
    <p:extLst>
      <p:ext uri="{BB962C8B-B14F-4D97-AF65-F5344CB8AC3E}">
        <p14:creationId xmlns:p14="http://schemas.microsoft.com/office/powerpoint/2010/main" val="21412443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F0AE0C7-53A9-4120-85BE-765DB5CC5F17}" type="slidenum">
              <a:rPr lang="ru-RU" smtClean="0">
                <a:solidFill>
                  <a:prstClr val="black"/>
                </a:solidFill>
              </a:rPr>
              <a:pPr/>
              <a:t>37</a:t>
            </a:fld>
            <a:endParaRPr lang="ru-RU">
              <a:solidFill>
                <a:prstClr val="black"/>
              </a:solidFill>
            </a:endParaRPr>
          </a:p>
        </p:txBody>
      </p:sp>
    </p:spTree>
    <p:extLst>
      <p:ext uri="{BB962C8B-B14F-4D97-AF65-F5344CB8AC3E}">
        <p14:creationId xmlns:p14="http://schemas.microsoft.com/office/powerpoint/2010/main" val="21412443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F0AE0C7-53A9-4120-85BE-765DB5CC5F17}" type="slidenum">
              <a:rPr lang="ru-RU" smtClean="0">
                <a:solidFill>
                  <a:prstClr val="black"/>
                </a:solidFill>
              </a:rPr>
              <a:pPr/>
              <a:t>38</a:t>
            </a:fld>
            <a:endParaRPr lang="ru-RU">
              <a:solidFill>
                <a:prstClr val="black"/>
              </a:solidFill>
            </a:endParaRPr>
          </a:p>
        </p:txBody>
      </p:sp>
    </p:spTree>
    <p:extLst>
      <p:ext uri="{BB962C8B-B14F-4D97-AF65-F5344CB8AC3E}">
        <p14:creationId xmlns:p14="http://schemas.microsoft.com/office/powerpoint/2010/main" val="13442659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F0AE0C7-53A9-4120-85BE-765DB5CC5F17}" type="slidenum">
              <a:rPr lang="ru-RU" smtClean="0">
                <a:solidFill>
                  <a:prstClr val="black"/>
                </a:solidFill>
              </a:rPr>
              <a:pPr/>
              <a:t>39</a:t>
            </a:fld>
            <a:endParaRPr lang="ru-RU">
              <a:solidFill>
                <a:prstClr val="black"/>
              </a:solidFill>
            </a:endParaRPr>
          </a:p>
        </p:txBody>
      </p:sp>
    </p:spTree>
    <p:extLst>
      <p:ext uri="{BB962C8B-B14F-4D97-AF65-F5344CB8AC3E}">
        <p14:creationId xmlns:p14="http://schemas.microsoft.com/office/powerpoint/2010/main" val="15710119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F0AE0C7-53A9-4120-85BE-765DB5CC5F17}" type="slidenum">
              <a:rPr lang="ru-RU" smtClean="0">
                <a:solidFill>
                  <a:prstClr val="black"/>
                </a:solidFill>
              </a:rPr>
              <a:pPr/>
              <a:t>40</a:t>
            </a:fld>
            <a:endParaRPr lang="ru-RU">
              <a:solidFill>
                <a:prstClr val="black"/>
              </a:solidFill>
            </a:endParaRPr>
          </a:p>
        </p:txBody>
      </p:sp>
    </p:spTree>
    <p:extLst>
      <p:ext uri="{BB962C8B-B14F-4D97-AF65-F5344CB8AC3E}">
        <p14:creationId xmlns:p14="http://schemas.microsoft.com/office/powerpoint/2010/main" val="3321891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F0AE0C7-53A9-4120-85BE-765DB5CC5F17}" type="slidenum">
              <a:rPr lang="ru-RU" smtClean="0">
                <a:solidFill>
                  <a:prstClr val="black"/>
                </a:solidFill>
              </a:rPr>
              <a:pPr/>
              <a:t>41</a:t>
            </a:fld>
            <a:endParaRPr lang="ru-RU">
              <a:solidFill>
                <a:prstClr val="black"/>
              </a:solidFill>
            </a:endParaRPr>
          </a:p>
        </p:txBody>
      </p:sp>
    </p:spTree>
    <p:extLst>
      <p:ext uri="{BB962C8B-B14F-4D97-AF65-F5344CB8AC3E}">
        <p14:creationId xmlns:p14="http://schemas.microsoft.com/office/powerpoint/2010/main" val="3321891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F0AE0C7-53A9-4120-85BE-765DB5CC5F17}" type="slidenum">
              <a:rPr lang="ru-RU" smtClean="0">
                <a:solidFill>
                  <a:prstClr val="black"/>
                </a:solidFill>
              </a:rPr>
              <a:pPr/>
              <a:t>42</a:t>
            </a:fld>
            <a:endParaRPr lang="ru-RU">
              <a:solidFill>
                <a:prstClr val="black"/>
              </a:solidFill>
            </a:endParaRPr>
          </a:p>
        </p:txBody>
      </p:sp>
    </p:spTree>
    <p:extLst>
      <p:ext uri="{BB962C8B-B14F-4D97-AF65-F5344CB8AC3E}">
        <p14:creationId xmlns:p14="http://schemas.microsoft.com/office/powerpoint/2010/main" val="332189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F0AE0C7-53A9-4120-85BE-765DB5CC5F17}" type="slidenum">
              <a:rPr lang="ru-RU" smtClean="0">
                <a:solidFill>
                  <a:prstClr val="black"/>
                </a:solidFill>
              </a:rPr>
              <a:pPr/>
              <a:t>5</a:t>
            </a:fld>
            <a:endParaRPr lang="ru-RU">
              <a:solidFill>
                <a:prstClr val="black"/>
              </a:solidFill>
            </a:endParaRPr>
          </a:p>
        </p:txBody>
      </p:sp>
    </p:spTree>
    <p:extLst>
      <p:ext uri="{BB962C8B-B14F-4D97-AF65-F5344CB8AC3E}">
        <p14:creationId xmlns:p14="http://schemas.microsoft.com/office/powerpoint/2010/main" val="15710119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F0AE0C7-53A9-4120-85BE-765DB5CC5F17}" type="slidenum">
              <a:rPr lang="ru-RU" smtClean="0">
                <a:solidFill>
                  <a:prstClr val="black"/>
                </a:solidFill>
              </a:rPr>
              <a:pPr/>
              <a:t>43</a:t>
            </a:fld>
            <a:endParaRPr lang="ru-RU">
              <a:solidFill>
                <a:prstClr val="black"/>
              </a:solidFill>
            </a:endParaRPr>
          </a:p>
        </p:txBody>
      </p:sp>
    </p:spTree>
    <p:extLst>
      <p:ext uri="{BB962C8B-B14F-4D97-AF65-F5344CB8AC3E}">
        <p14:creationId xmlns:p14="http://schemas.microsoft.com/office/powerpoint/2010/main" val="3321891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F0AE0C7-53A9-4120-85BE-765DB5CC5F17}" type="slidenum">
              <a:rPr lang="ru-RU" smtClean="0">
                <a:solidFill>
                  <a:prstClr val="black"/>
                </a:solidFill>
              </a:rPr>
              <a:pPr/>
              <a:t>44</a:t>
            </a:fld>
            <a:endParaRPr lang="ru-RU">
              <a:solidFill>
                <a:prstClr val="black"/>
              </a:solidFill>
            </a:endParaRPr>
          </a:p>
        </p:txBody>
      </p:sp>
    </p:spTree>
    <p:extLst>
      <p:ext uri="{BB962C8B-B14F-4D97-AF65-F5344CB8AC3E}">
        <p14:creationId xmlns:p14="http://schemas.microsoft.com/office/powerpoint/2010/main" val="3321891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F0AE0C7-53A9-4120-85BE-765DB5CC5F17}" type="slidenum">
              <a:rPr lang="ru-RU" smtClean="0">
                <a:solidFill>
                  <a:prstClr val="black"/>
                </a:solidFill>
              </a:rPr>
              <a:pPr/>
              <a:t>45</a:t>
            </a:fld>
            <a:endParaRPr lang="ru-RU">
              <a:solidFill>
                <a:prstClr val="black"/>
              </a:solidFill>
            </a:endParaRPr>
          </a:p>
        </p:txBody>
      </p:sp>
    </p:spTree>
    <p:extLst>
      <p:ext uri="{BB962C8B-B14F-4D97-AF65-F5344CB8AC3E}">
        <p14:creationId xmlns:p14="http://schemas.microsoft.com/office/powerpoint/2010/main" val="3321891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F0AE0C7-53A9-4120-85BE-765DB5CC5F17}" type="slidenum">
              <a:rPr lang="ru-RU" smtClean="0">
                <a:solidFill>
                  <a:prstClr val="black"/>
                </a:solidFill>
              </a:rPr>
              <a:pPr/>
              <a:t>46</a:t>
            </a:fld>
            <a:endParaRPr lang="ru-RU">
              <a:solidFill>
                <a:prstClr val="black"/>
              </a:solidFill>
            </a:endParaRPr>
          </a:p>
        </p:txBody>
      </p:sp>
    </p:spTree>
    <p:extLst>
      <p:ext uri="{BB962C8B-B14F-4D97-AF65-F5344CB8AC3E}">
        <p14:creationId xmlns:p14="http://schemas.microsoft.com/office/powerpoint/2010/main" val="3321891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F0AE0C7-53A9-4120-85BE-765DB5CC5F17}" type="slidenum">
              <a:rPr lang="ru-RU" smtClean="0">
                <a:solidFill>
                  <a:prstClr val="black"/>
                </a:solidFill>
              </a:rPr>
              <a:pPr/>
              <a:t>47</a:t>
            </a:fld>
            <a:endParaRPr lang="ru-RU">
              <a:solidFill>
                <a:prstClr val="black"/>
              </a:solidFill>
            </a:endParaRPr>
          </a:p>
        </p:txBody>
      </p:sp>
    </p:spTree>
    <p:extLst>
      <p:ext uri="{BB962C8B-B14F-4D97-AF65-F5344CB8AC3E}">
        <p14:creationId xmlns:p14="http://schemas.microsoft.com/office/powerpoint/2010/main" val="3321891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F0AE0C7-53A9-4120-85BE-765DB5CC5F17}" type="slidenum">
              <a:rPr lang="ru-RU" smtClean="0">
                <a:solidFill>
                  <a:prstClr val="black"/>
                </a:solidFill>
              </a:rPr>
              <a:pPr/>
              <a:t>48</a:t>
            </a:fld>
            <a:endParaRPr lang="ru-RU">
              <a:solidFill>
                <a:prstClr val="black"/>
              </a:solidFill>
            </a:endParaRPr>
          </a:p>
        </p:txBody>
      </p:sp>
    </p:spTree>
    <p:extLst>
      <p:ext uri="{BB962C8B-B14F-4D97-AF65-F5344CB8AC3E}">
        <p14:creationId xmlns:p14="http://schemas.microsoft.com/office/powerpoint/2010/main" val="3321891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F0AE0C7-53A9-4120-85BE-765DB5CC5F17}" type="slidenum">
              <a:rPr lang="ru-RU" smtClean="0">
                <a:solidFill>
                  <a:prstClr val="black"/>
                </a:solidFill>
              </a:rPr>
              <a:pPr/>
              <a:t>49</a:t>
            </a:fld>
            <a:endParaRPr lang="ru-RU">
              <a:solidFill>
                <a:prstClr val="black"/>
              </a:solidFill>
            </a:endParaRPr>
          </a:p>
        </p:txBody>
      </p:sp>
    </p:spTree>
    <p:extLst>
      <p:ext uri="{BB962C8B-B14F-4D97-AF65-F5344CB8AC3E}">
        <p14:creationId xmlns:p14="http://schemas.microsoft.com/office/powerpoint/2010/main" val="3321891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F0AE0C7-53A9-4120-85BE-765DB5CC5F17}" type="slidenum">
              <a:rPr lang="ru-RU" smtClean="0">
                <a:solidFill>
                  <a:prstClr val="black"/>
                </a:solidFill>
              </a:rPr>
              <a:pPr/>
              <a:t>50</a:t>
            </a:fld>
            <a:endParaRPr lang="ru-RU">
              <a:solidFill>
                <a:prstClr val="black"/>
              </a:solidFill>
            </a:endParaRPr>
          </a:p>
        </p:txBody>
      </p:sp>
    </p:spTree>
    <p:extLst>
      <p:ext uri="{BB962C8B-B14F-4D97-AF65-F5344CB8AC3E}">
        <p14:creationId xmlns:p14="http://schemas.microsoft.com/office/powerpoint/2010/main" val="3321891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F0AE0C7-53A9-4120-85BE-765DB5CC5F17}" type="slidenum">
              <a:rPr lang="ru-RU" smtClean="0">
                <a:solidFill>
                  <a:prstClr val="black"/>
                </a:solidFill>
              </a:rPr>
              <a:pPr/>
              <a:t>51</a:t>
            </a:fld>
            <a:endParaRPr lang="ru-RU">
              <a:solidFill>
                <a:prstClr val="black"/>
              </a:solidFill>
            </a:endParaRPr>
          </a:p>
        </p:txBody>
      </p:sp>
    </p:spTree>
    <p:extLst>
      <p:ext uri="{BB962C8B-B14F-4D97-AF65-F5344CB8AC3E}">
        <p14:creationId xmlns:p14="http://schemas.microsoft.com/office/powerpoint/2010/main" val="3321891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F0AE0C7-53A9-4120-85BE-765DB5CC5F17}" type="slidenum">
              <a:rPr lang="ru-RU" smtClean="0">
                <a:solidFill>
                  <a:prstClr val="black"/>
                </a:solidFill>
              </a:rPr>
              <a:pPr/>
              <a:t>52</a:t>
            </a:fld>
            <a:endParaRPr lang="ru-RU">
              <a:solidFill>
                <a:prstClr val="black"/>
              </a:solidFill>
            </a:endParaRPr>
          </a:p>
        </p:txBody>
      </p:sp>
    </p:spTree>
    <p:extLst>
      <p:ext uri="{BB962C8B-B14F-4D97-AF65-F5344CB8AC3E}">
        <p14:creationId xmlns:p14="http://schemas.microsoft.com/office/powerpoint/2010/main" val="332189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F0AE0C7-53A9-4120-85BE-765DB5CC5F17}" type="slidenum">
              <a:rPr lang="ru-RU" smtClean="0">
                <a:solidFill>
                  <a:prstClr val="black"/>
                </a:solidFill>
              </a:rPr>
              <a:pPr/>
              <a:t>6</a:t>
            </a:fld>
            <a:endParaRPr lang="ru-RU">
              <a:solidFill>
                <a:prstClr val="black"/>
              </a:solidFill>
            </a:endParaRPr>
          </a:p>
        </p:txBody>
      </p:sp>
    </p:spTree>
    <p:extLst>
      <p:ext uri="{BB962C8B-B14F-4D97-AF65-F5344CB8AC3E}">
        <p14:creationId xmlns:p14="http://schemas.microsoft.com/office/powerpoint/2010/main" val="15710119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F0AE0C7-53A9-4120-85BE-765DB5CC5F17}" type="slidenum">
              <a:rPr lang="ru-RU" smtClean="0">
                <a:solidFill>
                  <a:prstClr val="black"/>
                </a:solidFill>
              </a:rPr>
              <a:pPr/>
              <a:t>53</a:t>
            </a:fld>
            <a:endParaRPr lang="ru-RU">
              <a:solidFill>
                <a:prstClr val="black"/>
              </a:solidFill>
            </a:endParaRPr>
          </a:p>
        </p:txBody>
      </p:sp>
    </p:spTree>
    <p:extLst>
      <p:ext uri="{BB962C8B-B14F-4D97-AF65-F5344CB8AC3E}">
        <p14:creationId xmlns:p14="http://schemas.microsoft.com/office/powerpoint/2010/main" val="3321891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F0AE0C7-53A9-4120-85BE-765DB5CC5F17}" type="slidenum">
              <a:rPr lang="ru-RU" smtClean="0">
                <a:solidFill>
                  <a:prstClr val="black"/>
                </a:solidFill>
              </a:rPr>
              <a:pPr/>
              <a:t>54</a:t>
            </a:fld>
            <a:endParaRPr lang="ru-RU">
              <a:solidFill>
                <a:prstClr val="black"/>
              </a:solidFill>
            </a:endParaRPr>
          </a:p>
        </p:txBody>
      </p:sp>
    </p:spTree>
    <p:extLst>
      <p:ext uri="{BB962C8B-B14F-4D97-AF65-F5344CB8AC3E}">
        <p14:creationId xmlns:p14="http://schemas.microsoft.com/office/powerpoint/2010/main" val="3321891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F0AE0C7-53A9-4120-85BE-765DB5CC5F17}" type="slidenum">
              <a:rPr lang="ru-RU" smtClean="0">
                <a:solidFill>
                  <a:prstClr val="black"/>
                </a:solidFill>
              </a:rPr>
              <a:pPr/>
              <a:t>55</a:t>
            </a:fld>
            <a:endParaRPr lang="ru-RU">
              <a:solidFill>
                <a:prstClr val="black"/>
              </a:solidFill>
            </a:endParaRPr>
          </a:p>
        </p:txBody>
      </p:sp>
    </p:spTree>
    <p:extLst>
      <p:ext uri="{BB962C8B-B14F-4D97-AF65-F5344CB8AC3E}">
        <p14:creationId xmlns:p14="http://schemas.microsoft.com/office/powerpoint/2010/main" val="332189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F0AE0C7-53A9-4120-85BE-765DB5CC5F17}" type="slidenum">
              <a:rPr lang="ru-RU" smtClean="0">
                <a:solidFill>
                  <a:prstClr val="black"/>
                </a:solidFill>
              </a:rPr>
              <a:pPr/>
              <a:t>7</a:t>
            </a:fld>
            <a:endParaRPr lang="ru-RU">
              <a:solidFill>
                <a:prstClr val="black"/>
              </a:solidFill>
            </a:endParaRPr>
          </a:p>
        </p:txBody>
      </p:sp>
    </p:spTree>
    <p:extLst>
      <p:ext uri="{BB962C8B-B14F-4D97-AF65-F5344CB8AC3E}">
        <p14:creationId xmlns:p14="http://schemas.microsoft.com/office/powerpoint/2010/main" val="1571011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F0AE0C7-53A9-4120-85BE-765DB5CC5F17}" type="slidenum">
              <a:rPr lang="ru-RU" smtClean="0">
                <a:solidFill>
                  <a:prstClr val="black"/>
                </a:solidFill>
              </a:rPr>
              <a:pPr/>
              <a:t>8</a:t>
            </a:fld>
            <a:endParaRPr lang="ru-RU">
              <a:solidFill>
                <a:prstClr val="black"/>
              </a:solidFill>
            </a:endParaRPr>
          </a:p>
        </p:txBody>
      </p:sp>
    </p:spTree>
    <p:extLst>
      <p:ext uri="{BB962C8B-B14F-4D97-AF65-F5344CB8AC3E}">
        <p14:creationId xmlns:p14="http://schemas.microsoft.com/office/powerpoint/2010/main" val="1571011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F0AE0C7-53A9-4120-85BE-765DB5CC5F17}" type="slidenum">
              <a:rPr lang="ru-RU" smtClean="0">
                <a:solidFill>
                  <a:prstClr val="black"/>
                </a:solidFill>
              </a:rPr>
              <a:pPr/>
              <a:t>9</a:t>
            </a:fld>
            <a:endParaRPr lang="ru-RU">
              <a:solidFill>
                <a:prstClr val="black"/>
              </a:solidFill>
            </a:endParaRPr>
          </a:p>
        </p:txBody>
      </p:sp>
    </p:spTree>
    <p:extLst>
      <p:ext uri="{BB962C8B-B14F-4D97-AF65-F5344CB8AC3E}">
        <p14:creationId xmlns:p14="http://schemas.microsoft.com/office/powerpoint/2010/main" val="1571011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F0AE0C7-53A9-4120-85BE-765DB5CC5F17}" type="slidenum">
              <a:rPr lang="ru-RU" smtClean="0">
                <a:solidFill>
                  <a:prstClr val="black"/>
                </a:solidFill>
              </a:rPr>
              <a:pPr/>
              <a:t>10</a:t>
            </a:fld>
            <a:endParaRPr lang="ru-RU">
              <a:solidFill>
                <a:prstClr val="black"/>
              </a:solidFill>
            </a:endParaRPr>
          </a:p>
        </p:txBody>
      </p:sp>
    </p:spTree>
    <p:extLst>
      <p:ext uri="{BB962C8B-B14F-4D97-AF65-F5344CB8AC3E}">
        <p14:creationId xmlns:p14="http://schemas.microsoft.com/office/powerpoint/2010/main" val="1571011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23"/>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80"/>
            <a:ext cx="2057400" cy="43886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80"/>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17" name="bk object 17"/>
          <p:cNvSpPr/>
          <p:nvPr userDrawn="1"/>
        </p:nvSpPr>
        <p:spPr>
          <a:xfrm>
            <a:off x="4172687" y="1018900"/>
            <a:ext cx="1461664" cy="307682"/>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18" name="bk object 18"/>
          <p:cNvSpPr/>
          <p:nvPr userDrawn="1"/>
        </p:nvSpPr>
        <p:spPr>
          <a:xfrm>
            <a:off x="3892617" y="1062591"/>
            <a:ext cx="206921" cy="295266"/>
          </a:xfrm>
          <a:custGeom>
            <a:avLst/>
            <a:gdLst/>
            <a:ahLst/>
            <a:cxnLst/>
            <a:rect l="l" t="t" r="r" b="b"/>
            <a:pathLst>
              <a:path w="206921" h="300278">
                <a:moveTo>
                  <a:pt x="44526" y="0"/>
                </a:moveTo>
                <a:lnTo>
                  <a:pt x="52076" y="42311"/>
                </a:lnTo>
                <a:lnTo>
                  <a:pt x="54990" y="80644"/>
                </a:lnTo>
                <a:lnTo>
                  <a:pt x="55127" y="94588"/>
                </a:lnTo>
                <a:lnTo>
                  <a:pt x="54750" y="109086"/>
                </a:lnTo>
                <a:lnTo>
                  <a:pt x="49950" y="155736"/>
                </a:lnTo>
                <a:lnTo>
                  <a:pt x="38425" y="206763"/>
                </a:lnTo>
                <a:lnTo>
                  <a:pt x="26229" y="242984"/>
                </a:lnTo>
                <a:lnTo>
                  <a:pt x="9878" y="280808"/>
                </a:lnTo>
                <a:lnTo>
                  <a:pt x="0" y="300278"/>
                </a:lnTo>
                <a:lnTo>
                  <a:pt x="206921" y="94015"/>
                </a:lnTo>
                <a:lnTo>
                  <a:pt x="173349" y="68557"/>
                </a:lnTo>
                <a:lnTo>
                  <a:pt x="135973" y="43629"/>
                </a:lnTo>
                <a:lnTo>
                  <a:pt x="91454" y="18781"/>
                </a:lnTo>
                <a:lnTo>
                  <a:pt x="60144" y="5216"/>
                </a:lnTo>
                <a:lnTo>
                  <a:pt x="44526"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19" name="bk object 19"/>
          <p:cNvSpPr/>
          <p:nvPr userDrawn="1"/>
        </p:nvSpPr>
        <p:spPr>
          <a:xfrm>
            <a:off x="3833801" y="1060822"/>
            <a:ext cx="93577" cy="130562"/>
          </a:xfrm>
          <a:custGeom>
            <a:avLst/>
            <a:gdLst/>
            <a:ahLst/>
            <a:cxnLst/>
            <a:rect l="l" t="t" r="r" b="b"/>
            <a:pathLst>
              <a:path w="93577" h="132778">
                <a:moveTo>
                  <a:pt x="73020" y="0"/>
                </a:moveTo>
                <a:lnTo>
                  <a:pt x="33341" y="6780"/>
                </a:lnTo>
                <a:lnTo>
                  <a:pt x="0" y="18063"/>
                </a:lnTo>
                <a:lnTo>
                  <a:pt x="2754" y="19835"/>
                </a:lnTo>
                <a:lnTo>
                  <a:pt x="8658" y="23915"/>
                </a:lnTo>
                <a:lnTo>
                  <a:pt x="41931" y="52891"/>
                </a:lnTo>
                <a:lnTo>
                  <a:pt x="69692" y="87518"/>
                </a:lnTo>
                <a:lnTo>
                  <a:pt x="92003" y="132778"/>
                </a:lnTo>
                <a:lnTo>
                  <a:pt x="93127" y="117624"/>
                </a:lnTo>
                <a:lnTo>
                  <a:pt x="93577" y="103021"/>
                </a:lnTo>
                <a:lnTo>
                  <a:pt x="93389" y="88989"/>
                </a:lnTo>
                <a:lnTo>
                  <a:pt x="92597" y="75551"/>
                </a:lnTo>
                <a:lnTo>
                  <a:pt x="84073" y="28188"/>
                </a:lnTo>
                <a:lnTo>
                  <a:pt x="77079" y="8653"/>
                </a:lnTo>
                <a:lnTo>
                  <a:pt x="73020"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0" name="bk object 20"/>
          <p:cNvSpPr/>
          <p:nvPr userDrawn="1"/>
        </p:nvSpPr>
        <p:spPr>
          <a:xfrm>
            <a:off x="3714619" y="868128"/>
            <a:ext cx="300278" cy="203467"/>
          </a:xfrm>
          <a:custGeom>
            <a:avLst/>
            <a:gdLst/>
            <a:ahLst/>
            <a:cxnLst/>
            <a:rect l="l" t="t" r="r" b="b"/>
            <a:pathLst>
              <a:path w="300278" h="206921">
                <a:moveTo>
                  <a:pt x="245326" y="151793"/>
                </a:moveTo>
                <a:lnTo>
                  <a:pt x="94588" y="151793"/>
                </a:lnTo>
                <a:lnTo>
                  <a:pt x="109086" y="152170"/>
                </a:lnTo>
                <a:lnTo>
                  <a:pt x="124121" y="153120"/>
                </a:lnTo>
                <a:lnTo>
                  <a:pt x="172282" y="159987"/>
                </a:lnTo>
                <a:lnTo>
                  <a:pt x="224664" y="174103"/>
                </a:lnTo>
                <a:lnTo>
                  <a:pt x="261704" y="188318"/>
                </a:lnTo>
                <a:lnTo>
                  <a:pt x="300278" y="206921"/>
                </a:lnTo>
                <a:lnTo>
                  <a:pt x="245326" y="151793"/>
                </a:lnTo>
                <a:close/>
              </a:path>
              <a:path w="300278" h="206921">
                <a:moveTo>
                  <a:pt x="94015" y="0"/>
                </a:moveTo>
                <a:lnTo>
                  <a:pt x="68557" y="33571"/>
                </a:lnTo>
                <a:lnTo>
                  <a:pt x="43629" y="70947"/>
                </a:lnTo>
                <a:lnTo>
                  <a:pt x="18781" y="115466"/>
                </a:lnTo>
                <a:lnTo>
                  <a:pt x="0" y="162394"/>
                </a:lnTo>
                <a:lnTo>
                  <a:pt x="9583" y="160289"/>
                </a:lnTo>
                <a:lnTo>
                  <a:pt x="19841" y="158290"/>
                </a:lnTo>
                <a:lnTo>
                  <a:pt x="67272" y="152523"/>
                </a:lnTo>
                <a:lnTo>
                  <a:pt x="245326" y="151793"/>
                </a:lnTo>
                <a:lnTo>
                  <a:pt x="94015"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1" name="bk object 21"/>
          <p:cNvSpPr/>
          <p:nvPr userDrawn="1"/>
        </p:nvSpPr>
        <p:spPr>
          <a:xfrm>
            <a:off x="3712822" y="1037414"/>
            <a:ext cx="132778" cy="92015"/>
          </a:xfrm>
          <a:custGeom>
            <a:avLst/>
            <a:gdLst/>
            <a:ahLst/>
            <a:cxnLst/>
            <a:rect l="l" t="t" r="r" b="b"/>
            <a:pathLst>
              <a:path w="132778" h="93577">
                <a:moveTo>
                  <a:pt x="103021" y="0"/>
                </a:moveTo>
                <a:lnTo>
                  <a:pt x="62730" y="2342"/>
                </a:lnTo>
                <a:lnTo>
                  <a:pt x="18056" y="12802"/>
                </a:lnTo>
                <a:lnTo>
                  <a:pt x="0" y="20557"/>
                </a:lnTo>
                <a:lnTo>
                  <a:pt x="1659" y="34497"/>
                </a:lnTo>
                <a:lnTo>
                  <a:pt x="10122" y="72046"/>
                </a:lnTo>
                <a:lnTo>
                  <a:pt x="18063" y="93577"/>
                </a:lnTo>
                <a:lnTo>
                  <a:pt x="19835" y="90823"/>
                </a:lnTo>
                <a:lnTo>
                  <a:pt x="23915" y="84919"/>
                </a:lnTo>
                <a:lnTo>
                  <a:pt x="52891" y="51646"/>
                </a:lnTo>
                <a:lnTo>
                  <a:pt x="87518" y="23885"/>
                </a:lnTo>
                <a:lnTo>
                  <a:pt x="132778" y="1574"/>
                </a:lnTo>
                <a:lnTo>
                  <a:pt x="117624" y="450"/>
                </a:lnTo>
                <a:lnTo>
                  <a:pt x="103021"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2" name="bk object 22"/>
          <p:cNvSpPr/>
          <p:nvPr userDrawn="1"/>
        </p:nvSpPr>
        <p:spPr>
          <a:xfrm>
            <a:off x="3516860" y="951335"/>
            <a:ext cx="206921" cy="295266"/>
          </a:xfrm>
          <a:custGeom>
            <a:avLst/>
            <a:gdLst/>
            <a:ahLst/>
            <a:cxnLst/>
            <a:rect l="l" t="t" r="r" b="b"/>
            <a:pathLst>
              <a:path w="206921" h="300278">
                <a:moveTo>
                  <a:pt x="206921" y="0"/>
                </a:moveTo>
                <a:lnTo>
                  <a:pt x="0" y="206263"/>
                </a:lnTo>
                <a:lnTo>
                  <a:pt x="3023" y="208711"/>
                </a:lnTo>
                <a:lnTo>
                  <a:pt x="8068" y="212702"/>
                </a:lnTo>
                <a:lnTo>
                  <a:pt x="44944" y="239669"/>
                </a:lnTo>
                <a:lnTo>
                  <a:pt x="85227" y="265236"/>
                </a:lnTo>
                <a:lnTo>
                  <a:pt x="131075" y="288727"/>
                </a:lnTo>
                <a:lnTo>
                  <a:pt x="162394" y="300278"/>
                </a:lnTo>
                <a:lnTo>
                  <a:pt x="160289" y="290694"/>
                </a:lnTo>
                <a:lnTo>
                  <a:pt x="158290" y="280436"/>
                </a:lnTo>
                <a:lnTo>
                  <a:pt x="152523" y="233006"/>
                </a:lnTo>
                <a:lnTo>
                  <a:pt x="151793" y="205690"/>
                </a:lnTo>
                <a:lnTo>
                  <a:pt x="152170" y="191192"/>
                </a:lnTo>
                <a:lnTo>
                  <a:pt x="156970" y="144541"/>
                </a:lnTo>
                <a:lnTo>
                  <a:pt x="168495" y="93515"/>
                </a:lnTo>
                <a:lnTo>
                  <a:pt x="180691" y="57294"/>
                </a:lnTo>
                <a:lnTo>
                  <a:pt x="197042" y="19470"/>
                </a:lnTo>
                <a:lnTo>
                  <a:pt x="206921"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3" name="bk object 23"/>
          <p:cNvSpPr/>
          <p:nvPr userDrawn="1"/>
        </p:nvSpPr>
        <p:spPr>
          <a:xfrm>
            <a:off x="3689014" y="1117807"/>
            <a:ext cx="93577" cy="130562"/>
          </a:xfrm>
          <a:custGeom>
            <a:avLst/>
            <a:gdLst/>
            <a:ahLst/>
            <a:cxnLst/>
            <a:rect l="l" t="t" r="r" b="b"/>
            <a:pathLst>
              <a:path w="93577" h="132778">
                <a:moveTo>
                  <a:pt x="1574" y="0"/>
                </a:moveTo>
                <a:lnTo>
                  <a:pt x="450" y="15153"/>
                </a:lnTo>
                <a:lnTo>
                  <a:pt x="0" y="29757"/>
                </a:lnTo>
                <a:lnTo>
                  <a:pt x="188" y="43789"/>
                </a:lnTo>
                <a:lnTo>
                  <a:pt x="4240" y="82230"/>
                </a:lnTo>
                <a:lnTo>
                  <a:pt x="16497" y="124125"/>
                </a:lnTo>
                <a:lnTo>
                  <a:pt x="20557" y="132778"/>
                </a:lnTo>
                <a:lnTo>
                  <a:pt x="34497" y="131119"/>
                </a:lnTo>
                <a:lnTo>
                  <a:pt x="72046" y="122655"/>
                </a:lnTo>
                <a:lnTo>
                  <a:pt x="93577" y="114714"/>
                </a:lnTo>
                <a:lnTo>
                  <a:pt x="90823" y="112943"/>
                </a:lnTo>
                <a:lnTo>
                  <a:pt x="84919" y="108862"/>
                </a:lnTo>
                <a:lnTo>
                  <a:pt x="51646" y="79886"/>
                </a:lnTo>
                <a:lnTo>
                  <a:pt x="23885" y="45259"/>
                </a:lnTo>
                <a:lnTo>
                  <a:pt x="7969" y="16244"/>
                </a:lnTo>
                <a:lnTo>
                  <a:pt x="1574"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4" name="bk object 24"/>
          <p:cNvSpPr/>
          <p:nvPr userDrawn="1"/>
        </p:nvSpPr>
        <p:spPr>
          <a:xfrm>
            <a:off x="3601474" y="1237604"/>
            <a:ext cx="300278" cy="203467"/>
          </a:xfrm>
          <a:custGeom>
            <a:avLst/>
            <a:gdLst/>
            <a:ahLst/>
            <a:cxnLst/>
            <a:rect l="l" t="t" r="r" b="b"/>
            <a:pathLst>
              <a:path w="300278" h="206921">
                <a:moveTo>
                  <a:pt x="0" y="0"/>
                </a:moveTo>
                <a:lnTo>
                  <a:pt x="206263" y="206921"/>
                </a:lnTo>
                <a:lnTo>
                  <a:pt x="208711" y="203897"/>
                </a:lnTo>
                <a:lnTo>
                  <a:pt x="212702" y="198852"/>
                </a:lnTo>
                <a:lnTo>
                  <a:pt x="239669" y="161976"/>
                </a:lnTo>
                <a:lnTo>
                  <a:pt x="265236" y="121693"/>
                </a:lnTo>
                <a:lnTo>
                  <a:pt x="288727" y="75845"/>
                </a:lnTo>
                <a:lnTo>
                  <a:pt x="296737" y="55127"/>
                </a:lnTo>
                <a:lnTo>
                  <a:pt x="205690" y="55127"/>
                </a:lnTo>
                <a:lnTo>
                  <a:pt x="191192" y="54750"/>
                </a:lnTo>
                <a:lnTo>
                  <a:pt x="144541" y="49950"/>
                </a:lnTo>
                <a:lnTo>
                  <a:pt x="93515" y="38425"/>
                </a:lnTo>
                <a:lnTo>
                  <a:pt x="57294" y="26229"/>
                </a:lnTo>
                <a:lnTo>
                  <a:pt x="19470" y="9878"/>
                </a:lnTo>
                <a:lnTo>
                  <a:pt x="0" y="0"/>
                </a:lnTo>
                <a:close/>
              </a:path>
              <a:path w="300278" h="206921">
                <a:moveTo>
                  <a:pt x="300278" y="44526"/>
                </a:moveTo>
                <a:lnTo>
                  <a:pt x="257967" y="52076"/>
                </a:lnTo>
                <a:lnTo>
                  <a:pt x="219634" y="54990"/>
                </a:lnTo>
                <a:lnTo>
                  <a:pt x="205690" y="55127"/>
                </a:lnTo>
                <a:lnTo>
                  <a:pt x="296737" y="55127"/>
                </a:lnTo>
                <a:lnTo>
                  <a:pt x="300278" y="44526"/>
                </a:lnTo>
                <a:close/>
              </a:path>
            </a:pathLst>
          </a:custGeom>
          <a:solidFill>
            <a:srgbClr val="FFFFFF"/>
          </a:solidFill>
        </p:spPr>
        <p:txBody>
          <a:bodyPr wrap="square" lIns="0" tIns="0" rIns="0" bIns="0" rtlCol="0">
            <a:noAutofit/>
          </a:bodyPr>
          <a:lstStyle/>
          <a:p>
            <a:endParaRPr>
              <a:solidFill>
                <a:prstClr val="black"/>
              </a:solidFill>
            </a:endParaRPr>
          </a:p>
        </p:txBody>
      </p:sp>
      <p:sp>
        <p:nvSpPr>
          <p:cNvPr id="25" name="bk object 25"/>
          <p:cNvSpPr/>
          <p:nvPr userDrawn="1"/>
        </p:nvSpPr>
        <p:spPr>
          <a:xfrm>
            <a:off x="3770772" y="1179772"/>
            <a:ext cx="132778" cy="92015"/>
          </a:xfrm>
          <a:custGeom>
            <a:avLst/>
            <a:gdLst/>
            <a:ahLst/>
            <a:cxnLst/>
            <a:rect l="l" t="t" r="r" b="b"/>
            <a:pathLst>
              <a:path w="132778" h="93577">
                <a:moveTo>
                  <a:pt x="114714" y="0"/>
                </a:moveTo>
                <a:lnTo>
                  <a:pt x="89000" y="32688"/>
                </a:lnTo>
                <a:lnTo>
                  <a:pt x="58001" y="60695"/>
                </a:lnTo>
                <a:lnTo>
                  <a:pt x="16244" y="85608"/>
                </a:lnTo>
                <a:lnTo>
                  <a:pt x="0" y="92003"/>
                </a:lnTo>
                <a:lnTo>
                  <a:pt x="15153" y="93127"/>
                </a:lnTo>
                <a:lnTo>
                  <a:pt x="29757" y="93577"/>
                </a:lnTo>
                <a:lnTo>
                  <a:pt x="43789" y="93389"/>
                </a:lnTo>
                <a:lnTo>
                  <a:pt x="57226" y="92597"/>
                </a:lnTo>
                <a:lnTo>
                  <a:pt x="104589" y="84073"/>
                </a:lnTo>
                <a:lnTo>
                  <a:pt x="132778" y="73020"/>
                </a:lnTo>
                <a:lnTo>
                  <a:pt x="131119" y="59079"/>
                </a:lnTo>
                <a:lnTo>
                  <a:pt x="128838" y="45855"/>
                </a:lnTo>
                <a:lnTo>
                  <a:pt x="125997" y="33341"/>
                </a:lnTo>
                <a:lnTo>
                  <a:pt x="122655" y="21531"/>
                </a:lnTo>
                <a:lnTo>
                  <a:pt x="118874" y="10419"/>
                </a:lnTo>
                <a:lnTo>
                  <a:pt x="114714"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 name="Заголовок 1"/>
          <p:cNvSpPr>
            <a:spLocks noGrp="1"/>
          </p:cNvSpPr>
          <p:nvPr>
            <p:ph type="ctrTitle" hasCustomPrompt="1"/>
          </p:nvPr>
        </p:nvSpPr>
        <p:spPr>
          <a:xfrm>
            <a:off x="685800" y="2076107"/>
            <a:ext cx="7772400" cy="1102518"/>
          </a:xfrm>
        </p:spPr>
        <p:txBody>
          <a:bodyPr anchor="ctr">
            <a:normAutofit/>
          </a:bodyPr>
          <a:lstStyle>
            <a:lvl1pPr algn="ctr">
              <a:defRPr sz="2200" b="0">
                <a:solidFill>
                  <a:srgbClr val="323649"/>
                </a:solidFill>
                <a:latin typeface="Arial" pitchFamily="34" charset="0"/>
                <a:cs typeface="Arial" pitchFamily="34" charset="0"/>
              </a:defRPr>
            </a:lvl1pPr>
          </a:lstStyle>
          <a:p>
            <a:r>
              <a:rPr lang="ru-RU" dirty="0" smtClean="0"/>
              <a:t>ОБРАЗЕЦ ЗАГОЛОВКА</a:t>
            </a:r>
            <a:endParaRPr lang="ru-RU" dirty="0"/>
          </a:p>
        </p:txBody>
      </p:sp>
    </p:spTree>
    <p:extLst>
      <p:ext uri="{BB962C8B-B14F-4D97-AF65-F5344CB8AC3E}">
        <p14:creationId xmlns:p14="http://schemas.microsoft.com/office/powerpoint/2010/main" val="331076072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ctr"/>
          <a:lstStyle/>
          <a:p>
            <a:r>
              <a:rPr lang="ru-RU" dirty="0" smtClean="0"/>
              <a:t>Образец заголовка</a:t>
            </a:r>
            <a:endParaRPr lang="ru-RU" dirty="0"/>
          </a:p>
        </p:txBody>
      </p:sp>
      <p:sp>
        <p:nvSpPr>
          <p:cNvPr id="3" name="Объект 2"/>
          <p:cNvSpPr>
            <a:spLocks noGrp="1"/>
          </p:cNvSpPr>
          <p:nvPr>
            <p:ph idx="1"/>
          </p:nvPr>
        </p:nvSpPr>
        <p:spPr/>
        <p:txBody>
          <a:bodyPr>
            <a:normAutofit/>
          </a:bodyPr>
          <a:lstStyle>
            <a:lvl1pPr>
              <a:lnSpc>
                <a:spcPct val="100000"/>
              </a:lnSpc>
              <a:spcBef>
                <a:spcPts val="1200"/>
              </a:spcBef>
              <a:defRPr sz="1200"/>
            </a:lvl1pPr>
            <a:lvl2pPr>
              <a:lnSpc>
                <a:spcPct val="100000"/>
              </a:lnSpc>
              <a:spcBef>
                <a:spcPts val="1200"/>
              </a:spcBef>
              <a:defRPr sz="1200"/>
            </a:lvl2pPr>
            <a:lvl3pPr>
              <a:lnSpc>
                <a:spcPct val="100000"/>
              </a:lnSpc>
              <a:spcBef>
                <a:spcPts val="1200"/>
              </a:spcBef>
              <a:defRPr sz="1200"/>
            </a:lvl3pPr>
            <a:lvl4pPr>
              <a:lnSpc>
                <a:spcPct val="100000"/>
              </a:lnSpc>
              <a:spcBef>
                <a:spcPts val="1200"/>
              </a:spcBef>
              <a:defRPr sz="1200"/>
            </a:lvl4pPr>
            <a:lvl5pPr>
              <a:lnSpc>
                <a:spcPct val="100000"/>
              </a:lnSpc>
              <a:spcBef>
                <a:spcPts val="1200"/>
              </a:spcBef>
              <a:defRPr sz="12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Дата 3"/>
          <p:cNvSpPr>
            <a:spLocks noGrp="1"/>
          </p:cNvSpPr>
          <p:nvPr>
            <p:ph type="dt" sz="half" idx="2"/>
          </p:nvPr>
        </p:nvSpPr>
        <p:spPr>
          <a:xfrm>
            <a:off x="457200" y="4837543"/>
            <a:ext cx="4330824" cy="203562"/>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900">
                <a:solidFill>
                  <a:schemeClr val="bg1">
                    <a:lumMod val="65000"/>
                  </a:schemeClr>
                </a:solidFill>
              </a:defRPr>
            </a:lvl1pPr>
          </a:lstStyle>
          <a:p>
            <a:r>
              <a:rPr lang="ru-RU" dirty="0" smtClean="0">
                <a:solidFill>
                  <a:prstClr val="white">
                    <a:lumMod val="65000"/>
                  </a:prstClr>
                </a:solidFill>
              </a:rPr>
              <a:t>Академия контрактных управляющих</a:t>
            </a:r>
            <a:endParaRPr lang="ru-RU" dirty="0">
              <a:solidFill>
                <a:prstClr val="white">
                  <a:lumMod val="65000"/>
                </a:prstClr>
              </a:solidFill>
            </a:endParaRPr>
          </a:p>
        </p:txBody>
      </p:sp>
      <p:pic>
        <p:nvPicPr>
          <p:cNvPr id="6" name="Picture 2" descr="C:\Users\Drimkast\Desktop\Преза_вашкеба\217864\Логотип_АКУ-01.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4103"/>
          <a:stretch/>
        </p:blipFill>
        <p:spPr bwMode="auto">
          <a:xfrm>
            <a:off x="8321617" y="164349"/>
            <a:ext cx="576064" cy="269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93603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80"/>
            <a:ext cx="7772400" cy="1021557"/>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41"/>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xfrm>
            <a:off x="457200" y="4837543"/>
            <a:ext cx="4330824" cy="203562"/>
          </a:xfrm>
          <a:prstGeom prst="rect">
            <a:avLst/>
          </a:prstGeom>
        </p:spPr>
        <p:txBody>
          <a:bodyPr/>
          <a:lstStyle/>
          <a:p>
            <a:fld id="{24A61557-3AFD-4146-B515-5B6AFFE0B236}" type="datetimeFigureOut">
              <a:rPr lang="ru-RU" smtClean="0">
                <a:solidFill>
                  <a:prstClr val="black"/>
                </a:solidFill>
              </a:rPr>
              <a:pPr/>
              <a:t>18.09.2019</a:t>
            </a:fld>
            <a:endParaRPr lang="ru-RU">
              <a:solidFill>
                <a:prstClr val="black"/>
              </a:solidFill>
            </a:endParaRPr>
          </a:p>
        </p:txBody>
      </p:sp>
      <p:sp>
        <p:nvSpPr>
          <p:cNvPr id="5" name="Нижний колонтитул 4"/>
          <p:cNvSpPr>
            <a:spLocks noGrp="1"/>
          </p:cNvSpPr>
          <p:nvPr>
            <p:ph type="ftr" sz="quarter" idx="11"/>
          </p:nvPr>
        </p:nvSpPr>
        <p:spPr>
          <a:xfrm>
            <a:off x="3124200" y="4767269"/>
            <a:ext cx="2895600" cy="273843"/>
          </a:xfrm>
          <a:prstGeom prst="rect">
            <a:avLst/>
          </a:prstGeom>
        </p:spPr>
        <p:txBody>
          <a:bodyPr/>
          <a:lstStyle/>
          <a:p>
            <a:endParaRPr lang="ru-RU">
              <a:solidFill>
                <a:prstClr val="black"/>
              </a:solidFill>
            </a:endParaRPr>
          </a:p>
        </p:txBody>
      </p:sp>
      <p:sp>
        <p:nvSpPr>
          <p:cNvPr id="6" name="Номер слайда 5"/>
          <p:cNvSpPr>
            <a:spLocks noGrp="1"/>
          </p:cNvSpPr>
          <p:nvPr>
            <p:ph type="sldNum" sz="quarter" idx="12"/>
          </p:nvPr>
        </p:nvSpPr>
        <p:spPr>
          <a:xfrm>
            <a:off x="6553200" y="4767269"/>
            <a:ext cx="2133600" cy="273843"/>
          </a:xfrm>
          <a:prstGeom prst="rect">
            <a:avLst/>
          </a:prstGeom>
        </p:spPr>
        <p:txBody>
          <a:bodyPr/>
          <a:lstStyle/>
          <a:p>
            <a:fld id="{A7084054-4583-4D23-87F3-C7A00BA5BCAA}"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3958120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915599"/>
            <a:ext cx="4038600" cy="25884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915599"/>
            <a:ext cx="4038600" cy="25884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4837543"/>
            <a:ext cx="4330824" cy="203562"/>
          </a:xfrm>
          <a:prstGeom prst="rect">
            <a:avLst/>
          </a:prstGeom>
        </p:spPr>
        <p:txBody>
          <a:bodyPr/>
          <a:lstStyle/>
          <a:p>
            <a:fld id="{24A61557-3AFD-4146-B515-5B6AFFE0B236}" type="datetimeFigureOut">
              <a:rPr lang="ru-RU" smtClean="0">
                <a:solidFill>
                  <a:prstClr val="black"/>
                </a:solidFill>
              </a:rPr>
              <a:pPr/>
              <a:t>18.09.2019</a:t>
            </a:fld>
            <a:endParaRPr lang="ru-RU">
              <a:solidFill>
                <a:prstClr val="black"/>
              </a:solidFill>
            </a:endParaRPr>
          </a:p>
        </p:txBody>
      </p:sp>
      <p:sp>
        <p:nvSpPr>
          <p:cNvPr id="6" name="Нижний колонтитул 5"/>
          <p:cNvSpPr>
            <a:spLocks noGrp="1"/>
          </p:cNvSpPr>
          <p:nvPr>
            <p:ph type="ftr" sz="quarter" idx="11"/>
          </p:nvPr>
        </p:nvSpPr>
        <p:spPr>
          <a:xfrm>
            <a:off x="3124200" y="4767269"/>
            <a:ext cx="2895600" cy="273843"/>
          </a:xfrm>
          <a:prstGeom prst="rect">
            <a:avLst/>
          </a:prstGeom>
        </p:spPr>
        <p:txBody>
          <a:bodyPr/>
          <a:lstStyle/>
          <a:p>
            <a:endParaRPr lang="ru-RU">
              <a:solidFill>
                <a:prstClr val="black"/>
              </a:solidFill>
            </a:endParaRPr>
          </a:p>
        </p:txBody>
      </p:sp>
      <p:sp>
        <p:nvSpPr>
          <p:cNvPr id="7" name="Номер слайда 6"/>
          <p:cNvSpPr>
            <a:spLocks noGrp="1"/>
          </p:cNvSpPr>
          <p:nvPr>
            <p:ph type="sldNum" sz="quarter" idx="12"/>
          </p:nvPr>
        </p:nvSpPr>
        <p:spPr>
          <a:xfrm>
            <a:off x="6553200" y="4767269"/>
            <a:ext cx="2133600" cy="273843"/>
          </a:xfrm>
          <a:prstGeom prst="rect">
            <a:avLst/>
          </a:prstGeom>
        </p:spPr>
        <p:txBody>
          <a:bodyPr/>
          <a:lstStyle/>
          <a:p>
            <a:fld id="{A7084054-4583-4D23-87F3-C7A00BA5BCAA}"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16602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81"/>
            <a:ext cx="8229600" cy="85725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41"/>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33" y="1151341"/>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4837543"/>
            <a:ext cx="4330824" cy="203562"/>
          </a:xfrm>
          <a:prstGeom prst="rect">
            <a:avLst/>
          </a:prstGeom>
        </p:spPr>
        <p:txBody>
          <a:bodyPr/>
          <a:lstStyle/>
          <a:p>
            <a:fld id="{24A61557-3AFD-4146-B515-5B6AFFE0B236}" type="datetimeFigureOut">
              <a:rPr lang="ru-RU" smtClean="0">
                <a:solidFill>
                  <a:prstClr val="black"/>
                </a:solidFill>
              </a:rPr>
              <a:pPr/>
              <a:t>18.09.2019</a:t>
            </a:fld>
            <a:endParaRPr lang="ru-RU">
              <a:solidFill>
                <a:prstClr val="black"/>
              </a:solidFill>
            </a:endParaRPr>
          </a:p>
        </p:txBody>
      </p:sp>
      <p:sp>
        <p:nvSpPr>
          <p:cNvPr id="8" name="Нижний колонтитул 7"/>
          <p:cNvSpPr>
            <a:spLocks noGrp="1"/>
          </p:cNvSpPr>
          <p:nvPr>
            <p:ph type="ftr" sz="quarter" idx="11"/>
          </p:nvPr>
        </p:nvSpPr>
        <p:spPr>
          <a:xfrm>
            <a:off x="3124200" y="4767269"/>
            <a:ext cx="2895600" cy="273843"/>
          </a:xfrm>
          <a:prstGeom prst="rect">
            <a:avLst/>
          </a:prstGeom>
        </p:spPr>
        <p:txBody>
          <a:bodyPr/>
          <a:lstStyle/>
          <a:p>
            <a:endParaRPr lang="ru-RU">
              <a:solidFill>
                <a:prstClr val="black"/>
              </a:solidFill>
            </a:endParaRPr>
          </a:p>
        </p:txBody>
      </p:sp>
      <p:sp>
        <p:nvSpPr>
          <p:cNvPr id="9" name="Номер слайда 8"/>
          <p:cNvSpPr>
            <a:spLocks noGrp="1"/>
          </p:cNvSpPr>
          <p:nvPr>
            <p:ph type="sldNum" sz="quarter" idx="12"/>
          </p:nvPr>
        </p:nvSpPr>
        <p:spPr>
          <a:xfrm>
            <a:off x="6553200" y="4767269"/>
            <a:ext cx="2133600" cy="273843"/>
          </a:xfrm>
          <a:prstGeom prst="rect">
            <a:avLst/>
          </a:prstGeom>
        </p:spPr>
        <p:txBody>
          <a:bodyPr/>
          <a:lstStyle/>
          <a:p>
            <a:fld id="{A7084054-4583-4D23-87F3-C7A00BA5BCAA}"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1785143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a:xfrm>
            <a:off x="457200" y="4837543"/>
            <a:ext cx="4330824" cy="203562"/>
          </a:xfrm>
          <a:prstGeom prst="rect">
            <a:avLst/>
          </a:prstGeom>
        </p:spPr>
        <p:txBody>
          <a:bodyPr/>
          <a:lstStyle/>
          <a:p>
            <a:fld id="{24A61557-3AFD-4146-B515-5B6AFFE0B236}" type="datetimeFigureOut">
              <a:rPr lang="ru-RU" smtClean="0">
                <a:solidFill>
                  <a:prstClr val="black"/>
                </a:solidFill>
              </a:rPr>
              <a:pPr/>
              <a:t>18.09.2019</a:t>
            </a:fld>
            <a:endParaRPr lang="ru-RU">
              <a:solidFill>
                <a:prstClr val="black"/>
              </a:solidFill>
            </a:endParaRPr>
          </a:p>
        </p:txBody>
      </p:sp>
      <p:sp>
        <p:nvSpPr>
          <p:cNvPr id="4" name="Нижний колонтитул 3"/>
          <p:cNvSpPr>
            <a:spLocks noGrp="1"/>
          </p:cNvSpPr>
          <p:nvPr>
            <p:ph type="ftr" sz="quarter" idx="11"/>
          </p:nvPr>
        </p:nvSpPr>
        <p:spPr>
          <a:xfrm>
            <a:off x="3124200" y="4767269"/>
            <a:ext cx="2895600" cy="273843"/>
          </a:xfrm>
          <a:prstGeom prst="rect">
            <a:avLst/>
          </a:prstGeom>
        </p:spPr>
        <p:txBody>
          <a:bodyPr/>
          <a:lstStyle/>
          <a:p>
            <a:endParaRPr lang="ru-RU">
              <a:solidFill>
                <a:prstClr val="black"/>
              </a:solidFill>
            </a:endParaRPr>
          </a:p>
        </p:txBody>
      </p:sp>
      <p:sp>
        <p:nvSpPr>
          <p:cNvPr id="5" name="Номер слайда 4"/>
          <p:cNvSpPr>
            <a:spLocks noGrp="1"/>
          </p:cNvSpPr>
          <p:nvPr>
            <p:ph type="sldNum" sz="quarter" idx="12"/>
          </p:nvPr>
        </p:nvSpPr>
        <p:spPr>
          <a:xfrm>
            <a:off x="6553200" y="4767269"/>
            <a:ext cx="2133600" cy="273843"/>
          </a:xfrm>
          <a:prstGeom prst="rect">
            <a:avLst/>
          </a:prstGeom>
        </p:spPr>
        <p:txBody>
          <a:bodyPr/>
          <a:lstStyle/>
          <a:p>
            <a:fld id="{A7084054-4583-4D23-87F3-C7A00BA5BCAA}"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2386408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7200" y="4837543"/>
            <a:ext cx="4330824" cy="203562"/>
          </a:xfrm>
          <a:prstGeom prst="rect">
            <a:avLst/>
          </a:prstGeom>
        </p:spPr>
        <p:txBody>
          <a:bodyPr/>
          <a:lstStyle/>
          <a:p>
            <a:fld id="{24A61557-3AFD-4146-B515-5B6AFFE0B236}" type="datetimeFigureOut">
              <a:rPr lang="ru-RU" smtClean="0">
                <a:solidFill>
                  <a:prstClr val="black"/>
                </a:solidFill>
              </a:rPr>
              <a:pPr/>
              <a:t>18.09.2019</a:t>
            </a:fld>
            <a:endParaRPr lang="ru-RU">
              <a:solidFill>
                <a:prstClr val="black"/>
              </a:solidFill>
            </a:endParaRPr>
          </a:p>
        </p:txBody>
      </p:sp>
      <p:sp>
        <p:nvSpPr>
          <p:cNvPr id="3" name="Нижний колонтитул 2"/>
          <p:cNvSpPr>
            <a:spLocks noGrp="1"/>
          </p:cNvSpPr>
          <p:nvPr>
            <p:ph type="ftr" sz="quarter" idx="11"/>
          </p:nvPr>
        </p:nvSpPr>
        <p:spPr>
          <a:xfrm>
            <a:off x="3124200" y="4767269"/>
            <a:ext cx="2895600" cy="273843"/>
          </a:xfrm>
          <a:prstGeom prst="rect">
            <a:avLst/>
          </a:prstGeom>
        </p:spPr>
        <p:txBody>
          <a:bodyPr/>
          <a:lstStyle/>
          <a:p>
            <a:endParaRPr lang="ru-RU">
              <a:solidFill>
                <a:prstClr val="black"/>
              </a:solidFill>
            </a:endParaRPr>
          </a:p>
        </p:txBody>
      </p:sp>
      <p:sp>
        <p:nvSpPr>
          <p:cNvPr id="4" name="Номер слайда 3"/>
          <p:cNvSpPr>
            <a:spLocks noGrp="1"/>
          </p:cNvSpPr>
          <p:nvPr>
            <p:ph type="sldNum" sz="quarter" idx="12"/>
          </p:nvPr>
        </p:nvSpPr>
        <p:spPr>
          <a:xfrm>
            <a:off x="6553200" y="4767269"/>
            <a:ext cx="2133600" cy="273843"/>
          </a:xfrm>
          <a:prstGeom prst="rect">
            <a:avLst/>
          </a:prstGeom>
        </p:spPr>
        <p:txBody>
          <a:bodyPr/>
          <a:lstStyle/>
          <a:p>
            <a:fld id="{A7084054-4583-4D23-87F3-C7A00BA5BCAA}"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375594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18" y="204796"/>
            <a:ext cx="3008313" cy="871537"/>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04796"/>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18" y="1076333"/>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4837543"/>
            <a:ext cx="4330824" cy="203562"/>
          </a:xfrm>
          <a:prstGeom prst="rect">
            <a:avLst/>
          </a:prstGeom>
        </p:spPr>
        <p:txBody>
          <a:bodyPr/>
          <a:lstStyle/>
          <a:p>
            <a:fld id="{24A61557-3AFD-4146-B515-5B6AFFE0B236}" type="datetimeFigureOut">
              <a:rPr lang="ru-RU" smtClean="0">
                <a:solidFill>
                  <a:prstClr val="black"/>
                </a:solidFill>
              </a:rPr>
              <a:pPr/>
              <a:t>18.09.2019</a:t>
            </a:fld>
            <a:endParaRPr lang="ru-RU">
              <a:solidFill>
                <a:prstClr val="black"/>
              </a:solidFill>
            </a:endParaRPr>
          </a:p>
        </p:txBody>
      </p:sp>
      <p:sp>
        <p:nvSpPr>
          <p:cNvPr id="6" name="Нижний колонтитул 5"/>
          <p:cNvSpPr>
            <a:spLocks noGrp="1"/>
          </p:cNvSpPr>
          <p:nvPr>
            <p:ph type="ftr" sz="quarter" idx="11"/>
          </p:nvPr>
        </p:nvSpPr>
        <p:spPr>
          <a:xfrm>
            <a:off x="3124200" y="4767269"/>
            <a:ext cx="2895600" cy="273843"/>
          </a:xfrm>
          <a:prstGeom prst="rect">
            <a:avLst/>
          </a:prstGeom>
        </p:spPr>
        <p:txBody>
          <a:bodyPr/>
          <a:lstStyle/>
          <a:p>
            <a:endParaRPr lang="ru-RU">
              <a:solidFill>
                <a:prstClr val="black"/>
              </a:solidFill>
            </a:endParaRPr>
          </a:p>
        </p:txBody>
      </p:sp>
      <p:sp>
        <p:nvSpPr>
          <p:cNvPr id="7" name="Номер слайда 6"/>
          <p:cNvSpPr>
            <a:spLocks noGrp="1"/>
          </p:cNvSpPr>
          <p:nvPr>
            <p:ph type="sldNum" sz="quarter" idx="12"/>
          </p:nvPr>
        </p:nvSpPr>
        <p:spPr>
          <a:xfrm>
            <a:off x="6553200" y="4767269"/>
            <a:ext cx="2133600" cy="273843"/>
          </a:xfrm>
          <a:prstGeom prst="rect">
            <a:avLst/>
          </a:prstGeom>
        </p:spPr>
        <p:txBody>
          <a:bodyPr/>
          <a:lstStyle/>
          <a:p>
            <a:fld id="{A7084054-4583-4D23-87F3-C7A00BA5BCAA}"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3433980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4"/>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2"/>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4837543"/>
            <a:ext cx="4330824" cy="203562"/>
          </a:xfrm>
          <a:prstGeom prst="rect">
            <a:avLst/>
          </a:prstGeom>
        </p:spPr>
        <p:txBody>
          <a:bodyPr/>
          <a:lstStyle/>
          <a:p>
            <a:fld id="{24A61557-3AFD-4146-B515-5B6AFFE0B236}" type="datetimeFigureOut">
              <a:rPr lang="ru-RU" smtClean="0">
                <a:solidFill>
                  <a:prstClr val="black"/>
                </a:solidFill>
              </a:rPr>
              <a:pPr/>
              <a:t>18.09.2019</a:t>
            </a:fld>
            <a:endParaRPr lang="ru-RU">
              <a:solidFill>
                <a:prstClr val="black"/>
              </a:solidFill>
            </a:endParaRPr>
          </a:p>
        </p:txBody>
      </p:sp>
      <p:sp>
        <p:nvSpPr>
          <p:cNvPr id="6" name="Нижний колонтитул 5"/>
          <p:cNvSpPr>
            <a:spLocks noGrp="1"/>
          </p:cNvSpPr>
          <p:nvPr>
            <p:ph type="ftr" sz="quarter" idx="11"/>
          </p:nvPr>
        </p:nvSpPr>
        <p:spPr>
          <a:xfrm>
            <a:off x="3124200" y="4767269"/>
            <a:ext cx="2895600" cy="273843"/>
          </a:xfrm>
          <a:prstGeom prst="rect">
            <a:avLst/>
          </a:prstGeom>
        </p:spPr>
        <p:txBody>
          <a:bodyPr/>
          <a:lstStyle/>
          <a:p>
            <a:endParaRPr lang="ru-RU">
              <a:solidFill>
                <a:prstClr val="black"/>
              </a:solidFill>
            </a:endParaRPr>
          </a:p>
        </p:txBody>
      </p:sp>
      <p:sp>
        <p:nvSpPr>
          <p:cNvPr id="7" name="Номер слайда 6"/>
          <p:cNvSpPr>
            <a:spLocks noGrp="1"/>
          </p:cNvSpPr>
          <p:nvPr>
            <p:ph type="sldNum" sz="quarter" idx="12"/>
          </p:nvPr>
        </p:nvSpPr>
        <p:spPr>
          <a:xfrm>
            <a:off x="6553200" y="4767269"/>
            <a:ext cx="2133600" cy="273843"/>
          </a:xfrm>
          <a:prstGeom prst="rect">
            <a:avLst/>
          </a:prstGeom>
        </p:spPr>
        <p:txBody>
          <a:bodyPr/>
          <a:lstStyle/>
          <a:p>
            <a:fld id="{A7084054-4583-4D23-87F3-C7A00BA5BCAA}"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458151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4837543"/>
            <a:ext cx="4330824" cy="203562"/>
          </a:xfrm>
          <a:prstGeom prst="rect">
            <a:avLst/>
          </a:prstGeom>
        </p:spPr>
        <p:txBody>
          <a:bodyPr/>
          <a:lstStyle/>
          <a:p>
            <a:fld id="{24A61557-3AFD-4146-B515-5B6AFFE0B236}" type="datetimeFigureOut">
              <a:rPr lang="ru-RU" smtClean="0">
                <a:solidFill>
                  <a:prstClr val="black"/>
                </a:solidFill>
              </a:rPr>
              <a:pPr/>
              <a:t>18.09.2019</a:t>
            </a:fld>
            <a:endParaRPr lang="ru-RU">
              <a:solidFill>
                <a:prstClr val="black"/>
              </a:solidFill>
            </a:endParaRPr>
          </a:p>
        </p:txBody>
      </p:sp>
      <p:sp>
        <p:nvSpPr>
          <p:cNvPr id="5" name="Нижний колонтитул 4"/>
          <p:cNvSpPr>
            <a:spLocks noGrp="1"/>
          </p:cNvSpPr>
          <p:nvPr>
            <p:ph type="ftr" sz="quarter" idx="11"/>
          </p:nvPr>
        </p:nvSpPr>
        <p:spPr>
          <a:xfrm>
            <a:off x="3124200" y="4767269"/>
            <a:ext cx="2895600" cy="273843"/>
          </a:xfrm>
          <a:prstGeom prst="rect">
            <a:avLst/>
          </a:prstGeom>
        </p:spPr>
        <p:txBody>
          <a:bodyPr/>
          <a:lstStyle/>
          <a:p>
            <a:endParaRPr lang="ru-RU">
              <a:solidFill>
                <a:prstClr val="black"/>
              </a:solidFill>
            </a:endParaRPr>
          </a:p>
        </p:txBody>
      </p:sp>
      <p:sp>
        <p:nvSpPr>
          <p:cNvPr id="6" name="Номер слайда 5"/>
          <p:cNvSpPr>
            <a:spLocks noGrp="1"/>
          </p:cNvSpPr>
          <p:nvPr>
            <p:ph type="sldNum" sz="quarter" idx="12"/>
          </p:nvPr>
        </p:nvSpPr>
        <p:spPr>
          <a:xfrm>
            <a:off x="6553200" y="4767269"/>
            <a:ext cx="2133600" cy="273843"/>
          </a:xfrm>
          <a:prstGeom prst="rect">
            <a:avLst/>
          </a:prstGeom>
        </p:spPr>
        <p:txBody>
          <a:bodyPr/>
          <a:lstStyle/>
          <a:p>
            <a:fld id="{A7084054-4583-4D23-87F3-C7A00BA5BCAA}"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31228216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7172"/>
            <a:ext cx="2057400" cy="334684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7172"/>
            <a:ext cx="6019800" cy="334684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4837543"/>
            <a:ext cx="4330824" cy="203562"/>
          </a:xfrm>
          <a:prstGeom prst="rect">
            <a:avLst/>
          </a:prstGeom>
        </p:spPr>
        <p:txBody>
          <a:bodyPr/>
          <a:lstStyle/>
          <a:p>
            <a:fld id="{24A61557-3AFD-4146-B515-5B6AFFE0B236}" type="datetimeFigureOut">
              <a:rPr lang="ru-RU" smtClean="0">
                <a:solidFill>
                  <a:prstClr val="black"/>
                </a:solidFill>
              </a:rPr>
              <a:pPr/>
              <a:t>18.09.2019</a:t>
            </a:fld>
            <a:endParaRPr lang="ru-RU">
              <a:solidFill>
                <a:prstClr val="black"/>
              </a:solidFill>
            </a:endParaRPr>
          </a:p>
        </p:txBody>
      </p:sp>
      <p:sp>
        <p:nvSpPr>
          <p:cNvPr id="5" name="Нижний колонтитул 4"/>
          <p:cNvSpPr>
            <a:spLocks noGrp="1"/>
          </p:cNvSpPr>
          <p:nvPr>
            <p:ph type="ftr" sz="quarter" idx="11"/>
          </p:nvPr>
        </p:nvSpPr>
        <p:spPr>
          <a:xfrm>
            <a:off x="3124200" y="4767269"/>
            <a:ext cx="2895600" cy="273843"/>
          </a:xfrm>
          <a:prstGeom prst="rect">
            <a:avLst/>
          </a:prstGeom>
        </p:spPr>
        <p:txBody>
          <a:bodyPr/>
          <a:lstStyle/>
          <a:p>
            <a:endParaRPr lang="ru-RU">
              <a:solidFill>
                <a:prstClr val="black"/>
              </a:solidFill>
            </a:endParaRPr>
          </a:p>
        </p:txBody>
      </p:sp>
      <p:sp>
        <p:nvSpPr>
          <p:cNvPr id="6" name="Номер слайда 5"/>
          <p:cNvSpPr>
            <a:spLocks noGrp="1"/>
          </p:cNvSpPr>
          <p:nvPr>
            <p:ph type="sldNum" sz="quarter" idx="12"/>
          </p:nvPr>
        </p:nvSpPr>
        <p:spPr>
          <a:xfrm>
            <a:off x="6553200" y="4767269"/>
            <a:ext cx="2133600" cy="273843"/>
          </a:xfrm>
          <a:prstGeom prst="rect">
            <a:avLst/>
          </a:prstGeom>
        </p:spPr>
        <p:txBody>
          <a:bodyPr/>
          <a:lstStyle/>
          <a:p>
            <a:fld id="{A7084054-4583-4D23-87F3-C7A00BA5BCAA}"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2083456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8"/>
            <a:ext cx="9144000" cy="5131315"/>
          </a:xfrm>
          <a:custGeom>
            <a:avLst/>
            <a:gdLst/>
            <a:ahLst/>
            <a:cxnLst/>
            <a:rect l="l" t="t" r="r" b="b"/>
            <a:pathLst>
              <a:path w="9144000" h="5220004">
                <a:moveTo>
                  <a:pt x="0" y="5220004"/>
                </a:moveTo>
                <a:lnTo>
                  <a:pt x="9144000" y="5220004"/>
                </a:lnTo>
                <a:lnTo>
                  <a:pt x="9144000" y="0"/>
                </a:lnTo>
                <a:lnTo>
                  <a:pt x="0" y="0"/>
                </a:lnTo>
                <a:lnTo>
                  <a:pt x="0" y="5220004"/>
                </a:lnTo>
              </a:path>
            </a:pathLst>
          </a:custGeom>
          <a:solidFill>
            <a:srgbClr val="065793"/>
          </a:solidFill>
        </p:spPr>
        <p:txBody>
          <a:bodyPr wrap="square" lIns="0" tIns="0" rIns="0" bIns="0" rtlCol="0">
            <a:noAutofit/>
          </a:bodyPr>
          <a:lstStyle/>
          <a:p>
            <a:endParaRPr>
              <a:solidFill>
                <a:prstClr val="black"/>
              </a:solidFill>
            </a:endParaRPr>
          </a:p>
        </p:txBody>
      </p:sp>
      <p:sp>
        <p:nvSpPr>
          <p:cNvPr id="17" name="bk object 17"/>
          <p:cNvSpPr/>
          <p:nvPr/>
        </p:nvSpPr>
        <p:spPr>
          <a:xfrm>
            <a:off x="4172687" y="1018605"/>
            <a:ext cx="1461664" cy="307589"/>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18" name="bk object 18"/>
          <p:cNvSpPr/>
          <p:nvPr/>
        </p:nvSpPr>
        <p:spPr>
          <a:xfrm>
            <a:off x="3892621" y="1062265"/>
            <a:ext cx="206921" cy="295176"/>
          </a:xfrm>
          <a:custGeom>
            <a:avLst/>
            <a:gdLst/>
            <a:ahLst/>
            <a:cxnLst/>
            <a:rect l="l" t="t" r="r" b="b"/>
            <a:pathLst>
              <a:path w="206921" h="300278">
                <a:moveTo>
                  <a:pt x="44526" y="0"/>
                </a:moveTo>
                <a:lnTo>
                  <a:pt x="52076" y="42311"/>
                </a:lnTo>
                <a:lnTo>
                  <a:pt x="54990" y="80644"/>
                </a:lnTo>
                <a:lnTo>
                  <a:pt x="55127" y="94588"/>
                </a:lnTo>
                <a:lnTo>
                  <a:pt x="54750" y="109086"/>
                </a:lnTo>
                <a:lnTo>
                  <a:pt x="49950" y="155736"/>
                </a:lnTo>
                <a:lnTo>
                  <a:pt x="38425" y="206763"/>
                </a:lnTo>
                <a:lnTo>
                  <a:pt x="26229" y="242984"/>
                </a:lnTo>
                <a:lnTo>
                  <a:pt x="9878" y="280808"/>
                </a:lnTo>
                <a:lnTo>
                  <a:pt x="0" y="300278"/>
                </a:lnTo>
                <a:lnTo>
                  <a:pt x="206921" y="94015"/>
                </a:lnTo>
                <a:lnTo>
                  <a:pt x="173349" y="68557"/>
                </a:lnTo>
                <a:lnTo>
                  <a:pt x="135973" y="43629"/>
                </a:lnTo>
                <a:lnTo>
                  <a:pt x="91454" y="18781"/>
                </a:lnTo>
                <a:lnTo>
                  <a:pt x="60144" y="5216"/>
                </a:lnTo>
                <a:lnTo>
                  <a:pt x="44526"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19" name="bk object 19"/>
          <p:cNvSpPr/>
          <p:nvPr/>
        </p:nvSpPr>
        <p:spPr>
          <a:xfrm>
            <a:off x="3833811" y="1060497"/>
            <a:ext cx="93577" cy="130522"/>
          </a:xfrm>
          <a:custGeom>
            <a:avLst/>
            <a:gdLst/>
            <a:ahLst/>
            <a:cxnLst/>
            <a:rect l="l" t="t" r="r" b="b"/>
            <a:pathLst>
              <a:path w="93577" h="132778">
                <a:moveTo>
                  <a:pt x="73020" y="0"/>
                </a:moveTo>
                <a:lnTo>
                  <a:pt x="33341" y="6780"/>
                </a:lnTo>
                <a:lnTo>
                  <a:pt x="0" y="18063"/>
                </a:lnTo>
                <a:lnTo>
                  <a:pt x="2754" y="19835"/>
                </a:lnTo>
                <a:lnTo>
                  <a:pt x="8658" y="23915"/>
                </a:lnTo>
                <a:lnTo>
                  <a:pt x="41931" y="52891"/>
                </a:lnTo>
                <a:lnTo>
                  <a:pt x="69692" y="87518"/>
                </a:lnTo>
                <a:lnTo>
                  <a:pt x="92003" y="132778"/>
                </a:lnTo>
                <a:lnTo>
                  <a:pt x="93127" y="117624"/>
                </a:lnTo>
                <a:lnTo>
                  <a:pt x="93577" y="103021"/>
                </a:lnTo>
                <a:lnTo>
                  <a:pt x="93389" y="88989"/>
                </a:lnTo>
                <a:lnTo>
                  <a:pt x="92597" y="75551"/>
                </a:lnTo>
                <a:lnTo>
                  <a:pt x="84073" y="28188"/>
                </a:lnTo>
                <a:lnTo>
                  <a:pt x="77079" y="8653"/>
                </a:lnTo>
                <a:lnTo>
                  <a:pt x="73020"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0" name="bk object 20"/>
          <p:cNvSpPr/>
          <p:nvPr/>
        </p:nvSpPr>
        <p:spPr>
          <a:xfrm>
            <a:off x="3714619" y="867875"/>
            <a:ext cx="300278" cy="203405"/>
          </a:xfrm>
          <a:custGeom>
            <a:avLst/>
            <a:gdLst/>
            <a:ahLst/>
            <a:cxnLst/>
            <a:rect l="l" t="t" r="r" b="b"/>
            <a:pathLst>
              <a:path w="300278" h="206921">
                <a:moveTo>
                  <a:pt x="245326" y="151793"/>
                </a:moveTo>
                <a:lnTo>
                  <a:pt x="94588" y="151793"/>
                </a:lnTo>
                <a:lnTo>
                  <a:pt x="109086" y="152170"/>
                </a:lnTo>
                <a:lnTo>
                  <a:pt x="124121" y="153120"/>
                </a:lnTo>
                <a:lnTo>
                  <a:pt x="172282" y="159987"/>
                </a:lnTo>
                <a:lnTo>
                  <a:pt x="224664" y="174103"/>
                </a:lnTo>
                <a:lnTo>
                  <a:pt x="261704" y="188318"/>
                </a:lnTo>
                <a:lnTo>
                  <a:pt x="300278" y="206921"/>
                </a:lnTo>
                <a:lnTo>
                  <a:pt x="245326" y="151793"/>
                </a:lnTo>
                <a:close/>
              </a:path>
              <a:path w="300278" h="206921">
                <a:moveTo>
                  <a:pt x="94015" y="0"/>
                </a:moveTo>
                <a:lnTo>
                  <a:pt x="68557" y="33571"/>
                </a:lnTo>
                <a:lnTo>
                  <a:pt x="43629" y="70947"/>
                </a:lnTo>
                <a:lnTo>
                  <a:pt x="18781" y="115466"/>
                </a:lnTo>
                <a:lnTo>
                  <a:pt x="0" y="162394"/>
                </a:lnTo>
                <a:lnTo>
                  <a:pt x="9583" y="160289"/>
                </a:lnTo>
                <a:lnTo>
                  <a:pt x="19841" y="158290"/>
                </a:lnTo>
                <a:lnTo>
                  <a:pt x="67272" y="152523"/>
                </a:lnTo>
                <a:lnTo>
                  <a:pt x="245326" y="151793"/>
                </a:lnTo>
                <a:lnTo>
                  <a:pt x="94015"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1" name="bk object 21"/>
          <p:cNvSpPr/>
          <p:nvPr/>
        </p:nvSpPr>
        <p:spPr>
          <a:xfrm>
            <a:off x="3712822" y="1037109"/>
            <a:ext cx="132778" cy="91987"/>
          </a:xfrm>
          <a:custGeom>
            <a:avLst/>
            <a:gdLst/>
            <a:ahLst/>
            <a:cxnLst/>
            <a:rect l="l" t="t" r="r" b="b"/>
            <a:pathLst>
              <a:path w="132778" h="93577">
                <a:moveTo>
                  <a:pt x="103021" y="0"/>
                </a:moveTo>
                <a:lnTo>
                  <a:pt x="62730" y="2342"/>
                </a:lnTo>
                <a:lnTo>
                  <a:pt x="18056" y="12802"/>
                </a:lnTo>
                <a:lnTo>
                  <a:pt x="0" y="20557"/>
                </a:lnTo>
                <a:lnTo>
                  <a:pt x="1659" y="34497"/>
                </a:lnTo>
                <a:lnTo>
                  <a:pt x="10122" y="72046"/>
                </a:lnTo>
                <a:lnTo>
                  <a:pt x="18063" y="93577"/>
                </a:lnTo>
                <a:lnTo>
                  <a:pt x="19835" y="90823"/>
                </a:lnTo>
                <a:lnTo>
                  <a:pt x="23915" y="84919"/>
                </a:lnTo>
                <a:lnTo>
                  <a:pt x="52891" y="51646"/>
                </a:lnTo>
                <a:lnTo>
                  <a:pt x="87518" y="23885"/>
                </a:lnTo>
                <a:lnTo>
                  <a:pt x="132778" y="1574"/>
                </a:lnTo>
                <a:lnTo>
                  <a:pt x="117624" y="450"/>
                </a:lnTo>
                <a:lnTo>
                  <a:pt x="103021"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2" name="bk object 22"/>
          <p:cNvSpPr/>
          <p:nvPr/>
        </p:nvSpPr>
        <p:spPr>
          <a:xfrm>
            <a:off x="3516860" y="951045"/>
            <a:ext cx="206921" cy="295176"/>
          </a:xfrm>
          <a:custGeom>
            <a:avLst/>
            <a:gdLst/>
            <a:ahLst/>
            <a:cxnLst/>
            <a:rect l="l" t="t" r="r" b="b"/>
            <a:pathLst>
              <a:path w="206921" h="300278">
                <a:moveTo>
                  <a:pt x="206921" y="0"/>
                </a:moveTo>
                <a:lnTo>
                  <a:pt x="0" y="206263"/>
                </a:lnTo>
                <a:lnTo>
                  <a:pt x="3023" y="208711"/>
                </a:lnTo>
                <a:lnTo>
                  <a:pt x="8068" y="212702"/>
                </a:lnTo>
                <a:lnTo>
                  <a:pt x="44944" y="239669"/>
                </a:lnTo>
                <a:lnTo>
                  <a:pt x="85227" y="265236"/>
                </a:lnTo>
                <a:lnTo>
                  <a:pt x="131075" y="288727"/>
                </a:lnTo>
                <a:lnTo>
                  <a:pt x="162394" y="300278"/>
                </a:lnTo>
                <a:lnTo>
                  <a:pt x="160289" y="290694"/>
                </a:lnTo>
                <a:lnTo>
                  <a:pt x="158290" y="280436"/>
                </a:lnTo>
                <a:lnTo>
                  <a:pt x="152523" y="233006"/>
                </a:lnTo>
                <a:lnTo>
                  <a:pt x="151793" y="205690"/>
                </a:lnTo>
                <a:lnTo>
                  <a:pt x="152170" y="191192"/>
                </a:lnTo>
                <a:lnTo>
                  <a:pt x="156970" y="144541"/>
                </a:lnTo>
                <a:lnTo>
                  <a:pt x="168495" y="93515"/>
                </a:lnTo>
                <a:lnTo>
                  <a:pt x="180691" y="57294"/>
                </a:lnTo>
                <a:lnTo>
                  <a:pt x="197042" y="19470"/>
                </a:lnTo>
                <a:lnTo>
                  <a:pt x="206921"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3" name="bk object 23"/>
          <p:cNvSpPr/>
          <p:nvPr/>
        </p:nvSpPr>
        <p:spPr>
          <a:xfrm>
            <a:off x="3689014" y="1117464"/>
            <a:ext cx="93577" cy="130522"/>
          </a:xfrm>
          <a:custGeom>
            <a:avLst/>
            <a:gdLst/>
            <a:ahLst/>
            <a:cxnLst/>
            <a:rect l="l" t="t" r="r" b="b"/>
            <a:pathLst>
              <a:path w="93577" h="132778">
                <a:moveTo>
                  <a:pt x="1574" y="0"/>
                </a:moveTo>
                <a:lnTo>
                  <a:pt x="450" y="15153"/>
                </a:lnTo>
                <a:lnTo>
                  <a:pt x="0" y="29757"/>
                </a:lnTo>
                <a:lnTo>
                  <a:pt x="188" y="43789"/>
                </a:lnTo>
                <a:lnTo>
                  <a:pt x="4240" y="82230"/>
                </a:lnTo>
                <a:lnTo>
                  <a:pt x="16497" y="124125"/>
                </a:lnTo>
                <a:lnTo>
                  <a:pt x="20557" y="132778"/>
                </a:lnTo>
                <a:lnTo>
                  <a:pt x="34497" y="131119"/>
                </a:lnTo>
                <a:lnTo>
                  <a:pt x="72046" y="122655"/>
                </a:lnTo>
                <a:lnTo>
                  <a:pt x="93577" y="114714"/>
                </a:lnTo>
                <a:lnTo>
                  <a:pt x="90823" y="112943"/>
                </a:lnTo>
                <a:lnTo>
                  <a:pt x="84919" y="108862"/>
                </a:lnTo>
                <a:lnTo>
                  <a:pt x="51646" y="79886"/>
                </a:lnTo>
                <a:lnTo>
                  <a:pt x="23885" y="45259"/>
                </a:lnTo>
                <a:lnTo>
                  <a:pt x="7969" y="16244"/>
                </a:lnTo>
                <a:lnTo>
                  <a:pt x="1574"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4" name="bk object 24"/>
          <p:cNvSpPr/>
          <p:nvPr/>
        </p:nvSpPr>
        <p:spPr>
          <a:xfrm>
            <a:off x="3601474" y="1237240"/>
            <a:ext cx="300278" cy="203405"/>
          </a:xfrm>
          <a:custGeom>
            <a:avLst/>
            <a:gdLst/>
            <a:ahLst/>
            <a:cxnLst/>
            <a:rect l="l" t="t" r="r" b="b"/>
            <a:pathLst>
              <a:path w="300278" h="206921">
                <a:moveTo>
                  <a:pt x="0" y="0"/>
                </a:moveTo>
                <a:lnTo>
                  <a:pt x="206263" y="206921"/>
                </a:lnTo>
                <a:lnTo>
                  <a:pt x="208711" y="203897"/>
                </a:lnTo>
                <a:lnTo>
                  <a:pt x="212702" y="198852"/>
                </a:lnTo>
                <a:lnTo>
                  <a:pt x="239669" y="161976"/>
                </a:lnTo>
                <a:lnTo>
                  <a:pt x="265236" y="121693"/>
                </a:lnTo>
                <a:lnTo>
                  <a:pt x="288727" y="75845"/>
                </a:lnTo>
                <a:lnTo>
                  <a:pt x="296737" y="55127"/>
                </a:lnTo>
                <a:lnTo>
                  <a:pt x="205690" y="55127"/>
                </a:lnTo>
                <a:lnTo>
                  <a:pt x="191192" y="54750"/>
                </a:lnTo>
                <a:lnTo>
                  <a:pt x="144541" y="49950"/>
                </a:lnTo>
                <a:lnTo>
                  <a:pt x="93515" y="38425"/>
                </a:lnTo>
                <a:lnTo>
                  <a:pt x="57294" y="26229"/>
                </a:lnTo>
                <a:lnTo>
                  <a:pt x="19470" y="9878"/>
                </a:lnTo>
                <a:lnTo>
                  <a:pt x="0" y="0"/>
                </a:lnTo>
                <a:close/>
              </a:path>
              <a:path w="300278" h="206921">
                <a:moveTo>
                  <a:pt x="300278" y="44526"/>
                </a:moveTo>
                <a:lnTo>
                  <a:pt x="257967" y="52076"/>
                </a:lnTo>
                <a:lnTo>
                  <a:pt x="219634" y="54990"/>
                </a:lnTo>
                <a:lnTo>
                  <a:pt x="205690" y="55127"/>
                </a:lnTo>
                <a:lnTo>
                  <a:pt x="296737" y="55127"/>
                </a:lnTo>
                <a:lnTo>
                  <a:pt x="300278" y="44526"/>
                </a:lnTo>
                <a:close/>
              </a:path>
            </a:pathLst>
          </a:custGeom>
          <a:solidFill>
            <a:srgbClr val="FFFFFF"/>
          </a:solidFill>
        </p:spPr>
        <p:txBody>
          <a:bodyPr wrap="square" lIns="0" tIns="0" rIns="0" bIns="0" rtlCol="0">
            <a:noAutofit/>
          </a:bodyPr>
          <a:lstStyle/>
          <a:p>
            <a:endParaRPr>
              <a:solidFill>
                <a:prstClr val="black"/>
              </a:solidFill>
            </a:endParaRPr>
          </a:p>
        </p:txBody>
      </p:sp>
      <p:sp>
        <p:nvSpPr>
          <p:cNvPr id="25" name="bk object 25"/>
          <p:cNvSpPr/>
          <p:nvPr/>
        </p:nvSpPr>
        <p:spPr>
          <a:xfrm>
            <a:off x="3770772" y="1179424"/>
            <a:ext cx="132778" cy="91987"/>
          </a:xfrm>
          <a:custGeom>
            <a:avLst/>
            <a:gdLst/>
            <a:ahLst/>
            <a:cxnLst/>
            <a:rect l="l" t="t" r="r" b="b"/>
            <a:pathLst>
              <a:path w="132778" h="93577">
                <a:moveTo>
                  <a:pt x="114714" y="0"/>
                </a:moveTo>
                <a:lnTo>
                  <a:pt x="89000" y="32688"/>
                </a:lnTo>
                <a:lnTo>
                  <a:pt x="58001" y="60695"/>
                </a:lnTo>
                <a:lnTo>
                  <a:pt x="16244" y="85608"/>
                </a:lnTo>
                <a:lnTo>
                  <a:pt x="0" y="92003"/>
                </a:lnTo>
                <a:lnTo>
                  <a:pt x="15153" y="93127"/>
                </a:lnTo>
                <a:lnTo>
                  <a:pt x="29757" y="93577"/>
                </a:lnTo>
                <a:lnTo>
                  <a:pt x="43789" y="93389"/>
                </a:lnTo>
                <a:lnTo>
                  <a:pt x="57226" y="92597"/>
                </a:lnTo>
                <a:lnTo>
                  <a:pt x="104589" y="84073"/>
                </a:lnTo>
                <a:lnTo>
                  <a:pt x="132778" y="73020"/>
                </a:lnTo>
                <a:lnTo>
                  <a:pt x="131119" y="59079"/>
                </a:lnTo>
                <a:lnTo>
                  <a:pt x="128838" y="45855"/>
                </a:lnTo>
                <a:lnTo>
                  <a:pt x="125997" y="33341"/>
                </a:lnTo>
                <a:lnTo>
                  <a:pt x="122655" y="21531"/>
                </a:lnTo>
                <a:lnTo>
                  <a:pt x="118874" y="10419"/>
                </a:lnTo>
                <a:lnTo>
                  <a:pt x="114714"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 name="Holder 2"/>
          <p:cNvSpPr>
            <a:spLocks noGrp="1"/>
          </p:cNvSpPr>
          <p:nvPr>
            <p:ph type="ctrTitle"/>
          </p:nvPr>
        </p:nvSpPr>
        <p:spPr>
          <a:xfrm>
            <a:off x="685800" y="1594486"/>
            <a:ext cx="7772400" cy="1080134"/>
          </a:xfrm>
          <a:prstGeom prst="rect">
            <a:avLst/>
          </a:prstGeom>
        </p:spPr>
        <p:txBody>
          <a:bodyPr wrap="square" lIns="0" tIns="0" rIns="0" bIns="0">
            <a:noAutofit/>
          </a:bodyPr>
          <a:lstStyle/>
          <a:p>
            <a:endParaRPr/>
          </a:p>
        </p:txBody>
      </p:sp>
      <p:sp>
        <p:nvSpPr>
          <p:cNvPr id="3" name="Holder 3"/>
          <p:cNvSpPr>
            <a:spLocks noGrp="1"/>
          </p:cNvSpPr>
          <p:nvPr>
            <p:ph type="subTitle" idx="4"/>
          </p:nvPr>
        </p:nvSpPr>
        <p:spPr>
          <a:xfrm>
            <a:off x="1371613" y="2880374"/>
            <a:ext cx="6400799" cy="1285875"/>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p:txBody>
          <a:bodyPr lIns="0" tIns="0" rIns="0" bIns="0"/>
          <a:lstStyle/>
          <a:p>
            <a:pPr marL="12700"/>
            <a:r>
              <a:rPr sz="600" spc="-5" dirty="0" smtClean="0">
                <a:solidFill>
                  <a:srgbClr val="9AACB8"/>
                </a:solidFill>
                <a:latin typeface="Exo 2 Light"/>
                <a:cs typeface="Exo 2 Light"/>
              </a:rPr>
              <a:t>А</a:t>
            </a:r>
            <a:r>
              <a:rPr sz="600" dirty="0" smtClean="0">
                <a:solidFill>
                  <a:srgbClr val="9AACB8"/>
                </a:solidFill>
                <a:latin typeface="Exo 2 Light"/>
                <a:cs typeface="Exo 2 Light"/>
              </a:rPr>
              <a:t>О «Единая </a:t>
            </a:r>
            <a:r>
              <a:rPr sz="600" spc="-5" dirty="0" smtClean="0">
                <a:solidFill>
                  <a:srgbClr val="9AACB8"/>
                </a:solidFill>
                <a:latin typeface="Exo 2 Light"/>
                <a:cs typeface="Exo 2 Light"/>
              </a:rPr>
              <a:t>э</a:t>
            </a:r>
            <a:r>
              <a:rPr sz="600" dirty="0" smtClean="0">
                <a:solidFill>
                  <a:srgbClr val="9AACB8"/>
                </a:solidFill>
                <a:latin typeface="Exo 2 Light"/>
                <a:cs typeface="Exo 2 Light"/>
              </a:rPr>
              <a:t>лектронная </a:t>
            </a:r>
            <a:r>
              <a:rPr sz="600" spc="-10" dirty="0" smtClean="0">
                <a:solidFill>
                  <a:srgbClr val="9AACB8"/>
                </a:solidFill>
                <a:latin typeface="Exo 2 Light"/>
                <a:cs typeface="Exo 2 Light"/>
              </a:rPr>
              <a:t>т</a:t>
            </a:r>
            <a:r>
              <a:rPr sz="600" dirty="0" smtClean="0">
                <a:solidFill>
                  <a:srgbClr val="9AACB8"/>
                </a:solidFill>
                <a:latin typeface="Exo 2 Light"/>
                <a:cs typeface="Exo 2 Light"/>
              </a:rPr>
              <a:t>ор</a:t>
            </a:r>
            <a:r>
              <a:rPr sz="600" spc="-10" dirty="0" smtClean="0">
                <a:solidFill>
                  <a:srgbClr val="9AACB8"/>
                </a:solidFill>
                <a:latin typeface="Exo 2 Light"/>
                <a:cs typeface="Exo 2 Light"/>
              </a:rPr>
              <a:t>г</a:t>
            </a:r>
            <a:r>
              <a:rPr sz="600" dirty="0" smtClean="0">
                <a:solidFill>
                  <a:srgbClr val="9AACB8"/>
                </a:solidFill>
                <a:latin typeface="Exo 2 Light"/>
                <a:cs typeface="Exo 2 Light"/>
              </a:rPr>
              <a:t>овая площадка» 2017 </a:t>
            </a:r>
            <a:r>
              <a:rPr sz="600" spc="-10" dirty="0" smtClean="0">
                <a:solidFill>
                  <a:srgbClr val="9AACB8"/>
                </a:solidFill>
                <a:latin typeface="Exo 2 Light"/>
                <a:cs typeface="Exo 2 Light"/>
              </a:rPr>
              <a:t>го</a:t>
            </a:r>
            <a:r>
              <a:rPr sz="600" dirty="0" smtClean="0">
                <a:solidFill>
                  <a:srgbClr val="9AACB8"/>
                </a:solidFill>
                <a:latin typeface="Exo 2 Light"/>
                <a:cs typeface="Exo 2 Light"/>
              </a:rPr>
              <a:t>д</a:t>
            </a:r>
            <a:endParaRPr sz="600">
              <a:solidFill>
                <a:prstClr val="black"/>
              </a:solidFill>
              <a:latin typeface="Exo 2 Light"/>
              <a:cs typeface="Exo 2 Light"/>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9/18/2019</a:t>
            </a:fld>
            <a:endParaRPr lang="en-US" smtClean="0">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8052603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body" idx="1"/>
          </p:nvPr>
        </p:nvSpPr>
        <p:spPr/>
        <p:txBody>
          <a:bodyPr lIns="0" tIns="0" rIns="0" bIns="0"/>
          <a:lstStyle/>
          <a:p>
            <a:endParaRPr/>
          </a:p>
        </p:txBody>
      </p:sp>
      <p:sp>
        <p:nvSpPr>
          <p:cNvPr id="4" name="Holder 4"/>
          <p:cNvSpPr>
            <a:spLocks noGrp="1"/>
          </p:cNvSpPr>
          <p:nvPr>
            <p:ph type="ftr" sz="quarter" idx="5"/>
          </p:nvPr>
        </p:nvSpPr>
        <p:spPr/>
        <p:txBody>
          <a:bodyPr lIns="0" tIns="0" rIns="0" bIns="0"/>
          <a:lstStyle/>
          <a:p>
            <a:pPr marL="12700"/>
            <a:r>
              <a:rPr sz="600" spc="-5" dirty="0" smtClean="0">
                <a:solidFill>
                  <a:srgbClr val="9AACB8"/>
                </a:solidFill>
                <a:latin typeface="Exo 2 Light"/>
                <a:cs typeface="Exo 2 Light"/>
              </a:rPr>
              <a:t>А</a:t>
            </a:r>
            <a:r>
              <a:rPr sz="600" dirty="0" smtClean="0">
                <a:solidFill>
                  <a:srgbClr val="9AACB8"/>
                </a:solidFill>
                <a:latin typeface="Exo 2 Light"/>
                <a:cs typeface="Exo 2 Light"/>
              </a:rPr>
              <a:t>О «Единая </a:t>
            </a:r>
            <a:r>
              <a:rPr sz="600" spc="-5" dirty="0" smtClean="0">
                <a:solidFill>
                  <a:srgbClr val="9AACB8"/>
                </a:solidFill>
                <a:latin typeface="Exo 2 Light"/>
                <a:cs typeface="Exo 2 Light"/>
              </a:rPr>
              <a:t>э</a:t>
            </a:r>
            <a:r>
              <a:rPr sz="600" dirty="0" smtClean="0">
                <a:solidFill>
                  <a:srgbClr val="9AACB8"/>
                </a:solidFill>
                <a:latin typeface="Exo 2 Light"/>
                <a:cs typeface="Exo 2 Light"/>
              </a:rPr>
              <a:t>лектронная </a:t>
            </a:r>
            <a:r>
              <a:rPr sz="600" spc="-10" dirty="0" smtClean="0">
                <a:solidFill>
                  <a:srgbClr val="9AACB8"/>
                </a:solidFill>
                <a:latin typeface="Exo 2 Light"/>
                <a:cs typeface="Exo 2 Light"/>
              </a:rPr>
              <a:t>т</a:t>
            </a:r>
            <a:r>
              <a:rPr sz="600" dirty="0" smtClean="0">
                <a:solidFill>
                  <a:srgbClr val="9AACB8"/>
                </a:solidFill>
                <a:latin typeface="Exo 2 Light"/>
                <a:cs typeface="Exo 2 Light"/>
              </a:rPr>
              <a:t>ор</a:t>
            </a:r>
            <a:r>
              <a:rPr sz="600" spc="-10" dirty="0" smtClean="0">
                <a:solidFill>
                  <a:srgbClr val="9AACB8"/>
                </a:solidFill>
                <a:latin typeface="Exo 2 Light"/>
                <a:cs typeface="Exo 2 Light"/>
              </a:rPr>
              <a:t>г</a:t>
            </a:r>
            <a:r>
              <a:rPr sz="600" dirty="0" smtClean="0">
                <a:solidFill>
                  <a:srgbClr val="9AACB8"/>
                </a:solidFill>
                <a:latin typeface="Exo 2 Light"/>
                <a:cs typeface="Exo 2 Light"/>
              </a:rPr>
              <a:t>овая площадка» 2017 </a:t>
            </a:r>
            <a:r>
              <a:rPr sz="600" spc="-10" dirty="0" smtClean="0">
                <a:solidFill>
                  <a:srgbClr val="9AACB8"/>
                </a:solidFill>
                <a:latin typeface="Exo 2 Light"/>
                <a:cs typeface="Exo 2 Light"/>
              </a:rPr>
              <a:t>го</a:t>
            </a:r>
            <a:r>
              <a:rPr sz="600" dirty="0" smtClean="0">
                <a:solidFill>
                  <a:srgbClr val="9AACB8"/>
                </a:solidFill>
                <a:latin typeface="Exo 2 Light"/>
                <a:cs typeface="Exo 2 Light"/>
              </a:rPr>
              <a:t>д</a:t>
            </a:r>
            <a:endParaRPr sz="600">
              <a:solidFill>
                <a:prstClr val="black"/>
              </a:solidFill>
              <a:latin typeface="Exo 2 Light"/>
              <a:cs typeface="Exo 2 Light"/>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9/18/2019</a:t>
            </a:fld>
            <a:endParaRPr lang="en-US" smtClean="0">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3857123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sz="half" idx="2"/>
          </p:nvPr>
        </p:nvSpPr>
        <p:spPr>
          <a:xfrm>
            <a:off x="944299" y="1101645"/>
            <a:ext cx="3505576" cy="3259471"/>
          </a:xfrm>
          <a:prstGeom prst="rect">
            <a:avLst/>
          </a:prstGeom>
        </p:spPr>
        <p:txBody>
          <a:bodyPr wrap="square" lIns="0" tIns="0" rIns="0" bIns="0">
            <a:noAutofit/>
          </a:bodyPr>
          <a:lstStyle/>
          <a:p>
            <a:endParaRPr/>
          </a:p>
        </p:txBody>
      </p:sp>
      <p:sp>
        <p:nvSpPr>
          <p:cNvPr id="4" name="Holder 4"/>
          <p:cNvSpPr>
            <a:spLocks noGrp="1"/>
          </p:cNvSpPr>
          <p:nvPr>
            <p:ph sz="half" idx="3"/>
          </p:nvPr>
        </p:nvSpPr>
        <p:spPr>
          <a:xfrm>
            <a:off x="5435324" y="1101656"/>
            <a:ext cx="3468527" cy="2761203"/>
          </a:xfrm>
          <a:prstGeom prst="rect">
            <a:avLst/>
          </a:prstGeom>
        </p:spPr>
        <p:txBody>
          <a:bodyPr wrap="square" lIns="0" tIns="0" rIns="0" bIns="0">
            <a:noAutofit/>
          </a:bodyPr>
          <a:lstStyle/>
          <a:p>
            <a:endParaRPr/>
          </a:p>
        </p:txBody>
      </p:sp>
      <p:sp>
        <p:nvSpPr>
          <p:cNvPr id="5" name="Holder 5"/>
          <p:cNvSpPr>
            <a:spLocks noGrp="1"/>
          </p:cNvSpPr>
          <p:nvPr>
            <p:ph type="ftr" sz="quarter" idx="5"/>
          </p:nvPr>
        </p:nvSpPr>
        <p:spPr/>
        <p:txBody>
          <a:bodyPr lIns="0" tIns="0" rIns="0" bIns="0"/>
          <a:lstStyle/>
          <a:p>
            <a:pPr marL="12700"/>
            <a:r>
              <a:rPr sz="600" spc="-5" dirty="0" smtClean="0">
                <a:solidFill>
                  <a:srgbClr val="9AACB8"/>
                </a:solidFill>
                <a:latin typeface="Exo 2 Light"/>
                <a:cs typeface="Exo 2 Light"/>
              </a:rPr>
              <a:t>А</a:t>
            </a:r>
            <a:r>
              <a:rPr sz="600" dirty="0" smtClean="0">
                <a:solidFill>
                  <a:srgbClr val="9AACB8"/>
                </a:solidFill>
                <a:latin typeface="Exo 2 Light"/>
                <a:cs typeface="Exo 2 Light"/>
              </a:rPr>
              <a:t>О «Единая </a:t>
            </a:r>
            <a:r>
              <a:rPr sz="600" spc="-5" dirty="0" smtClean="0">
                <a:solidFill>
                  <a:srgbClr val="9AACB8"/>
                </a:solidFill>
                <a:latin typeface="Exo 2 Light"/>
                <a:cs typeface="Exo 2 Light"/>
              </a:rPr>
              <a:t>э</a:t>
            </a:r>
            <a:r>
              <a:rPr sz="600" dirty="0" smtClean="0">
                <a:solidFill>
                  <a:srgbClr val="9AACB8"/>
                </a:solidFill>
                <a:latin typeface="Exo 2 Light"/>
                <a:cs typeface="Exo 2 Light"/>
              </a:rPr>
              <a:t>лектронная </a:t>
            </a:r>
            <a:r>
              <a:rPr sz="600" spc="-10" dirty="0" smtClean="0">
                <a:solidFill>
                  <a:srgbClr val="9AACB8"/>
                </a:solidFill>
                <a:latin typeface="Exo 2 Light"/>
                <a:cs typeface="Exo 2 Light"/>
              </a:rPr>
              <a:t>т</a:t>
            </a:r>
            <a:r>
              <a:rPr sz="600" dirty="0" smtClean="0">
                <a:solidFill>
                  <a:srgbClr val="9AACB8"/>
                </a:solidFill>
                <a:latin typeface="Exo 2 Light"/>
                <a:cs typeface="Exo 2 Light"/>
              </a:rPr>
              <a:t>ор</a:t>
            </a:r>
            <a:r>
              <a:rPr sz="600" spc="-10" dirty="0" smtClean="0">
                <a:solidFill>
                  <a:srgbClr val="9AACB8"/>
                </a:solidFill>
                <a:latin typeface="Exo 2 Light"/>
                <a:cs typeface="Exo 2 Light"/>
              </a:rPr>
              <a:t>г</a:t>
            </a:r>
            <a:r>
              <a:rPr sz="600" dirty="0" smtClean="0">
                <a:solidFill>
                  <a:srgbClr val="9AACB8"/>
                </a:solidFill>
                <a:latin typeface="Exo 2 Light"/>
                <a:cs typeface="Exo 2 Light"/>
              </a:rPr>
              <a:t>овая площадка» 2017 </a:t>
            </a:r>
            <a:r>
              <a:rPr sz="600" spc="-10" dirty="0" smtClean="0">
                <a:solidFill>
                  <a:srgbClr val="9AACB8"/>
                </a:solidFill>
                <a:latin typeface="Exo 2 Light"/>
                <a:cs typeface="Exo 2 Light"/>
              </a:rPr>
              <a:t>го</a:t>
            </a:r>
            <a:r>
              <a:rPr sz="600" dirty="0" smtClean="0">
                <a:solidFill>
                  <a:srgbClr val="9AACB8"/>
                </a:solidFill>
                <a:latin typeface="Exo 2 Light"/>
                <a:cs typeface="Exo 2 Light"/>
              </a:rPr>
              <a:t>д</a:t>
            </a:r>
            <a:endParaRPr sz="600">
              <a:solidFill>
                <a:prstClr val="black"/>
              </a:solidFill>
              <a:latin typeface="Exo 2 Light"/>
              <a:cs typeface="Exo 2 Light"/>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9/18/2019</a:t>
            </a:fld>
            <a:endParaRPr lang="en-US" smtClean="0">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972216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350" y="2476248"/>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solidFill>
                <a:prstClr val="black"/>
              </a:solidFill>
            </a:endParaRPr>
          </a:p>
        </p:txBody>
      </p:sp>
      <p:sp>
        <p:nvSpPr>
          <p:cNvPr id="17" name="bk object 17"/>
          <p:cNvSpPr/>
          <p:nvPr/>
        </p:nvSpPr>
        <p:spPr>
          <a:xfrm>
            <a:off x="2571352" y="993581"/>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solidFill>
                <a:prstClr val="black"/>
              </a:solidFill>
            </a:endParaRPr>
          </a:p>
        </p:txBody>
      </p:sp>
      <p:sp>
        <p:nvSpPr>
          <p:cNvPr id="18" name="bk object 18"/>
          <p:cNvSpPr/>
          <p:nvPr/>
        </p:nvSpPr>
        <p:spPr>
          <a:xfrm>
            <a:off x="5506852" y="993581"/>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solidFill>
                <a:prstClr val="black"/>
              </a:solidFill>
            </a:endParaRPr>
          </a:p>
        </p:txBody>
      </p:sp>
      <p:sp>
        <p:nvSpPr>
          <p:cNvPr id="19" name="bk object 19"/>
          <p:cNvSpPr/>
          <p:nvPr/>
        </p:nvSpPr>
        <p:spPr>
          <a:xfrm>
            <a:off x="6350" y="3072551"/>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solidFill>
                <a:prstClr val="black"/>
              </a:solidFill>
            </a:endParaRPr>
          </a:p>
        </p:txBody>
      </p:sp>
      <p:sp>
        <p:nvSpPr>
          <p:cNvPr id="20" name="bk object 20"/>
          <p:cNvSpPr/>
          <p:nvPr/>
        </p:nvSpPr>
        <p:spPr>
          <a:xfrm>
            <a:off x="44396" y="4140441"/>
            <a:ext cx="9074226" cy="0"/>
          </a:xfrm>
          <a:custGeom>
            <a:avLst/>
            <a:gdLst/>
            <a:ahLst/>
            <a:cxnLst/>
            <a:rect l="l" t="t" r="r" b="b"/>
            <a:pathLst>
              <a:path w="9074226">
                <a:moveTo>
                  <a:pt x="0" y="0"/>
                </a:moveTo>
                <a:lnTo>
                  <a:pt x="9074226" y="0"/>
                </a:lnTo>
              </a:path>
            </a:pathLst>
          </a:custGeom>
          <a:ln w="12700">
            <a:solidFill>
              <a:srgbClr val="9AACB8"/>
            </a:solidFill>
            <a:prstDash val="dash"/>
          </a:ln>
        </p:spPr>
        <p:txBody>
          <a:bodyPr wrap="square" lIns="0" tIns="0" rIns="0" bIns="0" rtlCol="0">
            <a:noAutofit/>
          </a:bodyPr>
          <a:lstStyle/>
          <a:p>
            <a:endParaRPr>
              <a:solidFill>
                <a:prstClr val="black"/>
              </a:solidFill>
            </a:endParaRPr>
          </a:p>
        </p:txBody>
      </p:sp>
      <p:sp>
        <p:nvSpPr>
          <p:cNvPr id="21" name="bk object 21"/>
          <p:cNvSpPr/>
          <p:nvPr/>
        </p:nvSpPr>
        <p:spPr>
          <a:xfrm>
            <a:off x="6350" y="4140441"/>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solidFill>
                <a:prstClr val="black"/>
              </a:solidFill>
            </a:endParaRPr>
          </a:p>
        </p:txBody>
      </p:sp>
      <p:sp>
        <p:nvSpPr>
          <p:cNvPr id="22" name="bk object 22"/>
          <p:cNvSpPr/>
          <p:nvPr/>
        </p:nvSpPr>
        <p:spPr>
          <a:xfrm>
            <a:off x="9137650" y="4140441"/>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solidFill>
                <a:prstClr val="black"/>
              </a:solidFill>
            </a:endParaRPr>
          </a:p>
        </p:txBody>
      </p:sp>
      <p:sp>
        <p:nvSpPr>
          <p:cNvPr id="2" name="Holder 2"/>
          <p:cNvSpPr>
            <a:spLocks noGrp="1"/>
          </p:cNvSpPr>
          <p:nvPr>
            <p:ph type="title"/>
          </p:nvPr>
        </p:nvSpPr>
        <p:spPr/>
        <p:txBody>
          <a:bodyPr lIns="0" tIns="0" rIns="0" bIns="0"/>
          <a:lstStyle/>
          <a:p>
            <a:endParaRPr/>
          </a:p>
        </p:txBody>
      </p:sp>
      <p:sp>
        <p:nvSpPr>
          <p:cNvPr id="3" name="Holder 3"/>
          <p:cNvSpPr>
            <a:spLocks noGrp="1"/>
          </p:cNvSpPr>
          <p:nvPr>
            <p:ph type="ftr" sz="quarter" idx="5"/>
          </p:nvPr>
        </p:nvSpPr>
        <p:spPr/>
        <p:txBody>
          <a:bodyPr lIns="0" tIns="0" rIns="0" bIns="0"/>
          <a:lstStyle/>
          <a:p>
            <a:pPr marL="12700"/>
            <a:r>
              <a:rPr sz="600" spc="-5" dirty="0" smtClean="0">
                <a:solidFill>
                  <a:srgbClr val="9AACB8"/>
                </a:solidFill>
                <a:latin typeface="Exo 2 Light"/>
                <a:cs typeface="Exo 2 Light"/>
              </a:rPr>
              <a:t>А</a:t>
            </a:r>
            <a:r>
              <a:rPr sz="600" dirty="0" smtClean="0">
                <a:solidFill>
                  <a:srgbClr val="9AACB8"/>
                </a:solidFill>
                <a:latin typeface="Exo 2 Light"/>
                <a:cs typeface="Exo 2 Light"/>
              </a:rPr>
              <a:t>О «Единая </a:t>
            </a:r>
            <a:r>
              <a:rPr sz="600" spc="-5" dirty="0" smtClean="0">
                <a:solidFill>
                  <a:srgbClr val="9AACB8"/>
                </a:solidFill>
                <a:latin typeface="Exo 2 Light"/>
                <a:cs typeface="Exo 2 Light"/>
              </a:rPr>
              <a:t>э</a:t>
            </a:r>
            <a:r>
              <a:rPr sz="600" dirty="0" smtClean="0">
                <a:solidFill>
                  <a:srgbClr val="9AACB8"/>
                </a:solidFill>
                <a:latin typeface="Exo 2 Light"/>
                <a:cs typeface="Exo 2 Light"/>
              </a:rPr>
              <a:t>лектронная </a:t>
            </a:r>
            <a:r>
              <a:rPr sz="600" spc="-10" dirty="0" smtClean="0">
                <a:solidFill>
                  <a:srgbClr val="9AACB8"/>
                </a:solidFill>
                <a:latin typeface="Exo 2 Light"/>
                <a:cs typeface="Exo 2 Light"/>
              </a:rPr>
              <a:t>т</a:t>
            </a:r>
            <a:r>
              <a:rPr sz="600" dirty="0" smtClean="0">
                <a:solidFill>
                  <a:srgbClr val="9AACB8"/>
                </a:solidFill>
                <a:latin typeface="Exo 2 Light"/>
                <a:cs typeface="Exo 2 Light"/>
              </a:rPr>
              <a:t>ор</a:t>
            </a:r>
            <a:r>
              <a:rPr sz="600" spc="-10" dirty="0" smtClean="0">
                <a:solidFill>
                  <a:srgbClr val="9AACB8"/>
                </a:solidFill>
                <a:latin typeface="Exo 2 Light"/>
                <a:cs typeface="Exo 2 Light"/>
              </a:rPr>
              <a:t>г</a:t>
            </a:r>
            <a:r>
              <a:rPr sz="600" dirty="0" smtClean="0">
                <a:solidFill>
                  <a:srgbClr val="9AACB8"/>
                </a:solidFill>
                <a:latin typeface="Exo 2 Light"/>
                <a:cs typeface="Exo 2 Light"/>
              </a:rPr>
              <a:t>овая площадка» 2017 </a:t>
            </a:r>
            <a:r>
              <a:rPr sz="600" spc="-10" dirty="0" smtClean="0">
                <a:solidFill>
                  <a:srgbClr val="9AACB8"/>
                </a:solidFill>
                <a:latin typeface="Exo 2 Light"/>
                <a:cs typeface="Exo 2 Light"/>
              </a:rPr>
              <a:t>го</a:t>
            </a:r>
            <a:r>
              <a:rPr sz="600" dirty="0" smtClean="0">
                <a:solidFill>
                  <a:srgbClr val="9AACB8"/>
                </a:solidFill>
                <a:latin typeface="Exo 2 Light"/>
                <a:cs typeface="Exo 2 Light"/>
              </a:rPr>
              <a:t>д</a:t>
            </a:r>
            <a:endParaRPr sz="600">
              <a:solidFill>
                <a:prstClr val="black"/>
              </a:solidFill>
              <a:latin typeface="Exo 2 Light"/>
              <a:cs typeface="Exo 2 Light"/>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9/18/2019</a:t>
            </a:fld>
            <a:endParaRPr lang="en-US" smtClean="0">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5445826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772676" y="3455714"/>
            <a:ext cx="1257472" cy="176277"/>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17" name="bk object 17"/>
          <p:cNvSpPr/>
          <p:nvPr/>
        </p:nvSpPr>
        <p:spPr>
          <a:xfrm>
            <a:off x="3180175" y="3337526"/>
            <a:ext cx="512840" cy="440693"/>
          </a:xfrm>
          <a:custGeom>
            <a:avLst/>
            <a:gdLst/>
            <a:ahLst/>
            <a:cxnLst/>
            <a:rect l="l" t="t" r="r" b="b"/>
            <a:pathLst>
              <a:path w="512840" h="448310">
                <a:moveTo>
                  <a:pt x="71670" y="113030"/>
                </a:moveTo>
                <a:lnTo>
                  <a:pt x="58367" y="113030"/>
                </a:lnTo>
                <a:lnTo>
                  <a:pt x="43027" y="115570"/>
                </a:lnTo>
                <a:lnTo>
                  <a:pt x="31532" y="121920"/>
                </a:lnTo>
                <a:lnTo>
                  <a:pt x="21985" y="129540"/>
                </a:lnTo>
                <a:lnTo>
                  <a:pt x="20029" y="132080"/>
                </a:lnTo>
                <a:lnTo>
                  <a:pt x="17794" y="134620"/>
                </a:lnTo>
                <a:lnTo>
                  <a:pt x="4164" y="180340"/>
                </a:lnTo>
                <a:lnTo>
                  <a:pt x="0" y="227330"/>
                </a:lnTo>
                <a:lnTo>
                  <a:pt x="686" y="240030"/>
                </a:lnTo>
                <a:lnTo>
                  <a:pt x="10333" y="288290"/>
                </a:lnTo>
                <a:lnTo>
                  <a:pt x="24798" y="325120"/>
                </a:lnTo>
                <a:lnTo>
                  <a:pt x="45156" y="358140"/>
                </a:lnTo>
                <a:lnTo>
                  <a:pt x="70437" y="387350"/>
                </a:lnTo>
                <a:lnTo>
                  <a:pt x="100417" y="411480"/>
                </a:lnTo>
                <a:lnTo>
                  <a:pt x="145434" y="434340"/>
                </a:lnTo>
                <a:lnTo>
                  <a:pt x="195259" y="447040"/>
                </a:lnTo>
                <a:lnTo>
                  <a:pt x="207817" y="448310"/>
                </a:lnTo>
                <a:lnTo>
                  <a:pt x="245691" y="448310"/>
                </a:lnTo>
                <a:lnTo>
                  <a:pt x="258254" y="447040"/>
                </a:lnTo>
                <a:lnTo>
                  <a:pt x="270720" y="444500"/>
                </a:lnTo>
                <a:lnTo>
                  <a:pt x="283051" y="440690"/>
                </a:lnTo>
                <a:lnTo>
                  <a:pt x="293464" y="438150"/>
                </a:lnTo>
                <a:lnTo>
                  <a:pt x="341316" y="415290"/>
                </a:lnTo>
                <a:lnTo>
                  <a:pt x="381793" y="384810"/>
                </a:lnTo>
                <a:lnTo>
                  <a:pt x="309881" y="384810"/>
                </a:lnTo>
                <a:lnTo>
                  <a:pt x="297559" y="383540"/>
                </a:lnTo>
                <a:lnTo>
                  <a:pt x="285174" y="383540"/>
                </a:lnTo>
                <a:lnTo>
                  <a:pt x="247626" y="375920"/>
                </a:lnTo>
                <a:lnTo>
                  <a:pt x="222256" y="368300"/>
                </a:lnTo>
                <a:lnTo>
                  <a:pt x="211141" y="364490"/>
                </a:lnTo>
                <a:lnTo>
                  <a:pt x="200146" y="359410"/>
                </a:lnTo>
                <a:lnTo>
                  <a:pt x="189240" y="353060"/>
                </a:lnTo>
                <a:lnTo>
                  <a:pt x="178390" y="347980"/>
                </a:lnTo>
                <a:lnTo>
                  <a:pt x="145855" y="325120"/>
                </a:lnTo>
                <a:lnTo>
                  <a:pt x="117832" y="298450"/>
                </a:lnTo>
                <a:lnTo>
                  <a:pt x="88761" y="257810"/>
                </a:lnTo>
                <a:lnTo>
                  <a:pt x="72067" y="219710"/>
                </a:lnTo>
                <a:lnTo>
                  <a:pt x="66635" y="180340"/>
                </a:lnTo>
                <a:lnTo>
                  <a:pt x="68397" y="167640"/>
                </a:lnTo>
                <a:lnTo>
                  <a:pt x="71945" y="156210"/>
                </a:lnTo>
                <a:lnTo>
                  <a:pt x="77148" y="143510"/>
                </a:lnTo>
                <a:lnTo>
                  <a:pt x="83872" y="133350"/>
                </a:lnTo>
                <a:lnTo>
                  <a:pt x="87923" y="127000"/>
                </a:lnTo>
                <a:lnTo>
                  <a:pt x="93790" y="123190"/>
                </a:lnTo>
                <a:lnTo>
                  <a:pt x="100496" y="120650"/>
                </a:lnTo>
                <a:lnTo>
                  <a:pt x="93898" y="118110"/>
                </a:lnTo>
                <a:lnTo>
                  <a:pt x="83368" y="114300"/>
                </a:lnTo>
                <a:lnTo>
                  <a:pt x="71670" y="113030"/>
                </a:lnTo>
                <a:close/>
              </a:path>
              <a:path w="512840" h="448310">
                <a:moveTo>
                  <a:pt x="398768" y="365760"/>
                </a:moveTo>
                <a:lnTo>
                  <a:pt x="396254" y="367030"/>
                </a:lnTo>
                <a:lnTo>
                  <a:pt x="393879" y="368300"/>
                </a:lnTo>
                <a:lnTo>
                  <a:pt x="384055" y="372110"/>
                </a:lnTo>
                <a:lnTo>
                  <a:pt x="372173" y="375920"/>
                </a:lnTo>
                <a:lnTo>
                  <a:pt x="334338" y="383540"/>
                </a:lnTo>
                <a:lnTo>
                  <a:pt x="322140" y="383540"/>
                </a:lnTo>
                <a:lnTo>
                  <a:pt x="309881" y="384810"/>
                </a:lnTo>
                <a:lnTo>
                  <a:pt x="381793" y="384810"/>
                </a:lnTo>
                <a:lnTo>
                  <a:pt x="390658" y="375920"/>
                </a:lnTo>
                <a:lnTo>
                  <a:pt x="398768" y="365760"/>
                </a:lnTo>
                <a:close/>
              </a:path>
              <a:path w="512840" h="448310">
                <a:moveTo>
                  <a:pt x="184316" y="325120"/>
                </a:moveTo>
                <a:lnTo>
                  <a:pt x="193955" y="331470"/>
                </a:lnTo>
                <a:lnTo>
                  <a:pt x="199466" y="335280"/>
                </a:lnTo>
                <a:lnTo>
                  <a:pt x="210409" y="341630"/>
                </a:lnTo>
                <a:lnTo>
                  <a:pt x="221551" y="347980"/>
                </a:lnTo>
                <a:lnTo>
                  <a:pt x="233084" y="353060"/>
                </a:lnTo>
                <a:lnTo>
                  <a:pt x="234265" y="351790"/>
                </a:lnTo>
                <a:lnTo>
                  <a:pt x="251245" y="351790"/>
                </a:lnTo>
                <a:lnTo>
                  <a:pt x="254941" y="350520"/>
                </a:lnTo>
                <a:lnTo>
                  <a:pt x="262663" y="350520"/>
                </a:lnTo>
                <a:lnTo>
                  <a:pt x="286238" y="342900"/>
                </a:lnTo>
                <a:lnTo>
                  <a:pt x="297765" y="337820"/>
                </a:lnTo>
                <a:lnTo>
                  <a:pt x="308865" y="331470"/>
                </a:lnTo>
                <a:lnTo>
                  <a:pt x="313475" y="327660"/>
                </a:lnTo>
                <a:lnTo>
                  <a:pt x="196798" y="327660"/>
                </a:lnTo>
                <a:lnTo>
                  <a:pt x="184316" y="325120"/>
                </a:lnTo>
                <a:close/>
              </a:path>
              <a:path w="512840" h="448310">
                <a:moveTo>
                  <a:pt x="251245" y="351790"/>
                </a:moveTo>
                <a:lnTo>
                  <a:pt x="240132" y="351790"/>
                </a:lnTo>
                <a:lnTo>
                  <a:pt x="245797" y="353060"/>
                </a:lnTo>
                <a:lnTo>
                  <a:pt x="251245" y="351790"/>
                </a:lnTo>
                <a:close/>
              </a:path>
              <a:path w="512840" h="448310">
                <a:moveTo>
                  <a:pt x="262663" y="350520"/>
                </a:moveTo>
                <a:lnTo>
                  <a:pt x="254941" y="350520"/>
                </a:lnTo>
                <a:lnTo>
                  <a:pt x="258789" y="351790"/>
                </a:lnTo>
                <a:lnTo>
                  <a:pt x="262663" y="350520"/>
                </a:lnTo>
                <a:close/>
              </a:path>
              <a:path w="512840" h="448310">
                <a:moveTo>
                  <a:pt x="484001" y="148590"/>
                </a:moveTo>
                <a:lnTo>
                  <a:pt x="445197" y="148590"/>
                </a:lnTo>
                <a:lnTo>
                  <a:pt x="434703" y="151130"/>
                </a:lnTo>
                <a:lnTo>
                  <a:pt x="423655" y="153670"/>
                </a:lnTo>
                <a:lnTo>
                  <a:pt x="411700" y="160020"/>
                </a:lnTo>
                <a:lnTo>
                  <a:pt x="398489" y="168910"/>
                </a:lnTo>
                <a:lnTo>
                  <a:pt x="390096" y="177800"/>
                </a:lnTo>
                <a:lnTo>
                  <a:pt x="381944" y="185420"/>
                </a:lnTo>
                <a:lnTo>
                  <a:pt x="373864" y="194310"/>
                </a:lnTo>
                <a:lnTo>
                  <a:pt x="365685" y="204470"/>
                </a:lnTo>
                <a:lnTo>
                  <a:pt x="357240" y="214630"/>
                </a:lnTo>
                <a:lnTo>
                  <a:pt x="348359" y="226060"/>
                </a:lnTo>
                <a:lnTo>
                  <a:pt x="338873" y="237490"/>
                </a:lnTo>
                <a:lnTo>
                  <a:pt x="330720" y="246380"/>
                </a:lnTo>
                <a:lnTo>
                  <a:pt x="306631" y="274320"/>
                </a:lnTo>
                <a:lnTo>
                  <a:pt x="298865" y="283210"/>
                </a:lnTo>
                <a:lnTo>
                  <a:pt x="290173" y="293370"/>
                </a:lnTo>
                <a:lnTo>
                  <a:pt x="280043" y="303530"/>
                </a:lnTo>
                <a:lnTo>
                  <a:pt x="247005" y="323850"/>
                </a:lnTo>
                <a:lnTo>
                  <a:pt x="222067" y="327660"/>
                </a:lnTo>
                <a:lnTo>
                  <a:pt x="313475" y="327660"/>
                </a:lnTo>
                <a:lnTo>
                  <a:pt x="318860" y="325120"/>
                </a:lnTo>
                <a:lnTo>
                  <a:pt x="323114" y="321310"/>
                </a:lnTo>
                <a:lnTo>
                  <a:pt x="326746" y="318770"/>
                </a:lnTo>
                <a:lnTo>
                  <a:pt x="329833" y="314960"/>
                </a:lnTo>
                <a:lnTo>
                  <a:pt x="333185" y="312420"/>
                </a:lnTo>
                <a:lnTo>
                  <a:pt x="338557" y="307340"/>
                </a:lnTo>
                <a:lnTo>
                  <a:pt x="344565" y="303530"/>
                </a:lnTo>
                <a:lnTo>
                  <a:pt x="349810" y="298450"/>
                </a:lnTo>
                <a:lnTo>
                  <a:pt x="353162" y="294640"/>
                </a:lnTo>
                <a:lnTo>
                  <a:pt x="357417" y="292100"/>
                </a:lnTo>
                <a:lnTo>
                  <a:pt x="360770" y="289560"/>
                </a:lnTo>
                <a:lnTo>
                  <a:pt x="364897" y="285750"/>
                </a:lnTo>
                <a:lnTo>
                  <a:pt x="369012" y="280670"/>
                </a:lnTo>
                <a:lnTo>
                  <a:pt x="373279" y="276860"/>
                </a:lnTo>
                <a:lnTo>
                  <a:pt x="378651" y="273050"/>
                </a:lnTo>
                <a:lnTo>
                  <a:pt x="383261" y="267970"/>
                </a:lnTo>
                <a:lnTo>
                  <a:pt x="389065" y="265430"/>
                </a:lnTo>
                <a:lnTo>
                  <a:pt x="394653" y="260350"/>
                </a:lnTo>
                <a:lnTo>
                  <a:pt x="401003" y="257810"/>
                </a:lnTo>
                <a:lnTo>
                  <a:pt x="406668" y="252730"/>
                </a:lnTo>
                <a:lnTo>
                  <a:pt x="408547" y="252730"/>
                </a:lnTo>
                <a:lnTo>
                  <a:pt x="411900" y="248920"/>
                </a:lnTo>
                <a:lnTo>
                  <a:pt x="415392" y="248920"/>
                </a:lnTo>
                <a:lnTo>
                  <a:pt x="421400" y="243840"/>
                </a:lnTo>
                <a:lnTo>
                  <a:pt x="433266" y="240030"/>
                </a:lnTo>
                <a:lnTo>
                  <a:pt x="445860" y="237490"/>
                </a:lnTo>
                <a:lnTo>
                  <a:pt x="448717" y="233680"/>
                </a:lnTo>
                <a:lnTo>
                  <a:pt x="451854" y="229870"/>
                </a:lnTo>
                <a:lnTo>
                  <a:pt x="463034" y="214630"/>
                </a:lnTo>
                <a:lnTo>
                  <a:pt x="478355" y="194310"/>
                </a:lnTo>
                <a:lnTo>
                  <a:pt x="493494" y="173990"/>
                </a:lnTo>
                <a:lnTo>
                  <a:pt x="508509" y="153670"/>
                </a:lnTo>
                <a:lnTo>
                  <a:pt x="508649" y="153670"/>
                </a:lnTo>
                <a:lnTo>
                  <a:pt x="508864" y="152400"/>
                </a:lnTo>
                <a:lnTo>
                  <a:pt x="496588" y="151130"/>
                </a:lnTo>
                <a:lnTo>
                  <a:pt x="484001" y="148590"/>
                </a:lnTo>
                <a:close/>
              </a:path>
              <a:path w="512840" h="448310">
                <a:moveTo>
                  <a:pt x="304967" y="16510"/>
                </a:moveTo>
                <a:lnTo>
                  <a:pt x="256562" y="16510"/>
                </a:lnTo>
                <a:lnTo>
                  <a:pt x="283018" y="19050"/>
                </a:lnTo>
                <a:lnTo>
                  <a:pt x="295559" y="21590"/>
                </a:lnTo>
                <a:lnTo>
                  <a:pt x="331925" y="34290"/>
                </a:lnTo>
                <a:lnTo>
                  <a:pt x="365456" y="53340"/>
                </a:lnTo>
                <a:lnTo>
                  <a:pt x="366574" y="53340"/>
                </a:lnTo>
                <a:lnTo>
                  <a:pt x="363210" y="59690"/>
                </a:lnTo>
                <a:lnTo>
                  <a:pt x="356801" y="69850"/>
                </a:lnTo>
                <a:lnTo>
                  <a:pt x="350570" y="81280"/>
                </a:lnTo>
                <a:lnTo>
                  <a:pt x="344469" y="92710"/>
                </a:lnTo>
                <a:lnTo>
                  <a:pt x="338447" y="102870"/>
                </a:lnTo>
                <a:lnTo>
                  <a:pt x="326446" y="125730"/>
                </a:lnTo>
                <a:lnTo>
                  <a:pt x="320368" y="137160"/>
                </a:lnTo>
                <a:lnTo>
                  <a:pt x="314923" y="147320"/>
                </a:lnTo>
                <a:lnTo>
                  <a:pt x="309389" y="157480"/>
                </a:lnTo>
                <a:lnTo>
                  <a:pt x="303702" y="168910"/>
                </a:lnTo>
                <a:lnTo>
                  <a:pt x="297799" y="179070"/>
                </a:lnTo>
                <a:lnTo>
                  <a:pt x="291614" y="190500"/>
                </a:lnTo>
                <a:lnTo>
                  <a:pt x="285084" y="201930"/>
                </a:lnTo>
                <a:lnTo>
                  <a:pt x="278144" y="213360"/>
                </a:lnTo>
                <a:lnTo>
                  <a:pt x="270729" y="226060"/>
                </a:lnTo>
                <a:lnTo>
                  <a:pt x="264611" y="236220"/>
                </a:lnTo>
                <a:lnTo>
                  <a:pt x="257821" y="246380"/>
                </a:lnTo>
                <a:lnTo>
                  <a:pt x="250084" y="256540"/>
                </a:lnTo>
                <a:lnTo>
                  <a:pt x="241126" y="269240"/>
                </a:lnTo>
                <a:lnTo>
                  <a:pt x="213710" y="297180"/>
                </a:lnTo>
                <a:lnTo>
                  <a:pt x="190399" y="307340"/>
                </a:lnTo>
                <a:lnTo>
                  <a:pt x="191793" y="307340"/>
                </a:lnTo>
                <a:lnTo>
                  <a:pt x="234353" y="285750"/>
                </a:lnTo>
                <a:lnTo>
                  <a:pt x="261707" y="256540"/>
                </a:lnTo>
                <a:lnTo>
                  <a:pt x="275736" y="236220"/>
                </a:lnTo>
                <a:lnTo>
                  <a:pt x="282825" y="226060"/>
                </a:lnTo>
                <a:lnTo>
                  <a:pt x="290104" y="214630"/>
                </a:lnTo>
                <a:lnTo>
                  <a:pt x="297677" y="203200"/>
                </a:lnTo>
                <a:lnTo>
                  <a:pt x="305650" y="190500"/>
                </a:lnTo>
                <a:lnTo>
                  <a:pt x="312198" y="180340"/>
                </a:lnTo>
                <a:lnTo>
                  <a:pt x="318692" y="168910"/>
                </a:lnTo>
                <a:lnTo>
                  <a:pt x="325159" y="158750"/>
                </a:lnTo>
                <a:lnTo>
                  <a:pt x="344650" y="125730"/>
                </a:lnTo>
                <a:lnTo>
                  <a:pt x="357169" y="104140"/>
                </a:lnTo>
                <a:lnTo>
                  <a:pt x="363489" y="93980"/>
                </a:lnTo>
                <a:lnTo>
                  <a:pt x="370532" y="83820"/>
                </a:lnTo>
                <a:lnTo>
                  <a:pt x="378609" y="71120"/>
                </a:lnTo>
                <a:lnTo>
                  <a:pt x="385662" y="62230"/>
                </a:lnTo>
                <a:lnTo>
                  <a:pt x="394331" y="53340"/>
                </a:lnTo>
                <a:lnTo>
                  <a:pt x="398592" y="49530"/>
                </a:lnTo>
                <a:lnTo>
                  <a:pt x="363487" y="49530"/>
                </a:lnTo>
                <a:lnTo>
                  <a:pt x="320902" y="22860"/>
                </a:lnTo>
                <a:lnTo>
                  <a:pt x="309071" y="17780"/>
                </a:lnTo>
                <a:lnTo>
                  <a:pt x="304967" y="16510"/>
                </a:lnTo>
                <a:close/>
              </a:path>
              <a:path w="512840" h="448310">
                <a:moveTo>
                  <a:pt x="236120" y="1270"/>
                </a:moveTo>
                <a:lnTo>
                  <a:pt x="223775" y="1270"/>
                </a:lnTo>
                <a:lnTo>
                  <a:pt x="185957" y="5080"/>
                </a:lnTo>
                <a:lnTo>
                  <a:pt x="147151" y="15240"/>
                </a:lnTo>
                <a:lnTo>
                  <a:pt x="111814" y="31750"/>
                </a:lnTo>
                <a:lnTo>
                  <a:pt x="80026" y="54610"/>
                </a:lnTo>
                <a:lnTo>
                  <a:pt x="70406" y="62230"/>
                </a:lnTo>
                <a:lnTo>
                  <a:pt x="61342" y="72390"/>
                </a:lnTo>
                <a:lnTo>
                  <a:pt x="52873" y="81280"/>
                </a:lnTo>
                <a:lnTo>
                  <a:pt x="45041" y="91440"/>
                </a:lnTo>
                <a:lnTo>
                  <a:pt x="37884" y="102870"/>
                </a:lnTo>
                <a:lnTo>
                  <a:pt x="48401" y="99060"/>
                </a:lnTo>
                <a:lnTo>
                  <a:pt x="59904" y="95250"/>
                </a:lnTo>
                <a:lnTo>
                  <a:pt x="72744" y="92710"/>
                </a:lnTo>
                <a:lnTo>
                  <a:pt x="87274" y="90170"/>
                </a:lnTo>
                <a:lnTo>
                  <a:pt x="95014" y="81280"/>
                </a:lnTo>
                <a:lnTo>
                  <a:pt x="103487" y="73660"/>
                </a:lnTo>
                <a:lnTo>
                  <a:pt x="112849" y="64770"/>
                </a:lnTo>
                <a:lnTo>
                  <a:pt x="123255" y="57150"/>
                </a:lnTo>
                <a:lnTo>
                  <a:pt x="134861" y="49530"/>
                </a:lnTo>
                <a:lnTo>
                  <a:pt x="147821" y="40640"/>
                </a:lnTo>
                <a:lnTo>
                  <a:pt x="158756" y="35560"/>
                </a:lnTo>
                <a:lnTo>
                  <a:pt x="170033" y="30480"/>
                </a:lnTo>
                <a:lnTo>
                  <a:pt x="193518" y="22860"/>
                </a:lnTo>
                <a:lnTo>
                  <a:pt x="218087" y="17780"/>
                </a:lnTo>
                <a:lnTo>
                  <a:pt x="230720" y="16510"/>
                </a:lnTo>
                <a:lnTo>
                  <a:pt x="304967" y="16510"/>
                </a:lnTo>
                <a:lnTo>
                  <a:pt x="296760" y="13970"/>
                </a:lnTo>
                <a:lnTo>
                  <a:pt x="283963" y="8890"/>
                </a:lnTo>
                <a:lnTo>
                  <a:pt x="260367" y="3810"/>
                </a:lnTo>
                <a:lnTo>
                  <a:pt x="236120" y="1270"/>
                </a:lnTo>
                <a:close/>
              </a:path>
              <a:path w="512840" h="448310">
                <a:moveTo>
                  <a:pt x="458666" y="89564"/>
                </a:moveTo>
                <a:lnTo>
                  <a:pt x="456960" y="91440"/>
                </a:lnTo>
                <a:lnTo>
                  <a:pt x="458433" y="90170"/>
                </a:lnTo>
                <a:lnTo>
                  <a:pt x="458666" y="89564"/>
                </a:lnTo>
                <a:close/>
              </a:path>
              <a:path w="512840" h="448310">
                <a:moveTo>
                  <a:pt x="500754" y="25400"/>
                </a:moveTo>
                <a:lnTo>
                  <a:pt x="467829" y="25400"/>
                </a:lnTo>
                <a:lnTo>
                  <a:pt x="479912" y="27940"/>
                </a:lnTo>
                <a:lnTo>
                  <a:pt x="490767" y="33020"/>
                </a:lnTo>
                <a:lnTo>
                  <a:pt x="484525" y="44450"/>
                </a:lnTo>
                <a:lnTo>
                  <a:pt x="465675" y="77470"/>
                </a:lnTo>
                <a:lnTo>
                  <a:pt x="459411" y="87630"/>
                </a:lnTo>
                <a:lnTo>
                  <a:pt x="458666" y="89564"/>
                </a:lnTo>
                <a:lnTo>
                  <a:pt x="459270" y="88900"/>
                </a:lnTo>
                <a:lnTo>
                  <a:pt x="500754" y="25400"/>
                </a:lnTo>
                <a:close/>
              </a:path>
              <a:path w="512840" h="448310">
                <a:moveTo>
                  <a:pt x="481344" y="0"/>
                </a:moveTo>
                <a:lnTo>
                  <a:pt x="458014" y="0"/>
                </a:lnTo>
                <a:lnTo>
                  <a:pt x="452247" y="1270"/>
                </a:lnTo>
                <a:lnTo>
                  <a:pt x="427840" y="6350"/>
                </a:lnTo>
                <a:lnTo>
                  <a:pt x="393131" y="24130"/>
                </a:lnTo>
                <a:lnTo>
                  <a:pt x="373722" y="41910"/>
                </a:lnTo>
                <a:lnTo>
                  <a:pt x="363487" y="49530"/>
                </a:lnTo>
                <a:lnTo>
                  <a:pt x="398592" y="49530"/>
                </a:lnTo>
                <a:lnTo>
                  <a:pt x="405694" y="43180"/>
                </a:lnTo>
                <a:lnTo>
                  <a:pt x="414908" y="38100"/>
                </a:lnTo>
                <a:lnTo>
                  <a:pt x="425745" y="34290"/>
                </a:lnTo>
                <a:lnTo>
                  <a:pt x="438889" y="30480"/>
                </a:lnTo>
                <a:lnTo>
                  <a:pt x="455028" y="26670"/>
                </a:lnTo>
                <a:lnTo>
                  <a:pt x="467829" y="25400"/>
                </a:lnTo>
                <a:lnTo>
                  <a:pt x="500754" y="25400"/>
                </a:lnTo>
                <a:lnTo>
                  <a:pt x="507391" y="15240"/>
                </a:lnTo>
                <a:lnTo>
                  <a:pt x="509207" y="11430"/>
                </a:lnTo>
                <a:lnTo>
                  <a:pt x="510820" y="8890"/>
                </a:lnTo>
                <a:lnTo>
                  <a:pt x="512840" y="6350"/>
                </a:lnTo>
                <a:lnTo>
                  <a:pt x="511100" y="5080"/>
                </a:lnTo>
                <a:lnTo>
                  <a:pt x="506440" y="5080"/>
                </a:lnTo>
                <a:lnTo>
                  <a:pt x="481344" y="0"/>
                </a:lnTo>
                <a:close/>
              </a:path>
            </a:pathLst>
          </a:custGeom>
          <a:solidFill>
            <a:srgbClr val="0E4B82"/>
          </a:solidFill>
        </p:spPr>
        <p:txBody>
          <a:bodyPr wrap="square" lIns="0" tIns="0" rIns="0" bIns="0" rtlCol="0">
            <a:noAutofit/>
          </a:bodyPr>
          <a:lstStyle/>
          <a:p>
            <a:endParaRPr>
              <a:solidFill>
                <a:prstClr val="black"/>
              </a:solidFill>
            </a:endParaRPr>
          </a:p>
        </p:txBody>
      </p:sp>
      <p:sp>
        <p:nvSpPr>
          <p:cNvPr id="18" name="bk object 18"/>
          <p:cNvSpPr/>
          <p:nvPr/>
        </p:nvSpPr>
        <p:spPr>
          <a:xfrm>
            <a:off x="3413254" y="3569714"/>
            <a:ext cx="274366" cy="134973"/>
          </a:xfrm>
          <a:custGeom>
            <a:avLst/>
            <a:gdLst/>
            <a:ahLst/>
            <a:cxnLst/>
            <a:rect l="l" t="t" r="r" b="b"/>
            <a:pathLst>
              <a:path w="274366" h="137306">
                <a:moveTo>
                  <a:pt x="7061" y="114766"/>
                </a:moveTo>
                <a:lnTo>
                  <a:pt x="1612" y="115185"/>
                </a:lnTo>
                <a:lnTo>
                  <a:pt x="1193" y="115388"/>
                </a:lnTo>
                <a:lnTo>
                  <a:pt x="0" y="116023"/>
                </a:lnTo>
                <a:lnTo>
                  <a:pt x="2095" y="117623"/>
                </a:lnTo>
                <a:lnTo>
                  <a:pt x="4749" y="118182"/>
                </a:lnTo>
                <a:lnTo>
                  <a:pt x="9325" y="120165"/>
                </a:lnTo>
                <a:lnTo>
                  <a:pt x="46631" y="131514"/>
                </a:lnTo>
                <a:lnTo>
                  <a:pt x="95700" y="137306"/>
                </a:lnTo>
                <a:lnTo>
                  <a:pt x="108314" y="136990"/>
                </a:lnTo>
                <a:lnTo>
                  <a:pt x="146799" y="130983"/>
                </a:lnTo>
                <a:lnTo>
                  <a:pt x="179968" y="115743"/>
                </a:lnTo>
                <a:lnTo>
                  <a:pt x="12712" y="115743"/>
                </a:lnTo>
                <a:lnTo>
                  <a:pt x="7061" y="114766"/>
                </a:lnTo>
                <a:close/>
              </a:path>
              <a:path w="274366" h="137306">
                <a:moveTo>
                  <a:pt x="21869" y="113851"/>
                </a:moveTo>
                <a:lnTo>
                  <a:pt x="18161" y="114550"/>
                </a:lnTo>
                <a:lnTo>
                  <a:pt x="12712" y="115743"/>
                </a:lnTo>
                <a:lnTo>
                  <a:pt x="179968" y="115743"/>
                </a:lnTo>
                <a:lnTo>
                  <a:pt x="180891" y="115185"/>
                </a:lnTo>
                <a:lnTo>
                  <a:pt x="181523" y="114689"/>
                </a:lnTo>
                <a:lnTo>
                  <a:pt x="25704" y="114689"/>
                </a:lnTo>
                <a:lnTo>
                  <a:pt x="21869" y="113851"/>
                </a:lnTo>
                <a:close/>
              </a:path>
              <a:path w="274366" h="137306">
                <a:moveTo>
                  <a:pt x="225416" y="0"/>
                </a:moveTo>
                <a:lnTo>
                  <a:pt x="185178" y="9483"/>
                </a:lnTo>
                <a:lnTo>
                  <a:pt x="182321" y="11502"/>
                </a:lnTo>
                <a:lnTo>
                  <a:pt x="178828" y="12480"/>
                </a:lnTo>
                <a:lnTo>
                  <a:pt x="175475" y="15490"/>
                </a:lnTo>
                <a:lnTo>
                  <a:pt x="174421" y="15693"/>
                </a:lnTo>
                <a:lnTo>
                  <a:pt x="173583" y="16048"/>
                </a:lnTo>
                <a:lnTo>
                  <a:pt x="167932" y="20379"/>
                </a:lnTo>
                <a:lnTo>
                  <a:pt x="161569" y="23732"/>
                </a:lnTo>
                <a:lnTo>
                  <a:pt x="155981" y="28266"/>
                </a:lnTo>
                <a:lnTo>
                  <a:pt x="150190" y="31555"/>
                </a:lnTo>
                <a:lnTo>
                  <a:pt x="145580" y="36508"/>
                </a:lnTo>
                <a:lnTo>
                  <a:pt x="140195" y="40356"/>
                </a:lnTo>
                <a:lnTo>
                  <a:pt x="135940" y="44268"/>
                </a:lnTo>
                <a:lnTo>
                  <a:pt x="131813" y="48319"/>
                </a:lnTo>
                <a:lnTo>
                  <a:pt x="127698" y="52307"/>
                </a:lnTo>
                <a:lnTo>
                  <a:pt x="124345" y="55799"/>
                </a:lnTo>
                <a:lnTo>
                  <a:pt x="120078" y="58378"/>
                </a:lnTo>
                <a:lnTo>
                  <a:pt x="116725" y="61870"/>
                </a:lnTo>
                <a:lnTo>
                  <a:pt x="111493" y="66975"/>
                </a:lnTo>
                <a:lnTo>
                  <a:pt x="105486" y="71090"/>
                </a:lnTo>
                <a:lnTo>
                  <a:pt x="100101" y="75992"/>
                </a:lnTo>
                <a:lnTo>
                  <a:pt x="96748" y="78710"/>
                </a:lnTo>
                <a:lnTo>
                  <a:pt x="93675" y="81720"/>
                </a:lnTo>
                <a:lnTo>
                  <a:pt x="88056" y="85674"/>
                </a:lnTo>
                <a:lnTo>
                  <a:pt x="53574" y="105783"/>
                </a:lnTo>
                <a:lnTo>
                  <a:pt x="29273" y="113369"/>
                </a:lnTo>
                <a:lnTo>
                  <a:pt x="25704" y="114689"/>
                </a:lnTo>
                <a:lnTo>
                  <a:pt x="181523" y="114689"/>
                </a:lnTo>
                <a:lnTo>
                  <a:pt x="191698" y="106714"/>
                </a:lnTo>
                <a:lnTo>
                  <a:pt x="227491" y="73422"/>
                </a:lnTo>
                <a:lnTo>
                  <a:pt x="255947" y="44999"/>
                </a:lnTo>
                <a:lnTo>
                  <a:pt x="274366" y="11747"/>
                </a:lnTo>
                <a:lnTo>
                  <a:pt x="262556" y="7120"/>
                </a:lnTo>
                <a:lnTo>
                  <a:pt x="250399" y="3503"/>
                </a:lnTo>
                <a:lnTo>
                  <a:pt x="237988" y="1070"/>
                </a:lnTo>
                <a:lnTo>
                  <a:pt x="225416" y="0"/>
                </a:lnTo>
                <a:close/>
              </a:path>
            </a:pathLst>
          </a:custGeom>
          <a:solidFill>
            <a:srgbClr val="D92727"/>
          </a:solidFill>
        </p:spPr>
        <p:txBody>
          <a:bodyPr wrap="square" lIns="0" tIns="0" rIns="0" bIns="0" rtlCol="0">
            <a:noAutofit/>
          </a:bodyPr>
          <a:lstStyle/>
          <a:p>
            <a:endParaRPr>
              <a:solidFill>
                <a:prstClr val="black"/>
              </a:solidFill>
            </a:endParaRPr>
          </a:p>
        </p:txBody>
      </p:sp>
      <p:sp>
        <p:nvSpPr>
          <p:cNvPr id="19" name="bk object 19"/>
          <p:cNvSpPr/>
          <p:nvPr/>
        </p:nvSpPr>
        <p:spPr>
          <a:xfrm>
            <a:off x="6246340" y="3340746"/>
            <a:ext cx="169765" cy="348472"/>
          </a:xfrm>
          <a:custGeom>
            <a:avLst/>
            <a:gdLst/>
            <a:ahLst/>
            <a:cxnLst/>
            <a:rect l="l" t="t" r="r" b="b"/>
            <a:pathLst>
              <a:path w="169765" h="354495">
                <a:moveTo>
                  <a:pt x="77284" y="0"/>
                </a:moveTo>
                <a:lnTo>
                  <a:pt x="60977" y="0"/>
                </a:lnTo>
                <a:lnTo>
                  <a:pt x="49117" y="22413"/>
                </a:lnTo>
                <a:lnTo>
                  <a:pt x="29808" y="64795"/>
                </a:lnTo>
                <a:lnTo>
                  <a:pt x="15862" y="103980"/>
                </a:lnTo>
                <a:lnTo>
                  <a:pt x="3643" y="156931"/>
                </a:lnTo>
                <a:lnTo>
                  <a:pt x="0" y="203118"/>
                </a:lnTo>
                <a:lnTo>
                  <a:pt x="329" y="217055"/>
                </a:lnTo>
                <a:lnTo>
                  <a:pt x="7295" y="265765"/>
                </a:lnTo>
                <a:lnTo>
                  <a:pt x="19575" y="303669"/>
                </a:lnTo>
                <a:lnTo>
                  <a:pt x="42956" y="354495"/>
                </a:lnTo>
                <a:lnTo>
                  <a:pt x="169765" y="354495"/>
                </a:lnTo>
                <a:lnTo>
                  <a:pt x="77284" y="0"/>
                </a:lnTo>
                <a:close/>
              </a:path>
            </a:pathLst>
          </a:custGeom>
          <a:solidFill>
            <a:srgbClr val="133D8D"/>
          </a:solidFill>
        </p:spPr>
        <p:txBody>
          <a:bodyPr wrap="square" lIns="0" tIns="0" rIns="0" bIns="0" rtlCol="0">
            <a:noAutofit/>
          </a:bodyPr>
          <a:lstStyle/>
          <a:p>
            <a:endParaRPr>
              <a:solidFill>
                <a:prstClr val="black"/>
              </a:solidFill>
            </a:endParaRPr>
          </a:p>
        </p:txBody>
      </p:sp>
      <p:sp>
        <p:nvSpPr>
          <p:cNvPr id="20" name="bk object 20"/>
          <p:cNvSpPr/>
          <p:nvPr/>
        </p:nvSpPr>
        <p:spPr>
          <a:xfrm>
            <a:off x="5885007" y="3551506"/>
            <a:ext cx="343877" cy="137708"/>
          </a:xfrm>
          <a:custGeom>
            <a:avLst/>
            <a:gdLst/>
            <a:ahLst/>
            <a:cxnLst/>
            <a:rect l="l" t="t" r="r" b="b"/>
            <a:pathLst>
              <a:path w="343877" h="140088">
                <a:moveTo>
                  <a:pt x="202876" y="0"/>
                </a:moveTo>
                <a:lnTo>
                  <a:pt x="161117" y="4083"/>
                </a:lnTo>
                <a:lnTo>
                  <a:pt x="118333" y="14879"/>
                </a:lnTo>
                <a:lnTo>
                  <a:pt x="0" y="140088"/>
                </a:lnTo>
                <a:lnTo>
                  <a:pt x="147129" y="140088"/>
                </a:lnTo>
                <a:lnTo>
                  <a:pt x="187629" y="89263"/>
                </a:lnTo>
                <a:lnTo>
                  <a:pt x="343877" y="89263"/>
                </a:lnTo>
                <a:lnTo>
                  <a:pt x="326127" y="55020"/>
                </a:lnTo>
                <a:lnTo>
                  <a:pt x="290234" y="21095"/>
                </a:lnTo>
                <a:lnTo>
                  <a:pt x="247532" y="4213"/>
                </a:lnTo>
                <a:lnTo>
                  <a:pt x="217679" y="266"/>
                </a:lnTo>
                <a:lnTo>
                  <a:pt x="202876" y="0"/>
                </a:lnTo>
                <a:close/>
              </a:path>
            </a:pathLst>
          </a:custGeom>
          <a:solidFill>
            <a:srgbClr val="6A737B"/>
          </a:solidFill>
        </p:spPr>
        <p:txBody>
          <a:bodyPr wrap="square" lIns="0" tIns="0" rIns="0" bIns="0" rtlCol="0">
            <a:noAutofit/>
          </a:bodyPr>
          <a:lstStyle/>
          <a:p>
            <a:endParaRPr>
              <a:solidFill>
                <a:prstClr val="black"/>
              </a:solidFill>
            </a:endParaRPr>
          </a:p>
        </p:txBody>
      </p:sp>
      <p:sp>
        <p:nvSpPr>
          <p:cNvPr id="21" name="bk object 21"/>
          <p:cNvSpPr/>
          <p:nvPr/>
        </p:nvSpPr>
        <p:spPr>
          <a:xfrm>
            <a:off x="6246340" y="3340746"/>
            <a:ext cx="169765" cy="348472"/>
          </a:xfrm>
          <a:custGeom>
            <a:avLst/>
            <a:gdLst/>
            <a:ahLst/>
            <a:cxnLst/>
            <a:rect l="l" t="t" r="r" b="b"/>
            <a:pathLst>
              <a:path w="169765" h="354495">
                <a:moveTo>
                  <a:pt x="77284" y="0"/>
                </a:moveTo>
                <a:lnTo>
                  <a:pt x="60977" y="0"/>
                </a:lnTo>
                <a:lnTo>
                  <a:pt x="49117" y="22413"/>
                </a:lnTo>
                <a:lnTo>
                  <a:pt x="29808" y="64795"/>
                </a:lnTo>
                <a:lnTo>
                  <a:pt x="15862" y="103980"/>
                </a:lnTo>
                <a:lnTo>
                  <a:pt x="3643" y="156931"/>
                </a:lnTo>
                <a:lnTo>
                  <a:pt x="0" y="203118"/>
                </a:lnTo>
                <a:lnTo>
                  <a:pt x="329" y="217055"/>
                </a:lnTo>
                <a:lnTo>
                  <a:pt x="7295" y="265765"/>
                </a:lnTo>
                <a:lnTo>
                  <a:pt x="19575" y="303669"/>
                </a:lnTo>
                <a:lnTo>
                  <a:pt x="42956" y="354495"/>
                </a:lnTo>
                <a:lnTo>
                  <a:pt x="169765" y="354495"/>
                </a:lnTo>
                <a:lnTo>
                  <a:pt x="77284" y="0"/>
                </a:lnTo>
                <a:close/>
              </a:path>
            </a:pathLst>
          </a:custGeom>
          <a:solidFill>
            <a:srgbClr val="133D8D"/>
          </a:solidFill>
        </p:spPr>
        <p:txBody>
          <a:bodyPr wrap="square" lIns="0" tIns="0" rIns="0" bIns="0" rtlCol="0">
            <a:noAutofit/>
          </a:bodyPr>
          <a:lstStyle/>
          <a:p>
            <a:endParaRPr>
              <a:solidFill>
                <a:prstClr val="black"/>
              </a:solidFill>
            </a:endParaRPr>
          </a:p>
        </p:txBody>
      </p:sp>
      <p:sp>
        <p:nvSpPr>
          <p:cNvPr id="22" name="bk object 22"/>
          <p:cNvSpPr/>
          <p:nvPr/>
        </p:nvSpPr>
        <p:spPr>
          <a:xfrm>
            <a:off x="6029215" y="3340933"/>
            <a:ext cx="251206" cy="189511"/>
          </a:xfrm>
          <a:custGeom>
            <a:avLst/>
            <a:gdLst/>
            <a:ahLst/>
            <a:cxnLst/>
            <a:rect l="l" t="t" r="r" b="b"/>
            <a:pathLst>
              <a:path w="251206" h="192786">
                <a:moveTo>
                  <a:pt x="251206" y="0"/>
                </a:moveTo>
                <a:lnTo>
                  <a:pt x="175831" y="0"/>
                </a:lnTo>
                <a:lnTo>
                  <a:pt x="0" y="192786"/>
                </a:lnTo>
                <a:lnTo>
                  <a:pt x="51150" y="176566"/>
                </a:lnTo>
                <a:lnTo>
                  <a:pt x="97346" y="153641"/>
                </a:lnTo>
                <a:lnTo>
                  <a:pt x="138718" y="125440"/>
                </a:lnTo>
                <a:lnTo>
                  <a:pt x="175392" y="93392"/>
                </a:lnTo>
                <a:lnTo>
                  <a:pt x="207499" y="58928"/>
                </a:lnTo>
                <a:lnTo>
                  <a:pt x="235165" y="23476"/>
                </a:lnTo>
                <a:lnTo>
                  <a:pt x="251206" y="0"/>
                </a:lnTo>
                <a:close/>
              </a:path>
            </a:pathLst>
          </a:custGeom>
          <a:solidFill>
            <a:srgbClr val="EE3124"/>
          </a:solidFill>
        </p:spPr>
        <p:txBody>
          <a:bodyPr wrap="square" lIns="0" tIns="0" rIns="0" bIns="0" rtlCol="0">
            <a:noAutofit/>
          </a:bodyPr>
          <a:lstStyle/>
          <a:p>
            <a:endParaRPr>
              <a:solidFill>
                <a:prstClr val="black"/>
              </a:solidFill>
            </a:endParaRPr>
          </a:p>
        </p:txBody>
      </p:sp>
      <p:sp>
        <p:nvSpPr>
          <p:cNvPr id="23" name="bk object 23"/>
          <p:cNvSpPr/>
          <p:nvPr/>
        </p:nvSpPr>
        <p:spPr>
          <a:xfrm>
            <a:off x="5536948" y="3337517"/>
            <a:ext cx="450466" cy="354951"/>
          </a:xfrm>
          <a:custGeom>
            <a:avLst/>
            <a:gdLst/>
            <a:ahLst/>
            <a:cxnLst/>
            <a:rect l="l" t="t" r="r" b="b"/>
            <a:pathLst>
              <a:path w="450466" h="361086">
                <a:moveTo>
                  <a:pt x="281753" y="0"/>
                </a:moveTo>
                <a:lnTo>
                  <a:pt x="230146" y="4666"/>
                </a:lnTo>
                <a:lnTo>
                  <a:pt x="178982" y="18300"/>
                </a:lnTo>
                <a:lnTo>
                  <a:pt x="130329" y="40349"/>
                </a:lnTo>
                <a:lnTo>
                  <a:pt x="86257" y="70264"/>
                </a:lnTo>
                <a:lnTo>
                  <a:pt x="48835" y="107493"/>
                </a:lnTo>
                <a:lnTo>
                  <a:pt x="20131" y="151487"/>
                </a:lnTo>
                <a:lnTo>
                  <a:pt x="3183" y="198153"/>
                </a:lnTo>
                <a:lnTo>
                  <a:pt x="0" y="224531"/>
                </a:lnTo>
                <a:lnTo>
                  <a:pt x="329" y="237414"/>
                </a:lnTo>
                <a:lnTo>
                  <a:pt x="14142" y="285423"/>
                </a:lnTo>
                <a:lnTo>
                  <a:pt x="37252" y="315953"/>
                </a:lnTo>
                <a:lnTo>
                  <a:pt x="70892" y="339884"/>
                </a:lnTo>
                <a:lnTo>
                  <a:pt x="114704" y="355500"/>
                </a:lnTo>
                <a:lnTo>
                  <a:pt x="168329" y="361086"/>
                </a:lnTo>
                <a:lnTo>
                  <a:pt x="187453" y="360467"/>
                </a:lnTo>
                <a:lnTo>
                  <a:pt x="243213" y="351608"/>
                </a:lnTo>
                <a:lnTo>
                  <a:pt x="295382" y="333355"/>
                </a:lnTo>
                <a:lnTo>
                  <a:pt x="342453" y="307136"/>
                </a:lnTo>
                <a:lnTo>
                  <a:pt x="382919" y="274378"/>
                </a:lnTo>
                <a:lnTo>
                  <a:pt x="384893" y="272343"/>
                </a:lnTo>
                <a:lnTo>
                  <a:pt x="204497" y="272343"/>
                </a:lnTo>
                <a:lnTo>
                  <a:pt x="189422" y="272272"/>
                </a:lnTo>
                <a:lnTo>
                  <a:pt x="148242" y="260288"/>
                </a:lnTo>
                <a:lnTo>
                  <a:pt x="120642" y="224498"/>
                </a:lnTo>
                <a:lnTo>
                  <a:pt x="118133" y="201688"/>
                </a:lnTo>
                <a:lnTo>
                  <a:pt x="119611" y="189637"/>
                </a:lnTo>
                <a:lnTo>
                  <a:pt x="139453" y="145993"/>
                </a:lnTo>
                <a:lnTo>
                  <a:pt x="173664" y="113258"/>
                </a:lnTo>
                <a:lnTo>
                  <a:pt x="207980" y="95939"/>
                </a:lnTo>
                <a:lnTo>
                  <a:pt x="248191" y="88150"/>
                </a:lnTo>
                <a:lnTo>
                  <a:pt x="441975" y="88150"/>
                </a:lnTo>
                <a:lnTo>
                  <a:pt x="441473" y="86700"/>
                </a:lnTo>
                <a:lnTo>
                  <a:pt x="421458" y="53946"/>
                </a:lnTo>
                <a:lnTo>
                  <a:pt x="390826" y="27729"/>
                </a:lnTo>
                <a:lnTo>
                  <a:pt x="350233" y="9477"/>
                </a:lnTo>
                <a:lnTo>
                  <a:pt x="300338" y="618"/>
                </a:lnTo>
                <a:lnTo>
                  <a:pt x="281753" y="0"/>
                </a:lnTo>
                <a:close/>
              </a:path>
              <a:path w="450466" h="361086">
                <a:moveTo>
                  <a:pt x="441975" y="88150"/>
                </a:moveTo>
                <a:lnTo>
                  <a:pt x="248191" y="88150"/>
                </a:lnTo>
                <a:lnTo>
                  <a:pt x="262666" y="88190"/>
                </a:lnTo>
                <a:lnTo>
                  <a:pt x="277593" y="89732"/>
                </a:lnTo>
                <a:lnTo>
                  <a:pt x="315720" y="108277"/>
                </a:lnTo>
                <a:lnTo>
                  <a:pt x="334533" y="150433"/>
                </a:lnTo>
                <a:lnTo>
                  <a:pt x="334397" y="162433"/>
                </a:lnTo>
                <a:lnTo>
                  <a:pt x="319620" y="206511"/>
                </a:lnTo>
                <a:lnTo>
                  <a:pt x="289926" y="239541"/>
                </a:lnTo>
                <a:lnTo>
                  <a:pt x="245718" y="264339"/>
                </a:lnTo>
                <a:lnTo>
                  <a:pt x="204497" y="272343"/>
                </a:lnTo>
                <a:lnTo>
                  <a:pt x="384893" y="272343"/>
                </a:lnTo>
                <a:lnTo>
                  <a:pt x="415275" y="236508"/>
                </a:lnTo>
                <a:lnTo>
                  <a:pt x="438013" y="194954"/>
                </a:lnTo>
                <a:lnTo>
                  <a:pt x="449453" y="151941"/>
                </a:lnTo>
                <a:lnTo>
                  <a:pt x="450466" y="136105"/>
                </a:lnTo>
                <a:lnTo>
                  <a:pt x="450214" y="124564"/>
                </a:lnTo>
                <a:lnTo>
                  <a:pt x="448593" y="111463"/>
                </a:lnTo>
                <a:lnTo>
                  <a:pt x="445672" y="98824"/>
                </a:lnTo>
                <a:lnTo>
                  <a:pt x="441975" y="88150"/>
                </a:lnTo>
                <a:close/>
              </a:path>
            </a:pathLst>
          </a:custGeom>
          <a:solidFill>
            <a:srgbClr val="6A737B"/>
          </a:solidFill>
        </p:spPr>
        <p:txBody>
          <a:bodyPr wrap="square" lIns="0" tIns="0" rIns="0" bIns="0" rtlCol="0">
            <a:noAutofit/>
          </a:bodyPr>
          <a:lstStyle/>
          <a:p>
            <a:endParaRPr>
              <a:solidFill>
                <a:prstClr val="black"/>
              </a:solidFill>
            </a:endParaRPr>
          </a:p>
        </p:txBody>
      </p:sp>
      <p:sp>
        <p:nvSpPr>
          <p:cNvPr id="24" name="bk object 24"/>
          <p:cNvSpPr/>
          <p:nvPr/>
        </p:nvSpPr>
        <p:spPr>
          <a:xfrm>
            <a:off x="6431249" y="3340637"/>
            <a:ext cx="545553" cy="348672"/>
          </a:xfrm>
          <a:custGeom>
            <a:avLst/>
            <a:gdLst/>
            <a:ahLst/>
            <a:cxnLst/>
            <a:rect l="l" t="t" r="r" b="b"/>
            <a:pathLst>
              <a:path w="545553" h="354698">
                <a:moveTo>
                  <a:pt x="253098" y="0"/>
                </a:moveTo>
                <a:lnTo>
                  <a:pt x="108102" y="0"/>
                </a:lnTo>
                <a:lnTo>
                  <a:pt x="0" y="354698"/>
                </a:lnTo>
                <a:lnTo>
                  <a:pt x="144945" y="354698"/>
                </a:lnTo>
                <a:lnTo>
                  <a:pt x="191668" y="204177"/>
                </a:lnTo>
                <a:lnTo>
                  <a:pt x="333155" y="204177"/>
                </a:lnTo>
                <a:lnTo>
                  <a:pt x="313220" y="179692"/>
                </a:lnTo>
                <a:lnTo>
                  <a:pt x="334468" y="163258"/>
                </a:lnTo>
                <a:lnTo>
                  <a:pt x="204343" y="163258"/>
                </a:lnTo>
                <a:lnTo>
                  <a:pt x="253098" y="0"/>
                </a:lnTo>
                <a:close/>
              </a:path>
              <a:path w="545553" h="354698">
                <a:moveTo>
                  <a:pt x="333155" y="204177"/>
                </a:moveTo>
                <a:lnTo>
                  <a:pt x="191668" y="204177"/>
                </a:lnTo>
                <a:lnTo>
                  <a:pt x="287502" y="354698"/>
                </a:lnTo>
                <a:lnTo>
                  <a:pt x="455701" y="354698"/>
                </a:lnTo>
                <a:lnTo>
                  <a:pt x="333155" y="204177"/>
                </a:lnTo>
                <a:close/>
              </a:path>
              <a:path w="545553" h="354698">
                <a:moveTo>
                  <a:pt x="545553" y="0"/>
                </a:moveTo>
                <a:lnTo>
                  <a:pt x="400710" y="0"/>
                </a:lnTo>
                <a:lnTo>
                  <a:pt x="204343" y="163258"/>
                </a:lnTo>
                <a:lnTo>
                  <a:pt x="334468" y="163258"/>
                </a:lnTo>
                <a:lnTo>
                  <a:pt x="545553" y="0"/>
                </a:lnTo>
                <a:close/>
              </a:path>
            </a:pathLst>
          </a:custGeom>
          <a:solidFill>
            <a:srgbClr val="133D8D"/>
          </a:solidFill>
        </p:spPr>
        <p:txBody>
          <a:bodyPr wrap="square" lIns="0" tIns="0" rIns="0" bIns="0" rtlCol="0">
            <a:noAutofit/>
          </a:bodyPr>
          <a:lstStyle/>
          <a:p>
            <a:endParaRPr>
              <a:solidFill>
                <a:prstClr val="black"/>
              </a:solidFill>
            </a:endParaRPr>
          </a:p>
        </p:txBody>
      </p:sp>
      <p:sp>
        <p:nvSpPr>
          <p:cNvPr id="25" name="bk object 25"/>
          <p:cNvSpPr/>
          <p:nvPr/>
        </p:nvSpPr>
        <p:spPr>
          <a:xfrm>
            <a:off x="7079477" y="3447440"/>
            <a:ext cx="871959" cy="258873"/>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26" name="bk object 26"/>
          <p:cNvSpPr/>
          <p:nvPr/>
        </p:nvSpPr>
        <p:spPr>
          <a:xfrm>
            <a:off x="7039133" y="3448309"/>
            <a:ext cx="12" cy="247836"/>
          </a:xfrm>
          <a:custGeom>
            <a:avLst/>
            <a:gdLst/>
            <a:ahLst/>
            <a:cxnLst/>
            <a:rect l="l" t="t" r="r" b="b"/>
            <a:pathLst>
              <a:path w="12" h="252120">
                <a:moveTo>
                  <a:pt x="12" y="0"/>
                </a:moveTo>
                <a:lnTo>
                  <a:pt x="0" y="252120"/>
                </a:lnTo>
              </a:path>
            </a:pathLst>
          </a:custGeom>
          <a:ln w="7200">
            <a:solidFill>
              <a:srgbClr val="6A737B"/>
            </a:solidFill>
          </a:ln>
        </p:spPr>
        <p:txBody>
          <a:bodyPr wrap="square" lIns="0" tIns="0" rIns="0" bIns="0" rtlCol="0">
            <a:noAutofit/>
          </a:bodyPr>
          <a:lstStyle/>
          <a:p>
            <a:endParaRPr>
              <a:solidFill>
                <a:prstClr val="black"/>
              </a:solidFill>
            </a:endParaRPr>
          </a:p>
        </p:txBody>
      </p:sp>
      <p:sp>
        <p:nvSpPr>
          <p:cNvPr id="27" name="bk object 27"/>
          <p:cNvSpPr/>
          <p:nvPr/>
        </p:nvSpPr>
        <p:spPr>
          <a:xfrm>
            <a:off x="5726441" y="4092941"/>
            <a:ext cx="63936" cy="87401"/>
          </a:xfrm>
          <a:custGeom>
            <a:avLst/>
            <a:gdLst/>
            <a:ahLst/>
            <a:cxnLst/>
            <a:rect l="l" t="t" r="r" b="b"/>
            <a:pathLst>
              <a:path w="63936" h="88912">
                <a:moveTo>
                  <a:pt x="56883" y="0"/>
                </a:moveTo>
                <a:lnTo>
                  <a:pt x="0" y="0"/>
                </a:lnTo>
                <a:lnTo>
                  <a:pt x="0" y="88912"/>
                </a:lnTo>
                <a:lnTo>
                  <a:pt x="41263" y="88158"/>
                </a:lnTo>
                <a:lnTo>
                  <a:pt x="55237" y="81703"/>
                </a:lnTo>
                <a:lnTo>
                  <a:pt x="59632" y="74942"/>
                </a:lnTo>
                <a:lnTo>
                  <a:pt x="18021" y="74942"/>
                </a:lnTo>
                <a:lnTo>
                  <a:pt x="18021" y="48272"/>
                </a:lnTo>
                <a:lnTo>
                  <a:pt x="60601" y="48272"/>
                </a:lnTo>
                <a:lnTo>
                  <a:pt x="60437" y="47737"/>
                </a:lnTo>
                <a:lnTo>
                  <a:pt x="50763" y="38249"/>
                </a:lnTo>
                <a:lnTo>
                  <a:pt x="32511" y="34277"/>
                </a:lnTo>
                <a:lnTo>
                  <a:pt x="18021" y="34277"/>
                </a:lnTo>
                <a:lnTo>
                  <a:pt x="18021" y="15760"/>
                </a:lnTo>
                <a:lnTo>
                  <a:pt x="56883" y="15760"/>
                </a:lnTo>
                <a:lnTo>
                  <a:pt x="56883" y="0"/>
                </a:lnTo>
                <a:close/>
              </a:path>
              <a:path w="63936" h="88912">
                <a:moveTo>
                  <a:pt x="60601" y="48272"/>
                </a:moveTo>
                <a:lnTo>
                  <a:pt x="39242" y="48272"/>
                </a:lnTo>
                <a:lnTo>
                  <a:pt x="45084" y="52565"/>
                </a:lnTo>
                <a:lnTo>
                  <a:pt x="45084" y="70611"/>
                </a:lnTo>
                <a:lnTo>
                  <a:pt x="39242" y="74942"/>
                </a:lnTo>
                <a:lnTo>
                  <a:pt x="59632" y="74942"/>
                </a:lnTo>
                <a:lnTo>
                  <a:pt x="62167" y="71042"/>
                </a:lnTo>
                <a:lnTo>
                  <a:pt x="63936" y="59101"/>
                </a:lnTo>
                <a:lnTo>
                  <a:pt x="60601" y="48272"/>
                </a:lnTo>
                <a:close/>
              </a:path>
            </a:pathLst>
          </a:custGeom>
          <a:solidFill>
            <a:srgbClr val="008FD5"/>
          </a:solidFill>
        </p:spPr>
        <p:txBody>
          <a:bodyPr wrap="square" lIns="0" tIns="0" rIns="0" bIns="0" rtlCol="0">
            <a:noAutofit/>
          </a:bodyPr>
          <a:lstStyle/>
          <a:p>
            <a:endParaRPr>
              <a:solidFill>
                <a:prstClr val="black"/>
              </a:solidFill>
            </a:endParaRPr>
          </a:p>
        </p:txBody>
      </p:sp>
      <p:sp>
        <p:nvSpPr>
          <p:cNvPr id="28" name="bk object 28"/>
          <p:cNvSpPr/>
          <p:nvPr/>
        </p:nvSpPr>
        <p:spPr>
          <a:xfrm>
            <a:off x="5795691" y="4092941"/>
            <a:ext cx="91300" cy="87401"/>
          </a:xfrm>
          <a:custGeom>
            <a:avLst/>
            <a:gdLst/>
            <a:ahLst/>
            <a:cxnLst/>
            <a:rect l="l" t="t" r="r" b="b"/>
            <a:pathLst>
              <a:path w="91300" h="88912">
                <a:moveTo>
                  <a:pt x="55981" y="0"/>
                </a:moveTo>
                <a:lnTo>
                  <a:pt x="35420" y="0"/>
                </a:lnTo>
                <a:lnTo>
                  <a:pt x="0" y="88912"/>
                </a:lnTo>
                <a:lnTo>
                  <a:pt x="19291" y="88912"/>
                </a:lnTo>
                <a:lnTo>
                  <a:pt x="26771" y="68833"/>
                </a:lnTo>
                <a:lnTo>
                  <a:pt x="83324" y="68833"/>
                </a:lnTo>
                <a:lnTo>
                  <a:pt x="77527" y="54241"/>
                </a:lnTo>
                <a:lnTo>
                  <a:pt x="32512" y="54241"/>
                </a:lnTo>
                <a:lnTo>
                  <a:pt x="44818" y="17906"/>
                </a:lnTo>
                <a:lnTo>
                  <a:pt x="63094" y="17906"/>
                </a:lnTo>
                <a:lnTo>
                  <a:pt x="55981" y="0"/>
                </a:lnTo>
                <a:close/>
              </a:path>
              <a:path w="91300" h="88912">
                <a:moveTo>
                  <a:pt x="83324" y="68833"/>
                </a:moveTo>
                <a:lnTo>
                  <a:pt x="63487" y="68833"/>
                </a:lnTo>
                <a:lnTo>
                  <a:pt x="70993" y="88912"/>
                </a:lnTo>
                <a:lnTo>
                  <a:pt x="91300" y="88912"/>
                </a:lnTo>
                <a:lnTo>
                  <a:pt x="83324" y="68833"/>
                </a:lnTo>
                <a:close/>
              </a:path>
              <a:path w="91300" h="88912">
                <a:moveTo>
                  <a:pt x="63094" y="17906"/>
                </a:moveTo>
                <a:lnTo>
                  <a:pt x="45059" y="17906"/>
                </a:lnTo>
                <a:lnTo>
                  <a:pt x="58153" y="54241"/>
                </a:lnTo>
                <a:lnTo>
                  <a:pt x="77527" y="54241"/>
                </a:lnTo>
                <a:lnTo>
                  <a:pt x="63094" y="17906"/>
                </a:lnTo>
                <a:close/>
              </a:path>
            </a:pathLst>
          </a:custGeom>
          <a:solidFill>
            <a:srgbClr val="008FD5"/>
          </a:solidFill>
        </p:spPr>
        <p:txBody>
          <a:bodyPr wrap="square" lIns="0" tIns="0" rIns="0" bIns="0" rtlCol="0">
            <a:noAutofit/>
          </a:bodyPr>
          <a:lstStyle/>
          <a:p>
            <a:endParaRPr>
              <a:solidFill>
                <a:prstClr val="black"/>
              </a:solidFill>
            </a:endParaRPr>
          </a:p>
        </p:txBody>
      </p:sp>
      <p:sp>
        <p:nvSpPr>
          <p:cNvPr id="29" name="bk object 29"/>
          <p:cNvSpPr/>
          <p:nvPr/>
        </p:nvSpPr>
        <p:spPr>
          <a:xfrm>
            <a:off x="5897845" y="4092941"/>
            <a:ext cx="72123" cy="87401"/>
          </a:xfrm>
          <a:custGeom>
            <a:avLst/>
            <a:gdLst/>
            <a:ahLst/>
            <a:cxnLst/>
            <a:rect l="l" t="t" r="r" b="b"/>
            <a:pathLst>
              <a:path w="72123" h="88912">
                <a:moveTo>
                  <a:pt x="18034" y="0"/>
                </a:moveTo>
                <a:lnTo>
                  <a:pt x="0" y="0"/>
                </a:lnTo>
                <a:lnTo>
                  <a:pt x="0" y="88912"/>
                </a:lnTo>
                <a:lnTo>
                  <a:pt x="18034" y="88912"/>
                </a:lnTo>
                <a:lnTo>
                  <a:pt x="18034" y="50406"/>
                </a:lnTo>
                <a:lnTo>
                  <a:pt x="72123" y="50406"/>
                </a:lnTo>
                <a:lnTo>
                  <a:pt x="72123" y="35801"/>
                </a:lnTo>
                <a:lnTo>
                  <a:pt x="18034" y="35801"/>
                </a:lnTo>
                <a:lnTo>
                  <a:pt x="18034" y="0"/>
                </a:lnTo>
                <a:close/>
              </a:path>
              <a:path w="72123" h="88912">
                <a:moveTo>
                  <a:pt x="72123" y="50406"/>
                </a:moveTo>
                <a:lnTo>
                  <a:pt x="54076" y="50406"/>
                </a:lnTo>
                <a:lnTo>
                  <a:pt x="54076" y="88912"/>
                </a:lnTo>
                <a:lnTo>
                  <a:pt x="72123" y="88912"/>
                </a:lnTo>
                <a:lnTo>
                  <a:pt x="72123" y="50406"/>
                </a:lnTo>
                <a:close/>
              </a:path>
              <a:path w="72123" h="88912">
                <a:moveTo>
                  <a:pt x="72123" y="0"/>
                </a:moveTo>
                <a:lnTo>
                  <a:pt x="54076" y="0"/>
                </a:lnTo>
                <a:lnTo>
                  <a:pt x="54076" y="35801"/>
                </a:lnTo>
                <a:lnTo>
                  <a:pt x="72123" y="35801"/>
                </a:lnTo>
                <a:lnTo>
                  <a:pt x="72123"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30" name="bk object 30"/>
          <p:cNvSpPr/>
          <p:nvPr/>
        </p:nvSpPr>
        <p:spPr>
          <a:xfrm>
            <a:off x="5987774" y="4092941"/>
            <a:ext cx="74295" cy="87401"/>
          </a:xfrm>
          <a:custGeom>
            <a:avLst/>
            <a:gdLst/>
            <a:ahLst/>
            <a:cxnLst/>
            <a:rect l="l" t="t" r="r" b="b"/>
            <a:pathLst>
              <a:path w="74295" h="88912">
                <a:moveTo>
                  <a:pt x="18034" y="0"/>
                </a:moveTo>
                <a:lnTo>
                  <a:pt x="0" y="0"/>
                </a:lnTo>
                <a:lnTo>
                  <a:pt x="0" y="88912"/>
                </a:lnTo>
                <a:lnTo>
                  <a:pt x="18034" y="88912"/>
                </a:lnTo>
                <a:lnTo>
                  <a:pt x="18034" y="44691"/>
                </a:lnTo>
                <a:lnTo>
                  <a:pt x="38500" y="44691"/>
                </a:lnTo>
                <a:lnTo>
                  <a:pt x="34912" y="40258"/>
                </a:lnTo>
                <a:lnTo>
                  <a:pt x="37018" y="37972"/>
                </a:lnTo>
                <a:lnTo>
                  <a:pt x="18034" y="37972"/>
                </a:lnTo>
                <a:lnTo>
                  <a:pt x="18034" y="0"/>
                </a:lnTo>
                <a:close/>
              </a:path>
              <a:path w="74295" h="88912">
                <a:moveTo>
                  <a:pt x="38500" y="44691"/>
                </a:moveTo>
                <a:lnTo>
                  <a:pt x="18402" y="44691"/>
                </a:lnTo>
                <a:lnTo>
                  <a:pt x="51422" y="88912"/>
                </a:lnTo>
                <a:lnTo>
                  <a:pt x="74295" y="88912"/>
                </a:lnTo>
                <a:lnTo>
                  <a:pt x="38500" y="44691"/>
                </a:lnTo>
                <a:close/>
              </a:path>
              <a:path w="74295" h="88912">
                <a:moveTo>
                  <a:pt x="72009" y="0"/>
                </a:moveTo>
                <a:lnTo>
                  <a:pt x="50571" y="0"/>
                </a:lnTo>
                <a:lnTo>
                  <a:pt x="18402" y="37972"/>
                </a:lnTo>
                <a:lnTo>
                  <a:pt x="37018" y="37972"/>
                </a:lnTo>
                <a:lnTo>
                  <a:pt x="72009"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31" name="bk object 31"/>
          <p:cNvSpPr/>
          <p:nvPr/>
        </p:nvSpPr>
        <p:spPr>
          <a:xfrm>
            <a:off x="5726438" y="4232583"/>
            <a:ext cx="60288" cy="87401"/>
          </a:xfrm>
          <a:custGeom>
            <a:avLst/>
            <a:gdLst/>
            <a:ahLst/>
            <a:cxnLst/>
            <a:rect l="l" t="t" r="r" b="b"/>
            <a:pathLst>
              <a:path w="60288" h="88912">
                <a:moveTo>
                  <a:pt x="26301" y="0"/>
                </a:moveTo>
                <a:lnTo>
                  <a:pt x="0" y="0"/>
                </a:lnTo>
                <a:lnTo>
                  <a:pt x="0" y="88912"/>
                </a:lnTo>
                <a:lnTo>
                  <a:pt x="18021" y="88912"/>
                </a:lnTo>
                <a:lnTo>
                  <a:pt x="18021" y="55498"/>
                </a:lnTo>
                <a:lnTo>
                  <a:pt x="37633" y="54748"/>
                </a:lnTo>
                <a:lnTo>
                  <a:pt x="50940" y="48352"/>
                </a:lnTo>
                <a:lnTo>
                  <a:pt x="55496" y="41528"/>
                </a:lnTo>
                <a:lnTo>
                  <a:pt x="18021" y="41528"/>
                </a:lnTo>
                <a:lnTo>
                  <a:pt x="18021" y="13944"/>
                </a:lnTo>
                <a:lnTo>
                  <a:pt x="56505" y="13944"/>
                </a:lnTo>
                <a:lnTo>
                  <a:pt x="47300" y="4611"/>
                </a:lnTo>
                <a:lnTo>
                  <a:pt x="26301" y="0"/>
                </a:lnTo>
                <a:close/>
              </a:path>
              <a:path w="60288" h="88912">
                <a:moveTo>
                  <a:pt x="56505" y="13944"/>
                </a:moveTo>
                <a:lnTo>
                  <a:pt x="36715" y="13944"/>
                </a:lnTo>
                <a:lnTo>
                  <a:pt x="41427" y="19951"/>
                </a:lnTo>
                <a:lnTo>
                  <a:pt x="41427" y="34035"/>
                </a:lnTo>
                <a:lnTo>
                  <a:pt x="37223" y="41528"/>
                </a:lnTo>
                <a:lnTo>
                  <a:pt x="55496" y="41528"/>
                </a:lnTo>
                <a:lnTo>
                  <a:pt x="58183" y="37504"/>
                </a:lnTo>
                <a:lnTo>
                  <a:pt x="60288" y="24739"/>
                </a:lnTo>
                <a:lnTo>
                  <a:pt x="57270" y="14720"/>
                </a:lnTo>
                <a:lnTo>
                  <a:pt x="56505" y="13944"/>
                </a:lnTo>
                <a:close/>
              </a:path>
            </a:pathLst>
          </a:custGeom>
          <a:solidFill>
            <a:srgbClr val="008FD5"/>
          </a:solidFill>
        </p:spPr>
        <p:txBody>
          <a:bodyPr wrap="square" lIns="0" tIns="0" rIns="0" bIns="0" rtlCol="0">
            <a:noAutofit/>
          </a:bodyPr>
          <a:lstStyle/>
          <a:p>
            <a:endParaRPr>
              <a:solidFill>
                <a:prstClr val="black"/>
              </a:solidFill>
            </a:endParaRPr>
          </a:p>
        </p:txBody>
      </p:sp>
      <p:sp>
        <p:nvSpPr>
          <p:cNvPr id="32" name="bk object 32"/>
          <p:cNvSpPr/>
          <p:nvPr/>
        </p:nvSpPr>
        <p:spPr>
          <a:xfrm>
            <a:off x="5782986" y="4232595"/>
            <a:ext cx="91312" cy="87401"/>
          </a:xfrm>
          <a:custGeom>
            <a:avLst/>
            <a:gdLst/>
            <a:ahLst/>
            <a:cxnLst/>
            <a:rect l="l" t="t" r="r" b="b"/>
            <a:pathLst>
              <a:path w="91312" h="88912">
                <a:moveTo>
                  <a:pt x="56006" y="0"/>
                </a:moveTo>
                <a:lnTo>
                  <a:pt x="35420" y="0"/>
                </a:lnTo>
                <a:lnTo>
                  <a:pt x="0" y="88912"/>
                </a:lnTo>
                <a:lnTo>
                  <a:pt x="19278" y="88912"/>
                </a:lnTo>
                <a:lnTo>
                  <a:pt x="26784" y="68808"/>
                </a:lnTo>
                <a:lnTo>
                  <a:pt x="83329" y="68808"/>
                </a:lnTo>
                <a:lnTo>
                  <a:pt x="77530" y="54203"/>
                </a:lnTo>
                <a:lnTo>
                  <a:pt x="32499" y="54203"/>
                </a:lnTo>
                <a:lnTo>
                  <a:pt x="44818" y="17881"/>
                </a:lnTo>
                <a:lnTo>
                  <a:pt x="63107" y="17881"/>
                </a:lnTo>
                <a:lnTo>
                  <a:pt x="56006" y="0"/>
                </a:lnTo>
                <a:close/>
              </a:path>
              <a:path w="91312" h="88912">
                <a:moveTo>
                  <a:pt x="83329" y="68808"/>
                </a:moveTo>
                <a:lnTo>
                  <a:pt x="63499" y="68808"/>
                </a:lnTo>
                <a:lnTo>
                  <a:pt x="70967" y="88912"/>
                </a:lnTo>
                <a:lnTo>
                  <a:pt x="91312" y="88912"/>
                </a:lnTo>
                <a:lnTo>
                  <a:pt x="83329" y="68808"/>
                </a:lnTo>
                <a:close/>
              </a:path>
              <a:path w="91312" h="88912">
                <a:moveTo>
                  <a:pt x="63107" y="17881"/>
                </a:moveTo>
                <a:lnTo>
                  <a:pt x="45072" y="17881"/>
                </a:lnTo>
                <a:lnTo>
                  <a:pt x="58140" y="54203"/>
                </a:lnTo>
                <a:lnTo>
                  <a:pt x="77530" y="54203"/>
                </a:lnTo>
                <a:lnTo>
                  <a:pt x="63107" y="17881"/>
                </a:lnTo>
                <a:close/>
              </a:path>
            </a:pathLst>
          </a:custGeom>
          <a:solidFill>
            <a:srgbClr val="008FD5"/>
          </a:solidFill>
        </p:spPr>
        <p:txBody>
          <a:bodyPr wrap="square" lIns="0" tIns="0" rIns="0" bIns="0" rtlCol="0">
            <a:noAutofit/>
          </a:bodyPr>
          <a:lstStyle/>
          <a:p>
            <a:endParaRPr>
              <a:solidFill>
                <a:prstClr val="black"/>
              </a:solidFill>
            </a:endParaRPr>
          </a:p>
        </p:txBody>
      </p:sp>
      <p:sp>
        <p:nvSpPr>
          <p:cNvPr id="33" name="bk object 33"/>
          <p:cNvSpPr/>
          <p:nvPr/>
        </p:nvSpPr>
        <p:spPr>
          <a:xfrm>
            <a:off x="5878125" y="4231582"/>
            <a:ext cx="60805" cy="89028"/>
          </a:xfrm>
          <a:custGeom>
            <a:avLst/>
            <a:gdLst/>
            <a:ahLst/>
            <a:cxnLst/>
            <a:rect l="l" t="t" r="r" b="b"/>
            <a:pathLst>
              <a:path w="60805" h="90567">
                <a:moveTo>
                  <a:pt x="0" y="70389"/>
                </a:moveTo>
                <a:lnTo>
                  <a:pt x="4924" y="87543"/>
                </a:lnTo>
                <a:lnTo>
                  <a:pt x="15785" y="89898"/>
                </a:lnTo>
                <a:lnTo>
                  <a:pt x="31623" y="90567"/>
                </a:lnTo>
                <a:lnTo>
                  <a:pt x="44379" y="87429"/>
                </a:lnTo>
                <a:lnTo>
                  <a:pt x="55882" y="78531"/>
                </a:lnTo>
                <a:lnTo>
                  <a:pt x="56504" y="76307"/>
                </a:lnTo>
                <a:lnTo>
                  <a:pt x="20193" y="76307"/>
                </a:lnTo>
                <a:lnTo>
                  <a:pt x="12065" y="75684"/>
                </a:lnTo>
                <a:lnTo>
                  <a:pt x="0" y="70389"/>
                </a:lnTo>
                <a:close/>
              </a:path>
              <a:path w="60805" h="90567">
                <a:moveTo>
                  <a:pt x="55657" y="14610"/>
                </a:moveTo>
                <a:lnTo>
                  <a:pt x="34937" y="14610"/>
                </a:lnTo>
                <a:lnTo>
                  <a:pt x="38227" y="20071"/>
                </a:lnTo>
                <a:lnTo>
                  <a:pt x="38227" y="31869"/>
                </a:lnTo>
                <a:lnTo>
                  <a:pt x="33134" y="36314"/>
                </a:lnTo>
                <a:lnTo>
                  <a:pt x="13208" y="36314"/>
                </a:lnTo>
                <a:lnTo>
                  <a:pt x="13208" y="50932"/>
                </a:lnTo>
                <a:lnTo>
                  <a:pt x="27419" y="50932"/>
                </a:lnTo>
                <a:lnTo>
                  <a:pt x="41262" y="51072"/>
                </a:lnTo>
                <a:lnTo>
                  <a:pt x="41262" y="69207"/>
                </a:lnTo>
                <a:lnTo>
                  <a:pt x="37452" y="76307"/>
                </a:lnTo>
                <a:lnTo>
                  <a:pt x="56504" y="76307"/>
                </a:lnTo>
                <a:lnTo>
                  <a:pt x="60805" y="60911"/>
                </a:lnTo>
                <a:lnTo>
                  <a:pt x="54746" y="48315"/>
                </a:lnTo>
                <a:lnTo>
                  <a:pt x="43192" y="42791"/>
                </a:lnTo>
                <a:lnTo>
                  <a:pt x="43192" y="42423"/>
                </a:lnTo>
                <a:lnTo>
                  <a:pt x="53086" y="39743"/>
                </a:lnTo>
                <a:lnTo>
                  <a:pt x="57899" y="31488"/>
                </a:lnTo>
                <a:lnTo>
                  <a:pt x="57895" y="21898"/>
                </a:lnTo>
                <a:lnTo>
                  <a:pt x="55657" y="14610"/>
                </a:lnTo>
                <a:close/>
              </a:path>
              <a:path w="60805" h="90567">
                <a:moveTo>
                  <a:pt x="26502" y="0"/>
                </a:moveTo>
                <a:lnTo>
                  <a:pt x="13674" y="1220"/>
                </a:lnTo>
                <a:lnTo>
                  <a:pt x="1638" y="4450"/>
                </a:lnTo>
                <a:lnTo>
                  <a:pt x="3429" y="19436"/>
                </a:lnTo>
                <a:lnTo>
                  <a:pt x="10680" y="16007"/>
                </a:lnTo>
                <a:lnTo>
                  <a:pt x="16764" y="14610"/>
                </a:lnTo>
                <a:lnTo>
                  <a:pt x="55657" y="14610"/>
                </a:lnTo>
                <a:lnTo>
                  <a:pt x="54414" y="10564"/>
                </a:lnTo>
                <a:lnTo>
                  <a:pt x="44105" y="2846"/>
                </a:lnTo>
                <a:lnTo>
                  <a:pt x="26502"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34" name="bk object 34"/>
          <p:cNvSpPr/>
          <p:nvPr/>
        </p:nvSpPr>
        <p:spPr>
          <a:xfrm>
            <a:off x="5953060" y="4232592"/>
            <a:ext cx="62772" cy="87401"/>
          </a:xfrm>
          <a:custGeom>
            <a:avLst/>
            <a:gdLst/>
            <a:ahLst/>
            <a:cxnLst/>
            <a:rect l="l" t="t" r="r" b="b"/>
            <a:pathLst>
              <a:path w="62772" h="88912">
                <a:moveTo>
                  <a:pt x="29210" y="0"/>
                </a:moveTo>
                <a:lnTo>
                  <a:pt x="0" y="0"/>
                </a:lnTo>
                <a:lnTo>
                  <a:pt x="0" y="88912"/>
                </a:lnTo>
                <a:lnTo>
                  <a:pt x="39833" y="87946"/>
                </a:lnTo>
                <a:lnTo>
                  <a:pt x="54064" y="82030"/>
                </a:lnTo>
                <a:lnTo>
                  <a:pt x="59154" y="74917"/>
                </a:lnTo>
                <a:lnTo>
                  <a:pt x="18034" y="74917"/>
                </a:lnTo>
                <a:lnTo>
                  <a:pt x="18034" y="50038"/>
                </a:lnTo>
                <a:lnTo>
                  <a:pt x="57591" y="50038"/>
                </a:lnTo>
                <a:lnTo>
                  <a:pt x="56915" y="48661"/>
                </a:lnTo>
                <a:lnTo>
                  <a:pt x="44323" y="42659"/>
                </a:lnTo>
                <a:lnTo>
                  <a:pt x="50334" y="39212"/>
                </a:lnTo>
                <a:lnTo>
                  <a:pt x="52014" y="36068"/>
                </a:lnTo>
                <a:lnTo>
                  <a:pt x="18034" y="36068"/>
                </a:lnTo>
                <a:lnTo>
                  <a:pt x="18034" y="13931"/>
                </a:lnTo>
                <a:lnTo>
                  <a:pt x="55440" y="13931"/>
                </a:lnTo>
                <a:lnTo>
                  <a:pt x="55457" y="10268"/>
                </a:lnTo>
                <a:lnTo>
                  <a:pt x="44999" y="2522"/>
                </a:lnTo>
                <a:lnTo>
                  <a:pt x="29210" y="0"/>
                </a:lnTo>
                <a:close/>
              </a:path>
              <a:path w="62772" h="88912">
                <a:moveTo>
                  <a:pt x="57591" y="50038"/>
                </a:moveTo>
                <a:lnTo>
                  <a:pt x="40525" y="50038"/>
                </a:lnTo>
                <a:lnTo>
                  <a:pt x="43954" y="56121"/>
                </a:lnTo>
                <a:lnTo>
                  <a:pt x="43954" y="68808"/>
                </a:lnTo>
                <a:lnTo>
                  <a:pt x="39370" y="74917"/>
                </a:lnTo>
                <a:lnTo>
                  <a:pt x="59154" y="74917"/>
                </a:lnTo>
                <a:lnTo>
                  <a:pt x="61028" y="72298"/>
                </a:lnTo>
                <a:lnTo>
                  <a:pt x="62772" y="60576"/>
                </a:lnTo>
                <a:lnTo>
                  <a:pt x="57591" y="50038"/>
                </a:lnTo>
                <a:close/>
              </a:path>
              <a:path w="62772" h="88912">
                <a:moveTo>
                  <a:pt x="55440" y="13931"/>
                </a:moveTo>
                <a:lnTo>
                  <a:pt x="40005" y="13931"/>
                </a:lnTo>
                <a:lnTo>
                  <a:pt x="40652" y="22453"/>
                </a:lnTo>
                <a:lnTo>
                  <a:pt x="40652" y="28956"/>
                </a:lnTo>
                <a:lnTo>
                  <a:pt x="38493" y="36068"/>
                </a:lnTo>
                <a:lnTo>
                  <a:pt x="52014" y="36068"/>
                </a:lnTo>
                <a:lnTo>
                  <a:pt x="55368" y="29789"/>
                </a:lnTo>
                <a:lnTo>
                  <a:pt x="55440" y="13931"/>
                </a:lnTo>
                <a:close/>
              </a:path>
            </a:pathLst>
          </a:custGeom>
          <a:solidFill>
            <a:srgbClr val="008FD5"/>
          </a:solidFill>
        </p:spPr>
        <p:txBody>
          <a:bodyPr wrap="square" lIns="0" tIns="0" rIns="0" bIns="0" rtlCol="0">
            <a:noAutofit/>
          </a:bodyPr>
          <a:lstStyle/>
          <a:p>
            <a:endParaRPr>
              <a:solidFill>
                <a:prstClr val="black"/>
              </a:solidFill>
            </a:endParaRPr>
          </a:p>
        </p:txBody>
      </p:sp>
      <p:sp>
        <p:nvSpPr>
          <p:cNvPr id="35" name="bk object 35"/>
          <p:cNvSpPr/>
          <p:nvPr/>
        </p:nvSpPr>
        <p:spPr>
          <a:xfrm>
            <a:off x="6030934" y="4232588"/>
            <a:ext cx="77076" cy="87401"/>
          </a:xfrm>
          <a:custGeom>
            <a:avLst/>
            <a:gdLst/>
            <a:ahLst/>
            <a:cxnLst/>
            <a:rect l="l" t="t" r="r" b="b"/>
            <a:pathLst>
              <a:path w="77076" h="88912">
                <a:moveTo>
                  <a:pt x="18021" y="0"/>
                </a:moveTo>
                <a:lnTo>
                  <a:pt x="0" y="0"/>
                </a:lnTo>
                <a:lnTo>
                  <a:pt x="0" y="88912"/>
                </a:lnTo>
                <a:lnTo>
                  <a:pt x="21577" y="88912"/>
                </a:lnTo>
                <a:lnTo>
                  <a:pt x="34160" y="67297"/>
                </a:lnTo>
                <a:lnTo>
                  <a:pt x="17652" y="67297"/>
                </a:lnTo>
                <a:lnTo>
                  <a:pt x="18021" y="45719"/>
                </a:lnTo>
                <a:lnTo>
                  <a:pt x="18021" y="0"/>
                </a:lnTo>
                <a:close/>
              </a:path>
              <a:path w="77076" h="88912">
                <a:moveTo>
                  <a:pt x="77076" y="21577"/>
                </a:moveTo>
                <a:lnTo>
                  <a:pt x="59448" y="21577"/>
                </a:lnTo>
                <a:lnTo>
                  <a:pt x="59042" y="43040"/>
                </a:lnTo>
                <a:lnTo>
                  <a:pt x="59042" y="88912"/>
                </a:lnTo>
                <a:lnTo>
                  <a:pt x="77076" y="88912"/>
                </a:lnTo>
                <a:lnTo>
                  <a:pt x="77076" y="21577"/>
                </a:lnTo>
                <a:close/>
              </a:path>
              <a:path w="77076" h="88912">
                <a:moveTo>
                  <a:pt x="77076" y="0"/>
                </a:moveTo>
                <a:lnTo>
                  <a:pt x="55498" y="0"/>
                </a:lnTo>
                <a:lnTo>
                  <a:pt x="24371" y="54355"/>
                </a:lnTo>
                <a:lnTo>
                  <a:pt x="18021" y="67297"/>
                </a:lnTo>
                <a:lnTo>
                  <a:pt x="34160" y="67297"/>
                </a:lnTo>
                <a:lnTo>
                  <a:pt x="52946" y="35026"/>
                </a:lnTo>
                <a:lnTo>
                  <a:pt x="59042" y="21577"/>
                </a:lnTo>
                <a:lnTo>
                  <a:pt x="77076" y="21577"/>
                </a:lnTo>
                <a:lnTo>
                  <a:pt x="77076"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36" name="bk object 36"/>
          <p:cNvSpPr/>
          <p:nvPr/>
        </p:nvSpPr>
        <p:spPr>
          <a:xfrm>
            <a:off x="6153519" y="4248056"/>
            <a:ext cx="0" cy="71934"/>
          </a:xfrm>
          <a:custGeom>
            <a:avLst/>
            <a:gdLst/>
            <a:ahLst/>
            <a:cxnLst/>
            <a:rect l="l" t="t" r="r" b="b"/>
            <a:pathLst>
              <a:path h="73177">
                <a:moveTo>
                  <a:pt x="0" y="0"/>
                </a:moveTo>
                <a:lnTo>
                  <a:pt x="0" y="73177"/>
                </a:lnTo>
              </a:path>
            </a:pathLst>
          </a:custGeom>
          <a:ln w="19278">
            <a:solidFill>
              <a:srgbClr val="008FD5"/>
            </a:solidFill>
          </a:ln>
        </p:spPr>
        <p:txBody>
          <a:bodyPr wrap="square" lIns="0" tIns="0" rIns="0" bIns="0" rtlCol="0">
            <a:noAutofit/>
          </a:bodyPr>
          <a:lstStyle/>
          <a:p>
            <a:endParaRPr>
              <a:solidFill>
                <a:prstClr val="black"/>
              </a:solidFill>
            </a:endParaRPr>
          </a:p>
        </p:txBody>
      </p:sp>
      <p:sp>
        <p:nvSpPr>
          <p:cNvPr id="37" name="bk object 37"/>
          <p:cNvSpPr/>
          <p:nvPr/>
        </p:nvSpPr>
        <p:spPr>
          <a:xfrm>
            <a:off x="6118835" y="4240320"/>
            <a:ext cx="69354" cy="0"/>
          </a:xfrm>
          <a:custGeom>
            <a:avLst/>
            <a:gdLst/>
            <a:ahLst/>
            <a:cxnLst/>
            <a:rect l="l" t="t" r="r" b="b"/>
            <a:pathLst>
              <a:path w="69354">
                <a:moveTo>
                  <a:pt x="0" y="0"/>
                </a:moveTo>
                <a:lnTo>
                  <a:pt x="69354" y="0"/>
                </a:lnTo>
              </a:path>
            </a:pathLst>
          </a:custGeom>
          <a:ln w="17005">
            <a:solidFill>
              <a:srgbClr val="008FD5"/>
            </a:solidFill>
          </a:ln>
        </p:spPr>
        <p:txBody>
          <a:bodyPr wrap="square" lIns="0" tIns="0" rIns="0" bIns="0" rtlCol="0">
            <a:noAutofit/>
          </a:bodyPr>
          <a:lstStyle/>
          <a:p>
            <a:endParaRPr>
              <a:solidFill>
                <a:prstClr val="black"/>
              </a:solidFill>
            </a:endParaRPr>
          </a:p>
        </p:txBody>
      </p:sp>
      <p:sp>
        <p:nvSpPr>
          <p:cNvPr id="38" name="bk object 38"/>
          <p:cNvSpPr/>
          <p:nvPr/>
        </p:nvSpPr>
        <p:spPr>
          <a:xfrm>
            <a:off x="6198999" y="4232588"/>
            <a:ext cx="77088" cy="87401"/>
          </a:xfrm>
          <a:custGeom>
            <a:avLst/>
            <a:gdLst/>
            <a:ahLst/>
            <a:cxnLst/>
            <a:rect l="l" t="t" r="r" b="b"/>
            <a:pathLst>
              <a:path w="77088" h="88912">
                <a:moveTo>
                  <a:pt x="18034" y="0"/>
                </a:moveTo>
                <a:lnTo>
                  <a:pt x="0" y="0"/>
                </a:lnTo>
                <a:lnTo>
                  <a:pt x="0" y="88912"/>
                </a:lnTo>
                <a:lnTo>
                  <a:pt x="21577" y="88912"/>
                </a:lnTo>
                <a:lnTo>
                  <a:pt x="34160" y="67297"/>
                </a:lnTo>
                <a:lnTo>
                  <a:pt x="17665" y="67297"/>
                </a:lnTo>
                <a:lnTo>
                  <a:pt x="18034" y="45719"/>
                </a:lnTo>
                <a:lnTo>
                  <a:pt x="18034" y="0"/>
                </a:lnTo>
                <a:close/>
              </a:path>
              <a:path w="77088" h="88912">
                <a:moveTo>
                  <a:pt x="77089" y="21577"/>
                </a:moveTo>
                <a:lnTo>
                  <a:pt x="59410" y="21577"/>
                </a:lnTo>
                <a:lnTo>
                  <a:pt x="59042" y="43040"/>
                </a:lnTo>
                <a:lnTo>
                  <a:pt x="59042" y="88912"/>
                </a:lnTo>
                <a:lnTo>
                  <a:pt x="77089" y="88912"/>
                </a:lnTo>
                <a:lnTo>
                  <a:pt x="77089" y="21577"/>
                </a:lnTo>
                <a:close/>
              </a:path>
              <a:path w="77088" h="88912">
                <a:moveTo>
                  <a:pt x="77089" y="0"/>
                </a:moveTo>
                <a:lnTo>
                  <a:pt x="55499" y="0"/>
                </a:lnTo>
                <a:lnTo>
                  <a:pt x="24384" y="54355"/>
                </a:lnTo>
                <a:lnTo>
                  <a:pt x="18034" y="67297"/>
                </a:lnTo>
                <a:lnTo>
                  <a:pt x="34160" y="67297"/>
                </a:lnTo>
                <a:lnTo>
                  <a:pt x="52946" y="35026"/>
                </a:lnTo>
                <a:lnTo>
                  <a:pt x="59042" y="21577"/>
                </a:lnTo>
                <a:lnTo>
                  <a:pt x="77089" y="21577"/>
                </a:lnTo>
                <a:lnTo>
                  <a:pt x="77089"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39" name="bk object 39"/>
          <p:cNvSpPr/>
          <p:nvPr/>
        </p:nvSpPr>
        <p:spPr>
          <a:xfrm>
            <a:off x="6289438" y="4232594"/>
            <a:ext cx="67690" cy="87414"/>
          </a:xfrm>
          <a:custGeom>
            <a:avLst/>
            <a:gdLst/>
            <a:ahLst/>
            <a:cxnLst/>
            <a:rect l="l" t="t" r="r" b="b"/>
            <a:pathLst>
              <a:path w="67690" h="88925">
                <a:moveTo>
                  <a:pt x="67690" y="0"/>
                </a:moveTo>
                <a:lnTo>
                  <a:pt x="30852" y="474"/>
                </a:lnTo>
                <a:lnTo>
                  <a:pt x="19107" y="4165"/>
                </a:lnTo>
                <a:lnTo>
                  <a:pt x="8658" y="14481"/>
                </a:lnTo>
                <a:lnTo>
                  <a:pt x="4476" y="34829"/>
                </a:lnTo>
                <a:lnTo>
                  <a:pt x="11631" y="47048"/>
                </a:lnTo>
                <a:lnTo>
                  <a:pt x="21208" y="52323"/>
                </a:lnTo>
                <a:lnTo>
                  <a:pt x="0" y="88925"/>
                </a:lnTo>
                <a:lnTo>
                  <a:pt x="21577" y="88925"/>
                </a:lnTo>
                <a:lnTo>
                  <a:pt x="38861" y="55879"/>
                </a:lnTo>
                <a:lnTo>
                  <a:pt x="67690" y="55879"/>
                </a:lnTo>
                <a:lnTo>
                  <a:pt x="67690" y="41909"/>
                </a:lnTo>
                <a:lnTo>
                  <a:pt x="49644" y="41909"/>
                </a:lnTo>
                <a:lnTo>
                  <a:pt x="22745" y="41782"/>
                </a:lnTo>
                <a:lnTo>
                  <a:pt x="22745" y="23113"/>
                </a:lnTo>
                <a:lnTo>
                  <a:pt x="24637" y="13944"/>
                </a:lnTo>
                <a:lnTo>
                  <a:pt x="67690" y="13944"/>
                </a:lnTo>
                <a:lnTo>
                  <a:pt x="67690" y="0"/>
                </a:lnTo>
                <a:close/>
              </a:path>
              <a:path w="67690" h="88925">
                <a:moveTo>
                  <a:pt x="67690" y="55879"/>
                </a:moveTo>
                <a:lnTo>
                  <a:pt x="49644" y="55879"/>
                </a:lnTo>
                <a:lnTo>
                  <a:pt x="49644" y="88925"/>
                </a:lnTo>
                <a:lnTo>
                  <a:pt x="67690" y="88925"/>
                </a:lnTo>
                <a:lnTo>
                  <a:pt x="67690" y="55879"/>
                </a:lnTo>
                <a:close/>
              </a:path>
              <a:path w="67690" h="88925">
                <a:moveTo>
                  <a:pt x="67690" y="13944"/>
                </a:moveTo>
                <a:lnTo>
                  <a:pt x="49644" y="13944"/>
                </a:lnTo>
                <a:lnTo>
                  <a:pt x="49644" y="41909"/>
                </a:lnTo>
                <a:lnTo>
                  <a:pt x="67690" y="41909"/>
                </a:lnTo>
                <a:lnTo>
                  <a:pt x="67690" y="13944"/>
                </a:lnTo>
                <a:close/>
              </a:path>
            </a:pathLst>
          </a:custGeom>
          <a:solidFill>
            <a:srgbClr val="008FD5"/>
          </a:solidFill>
        </p:spPr>
        <p:txBody>
          <a:bodyPr wrap="square" lIns="0" tIns="0" rIns="0" bIns="0" rtlCol="0">
            <a:noAutofit/>
          </a:bodyPr>
          <a:lstStyle/>
          <a:p>
            <a:endParaRPr>
              <a:solidFill>
                <a:prstClr val="black"/>
              </a:solidFill>
            </a:endParaRPr>
          </a:p>
        </p:txBody>
      </p:sp>
      <p:sp>
        <p:nvSpPr>
          <p:cNvPr id="40" name="bk object 40"/>
          <p:cNvSpPr/>
          <p:nvPr/>
        </p:nvSpPr>
        <p:spPr>
          <a:xfrm>
            <a:off x="5020707" y="4365316"/>
            <a:ext cx="84257" cy="33632"/>
          </a:xfrm>
          <a:custGeom>
            <a:avLst/>
            <a:gdLst/>
            <a:ahLst/>
            <a:cxnLst/>
            <a:rect l="l" t="t" r="r" b="b"/>
            <a:pathLst>
              <a:path w="84257" h="34213">
                <a:moveTo>
                  <a:pt x="64376" y="0"/>
                </a:moveTo>
                <a:lnTo>
                  <a:pt x="0" y="0"/>
                </a:lnTo>
                <a:lnTo>
                  <a:pt x="0" y="34213"/>
                </a:lnTo>
                <a:lnTo>
                  <a:pt x="64376" y="34213"/>
                </a:lnTo>
                <a:lnTo>
                  <a:pt x="79445" y="29403"/>
                </a:lnTo>
                <a:lnTo>
                  <a:pt x="84257" y="17960"/>
                </a:lnTo>
                <a:lnTo>
                  <a:pt x="80263" y="5691"/>
                </a:lnTo>
                <a:lnTo>
                  <a:pt x="66611" y="64"/>
                </a:lnTo>
                <a:lnTo>
                  <a:pt x="64376"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41" name="bk object 41"/>
          <p:cNvSpPr/>
          <p:nvPr/>
        </p:nvSpPr>
        <p:spPr>
          <a:xfrm>
            <a:off x="5341470" y="4364433"/>
            <a:ext cx="77294" cy="34369"/>
          </a:xfrm>
          <a:custGeom>
            <a:avLst/>
            <a:gdLst/>
            <a:ahLst/>
            <a:cxnLst/>
            <a:rect l="l" t="t" r="r" b="b"/>
            <a:pathLst>
              <a:path w="77294" h="34963">
                <a:moveTo>
                  <a:pt x="57467" y="0"/>
                </a:moveTo>
                <a:lnTo>
                  <a:pt x="0" y="0"/>
                </a:lnTo>
                <a:lnTo>
                  <a:pt x="0" y="34963"/>
                </a:lnTo>
                <a:lnTo>
                  <a:pt x="57467" y="34963"/>
                </a:lnTo>
                <a:lnTo>
                  <a:pt x="72418" y="30148"/>
                </a:lnTo>
                <a:lnTo>
                  <a:pt x="77294" y="18629"/>
                </a:lnTo>
                <a:lnTo>
                  <a:pt x="73392" y="6082"/>
                </a:lnTo>
                <a:lnTo>
                  <a:pt x="60257" y="109"/>
                </a:lnTo>
                <a:lnTo>
                  <a:pt x="57467"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42" name="bk object 42"/>
          <p:cNvSpPr/>
          <p:nvPr/>
        </p:nvSpPr>
        <p:spPr>
          <a:xfrm>
            <a:off x="5020727" y="4311077"/>
            <a:ext cx="78917" cy="32958"/>
          </a:xfrm>
          <a:custGeom>
            <a:avLst/>
            <a:gdLst/>
            <a:ahLst/>
            <a:cxnLst/>
            <a:rect l="l" t="t" r="r" b="b"/>
            <a:pathLst>
              <a:path w="78917" h="33527">
                <a:moveTo>
                  <a:pt x="0" y="0"/>
                </a:moveTo>
                <a:lnTo>
                  <a:pt x="0" y="33528"/>
                </a:lnTo>
                <a:lnTo>
                  <a:pt x="59054" y="33528"/>
                </a:lnTo>
                <a:lnTo>
                  <a:pt x="74338" y="28908"/>
                </a:lnTo>
                <a:lnTo>
                  <a:pt x="78917" y="17646"/>
                </a:lnTo>
                <a:lnTo>
                  <a:pt x="74701" y="5798"/>
                </a:lnTo>
                <a:lnTo>
                  <a:pt x="60788" y="43"/>
                </a:lnTo>
                <a:lnTo>
                  <a:pt x="0"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43" name="bk object 43"/>
          <p:cNvSpPr/>
          <p:nvPr/>
        </p:nvSpPr>
        <p:spPr>
          <a:xfrm>
            <a:off x="4900736" y="4093135"/>
            <a:ext cx="736942" cy="418982"/>
          </a:xfrm>
          <a:custGeom>
            <a:avLst/>
            <a:gdLst/>
            <a:ahLst/>
            <a:cxnLst/>
            <a:rect l="l" t="t" r="r" b="b"/>
            <a:pathLst>
              <a:path w="736942" h="426224">
                <a:moveTo>
                  <a:pt x="736942" y="0"/>
                </a:moveTo>
                <a:lnTo>
                  <a:pt x="195325" y="0"/>
                </a:lnTo>
                <a:lnTo>
                  <a:pt x="12" y="195275"/>
                </a:lnTo>
                <a:lnTo>
                  <a:pt x="0" y="426224"/>
                </a:lnTo>
                <a:lnTo>
                  <a:pt x="541680" y="426224"/>
                </a:lnTo>
                <a:lnTo>
                  <a:pt x="630523" y="337375"/>
                </a:lnTo>
                <a:lnTo>
                  <a:pt x="252869" y="337375"/>
                </a:lnTo>
                <a:lnTo>
                  <a:pt x="88912" y="337362"/>
                </a:lnTo>
                <a:lnTo>
                  <a:pt x="88912" y="195275"/>
                </a:lnTo>
                <a:lnTo>
                  <a:pt x="736942" y="195275"/>
                </a:lnTo>
                <a:lnTo>
                  <a:pt x="736942" y="0"/>
                </a:lnTo>
                <a:close/>
              </a:path>
              <a:path w="736942" h="426224">
                <a:moveTo>
                  <a:pt x="409663" y="195275"/>
                </a:moveTo>
                <a:lnTo>
                  <a:pt x="323151" y="195275"/>
                </a:lnTo>
                <a:lnTo>
                  <a:pt x="338378" y="196644"/>
                </a:lnTo>
                <a:lnTo>
                  <a:pt x="352125" y="200627"/>
                </a:lnTo>
                <a:lnTo>
                  <a:pt x="382625" y="226348"/>
                </a:lnTo>
                <a:lnTo>
                  <a:pt x="392136" y="253070"/>
                </a:lnTo>
                <a:lnTo>
                  <a:pt x="391331" y="271191"/>
                </a:lnTo>
                <a:lnTo>
                  <a:pt x="376363" y="312596"/>
                </a:lnTo>
                <a:lnTo>
                  <a:pt x="332628" y="336849"/>
                </a:lnTo>
                <a:lnTo>
                  <a:pt x="323151" y="337375"/>
                </a:lnTo>
                <a:lnTo>
                  <a:pt x="630536" y="337362"/>
                </a:lnTo>
                <a:lnTo>
                  <a:pt x="409663" y="337362"/>
                </a:lnTo>
                <a:lnTo>
                  <a:pt x="409663" y="195275"/>
                </a:lnTo>
                <a:close/>
              </a:path>
              <a:path w="736942" h="426224">
                <a:moveTo>
                  <a:pt x="252869" y="195275"/>
                </a:moveTo>
                <a:lnTo>
                  <a:pt x="177939" y="195275"/>
                </a:lnTo>
                <a:lnTo>
                  <a:pt x="197224" y="196962"/>
                </a:lnTo>
                <a:lnTo>
                  <a:pt x="211893" y="201797"/>
                </a:lnTo>
                <a:lnTo>
                  <a:pt x="222218" y="209443"/>
                </a:lnTo>
                <a:lnTo>
                  <a:pt x="228472" y="219561"/>
                </a:lnTo>
                <a:lnTo>
                  <a:pt x="230927" y="231815"/>
                </a:lnTo>
                <a:lnTo>
                  <a:pt x="228926" y="246429"/>
                </a:lnTo>
                <a:lnTo>
                  <a:pt x="222590" y="257122"/>
                </a:lnTo>
                <a:lnTo>
                  <a:pt x="228736" y="268198"/>
                </a:lnTo>
                <a:lnTo>
                  <a:pt x="233631" y="279736"/>
                </a:lnTo>
                <a:lnTo>
                  <a:pt x="236170" y="292538"/>
                </a:lnTo>
                <a:lnTo>
                  <a:pt x="234643" y="306607"/>
                </a:lnTo>
                <a:lnTo>
                  <a:pt x="192533" y="336993"/>
                </a:lnTo>
                <a:lnTo>
                  <a:pt x="183464" y="337362"/>
                </a:lnTo>
                <a:lnTo>
                  <a:pt x="252869" y="337362"/>
                </a:lnTo>
                <a:lnTo>
                  <a:pt x="252869" y="310921"/>
                </a:lnTo>
                <a:lnTo>
                  <a:pt x="320268" y="310921"/>
                </a:lnTo>
                <a:lnTo>
                  <a:pt x="334269" y="308628"/>
                </a:lnTo>
                <a:lnTo>
                  <a:pt x="345768" y="302110"/>
                </a:lnTo>
                <a:lnTo>
                  <a:pt x="354291" y="291903"/>
                </a:lnTo>
                <a:lnTo>
                  <a:pt x="268084" y="279209"/>
                </a:lnTo>
                <a:lnTo>
                  <a:pt x="268084" y="253479"/>
                </a:lnTo>
                <a:lnTo>
                  <a:pt x="359194" y="253479"/>
                </a:lnTo>
                <a:lnTo>
                  <a:pt x="353941" y="240249"/>
                </a:lnTo>
                <a:lnTo>
                  <a:pt x="345267" y="230198"/>
                </a:lnTo>
                <a:lnTo>
                  <a:pt x="333646" y="223865"/>
                </a:lnTo>
                <a:lnTo>
                  <a:pt x="320268" y="221716"/>
                </a:lnTo>
                <a:lnTo>
                  <a:pt x="252869" y="221716"/>
                </a:lnTo>
                <a:lnTo>
                  <a:pt x="252869" y="195275"/>
                </a:lnTo>
                <a:close/>
              </a:path>
              <a:path w="736942" h="426224">
                <a:moveTo>
                  <a:pt x="736942" y="195275"/>
                </a:moveTo>
                <a:lnTo>
                  <a:pt x="541680" y="195275"/>
                </a:lnTo>
                <a:lnTo>
                  <a:pt x="541680" y="221716"/>
                </a:lnTo>
                <a:lnTo>
                  <a:pt x="440728" y="221716"/>
                </a:lnTo>
                <a:lnTo>
                  <a:pt x="440728" y="249745"/>
                </a:lnTo>
                <a:lnTo>
                  <a:pt x="498195" y="249745"/>
                </a:lnTo>
                <a:lnTo>
                  <a:pt x="516956" y="251610"/>
                </a:lnTo>
                <a:lnTo>
                  <a:pt x="531162" y="256894"/>
                </a:lnTo>
                <a:lnTo>
                  <a:pt x="541165" y="265130"/>
                </a:lnTo>
                <a:lnTo>
                  <a:pt x="547320" y="275852"/>
                </a:lnTo>
                <a:lnTo>
                  <a:pt x="549980" y="288591"/>
                </a:lnTo>
                <a:lnTo>
                  <a:pt x="548581" y="303353"/>
                </a:lnTo>
                <a:lnTo>
                  <a:pt x="509693" y="336584"/>
                </a:lnTo>
                <a:lnTo>
                  <a:pt x="497319" y="337362"/>
                </a:lnTo>
                <a:lnTo>
                  <a:pt x="630536" y="337362"/>
                </a:lnTo>
                <a:lnTo>
                  <a:pt x="736942" y="230949"/>
                </a:lnTo>
                <a:lnTo>
                  <a:pt x="736942" y="195275"/>
                </a:lnTo>
                <a:close/>
              </a:path>
            </a:pathLst>
          </a:custGeom>
          <a:solidFill>
            <a:srgbClr val="008FD5"/>
          </a:solidFill>
        </p:spPr>
        <p:txBody>
          <a:bodyPr wrap="square" lIns="0" tIns="0" rIns="0" bIns="0" rtlCol="0">
            <a:noAutofit/>
          </a:bodyPr>
          <a:lstStyle/>
          <a:p>
            <a:endParaRPr>
              <a:solidFill>
                <a:prstClr val="black"/>
              </a:solidFill>
            </a:endParaRPr>
          </a:p>
        </p:txBody>
      </p:sp>
      <p:sp>
        <p:nvSpPr>
          <p:cNvPr id="44" name="bk object 44"/>
          <p:cNvSpPr/>
          <p:nvPr/>
        </p:nvSpPr>
        <p:spPr>
          <a:xfrm>
            <a:off x="3202933" y="743265"/>
            <a:ext cx="262829" cy="407636"/>
          </a:xfrm>
          <a:custGeom>
            <a:avLst/>
            <a:gdLst/>
            <a:ahLst/>
            <a:cxnLst/>
            <a:rect l="l" t="t" r="r" b="b"/>
            <a:pathLst>
              <a:path w="262829" h="414682">
                <a:moveTo>
                  <a:pt x="98637" y="8308"/>
                </a:moveTo>
                <a:lnTo>
                  <a:pt x="57419" y="33044"/>
                </a:lnTo>
                <a:lnTo>
                  <a:pt x="28861" y="64413"/>
                </a:lnTo>
                <a:lnTo>
                  <a:pt x="10732" y="100923"/>
                </a:lnTo>
                <a:lnTo>
                  <a:pt x="1601" y="141081"/>
                </a:lnTo>
                <a:lnTo>
                  <a:pt x="0" y="161997"/>
                </a:lnTo>
                <a:lnTo>
                  <a:pt x="149" y="183198"/>
                </a:lnTo>
                <a:lnTo>
                  <a:pt x="5031" y="225631"/>
                </a:lnTo>
                <a:lnTo>
                  <a:pt x="14900" y="266739"/>
                </a:lnTo>
                <a:lnTo>
                  <a:pt x="28409" y="304882"/>
                </a:lnTo>
                <a:lnTo>
                  <a:pt x="52554" y="352944"/>
                </a:lnTo>
                <a:lnTo>
                  <a:pt x="75981" y="383946"/>
                </a:lnTo>
                <a:lnTo>
                  <a:pt x="114189" y="409301"/>
                </a:lnTo>
                <a:lnTo>
                  <a:pt x="149264" y="414682"/>
                </a:lnTo>
                <a:lnTo>
                  <a:pt x="160413" y="412907"/>
                </a:lnTo>
                <a:lnTo>
                  <a:pt x="195638" y="387897"/>
                </a:lnTo>
                <a:lnTo>
                  <a:pt x="203467" y="357082"/>
                </a:lnTo>
                <a:lnTo>
                  <a:pt x="202528" y="345615"/>
                </a:lnTo>
                <a:lnTo>
                  <a:pt x="181164" y="298372"/>
                </a:lnTo>
                <a:lnTo>
                  <a:pt x="153155" y="269815"/>
                </a:lnTo>
                <a:lnTo>
                  <a:pt x="125128" y="246274"/>
                </a:lnTo>
                <a:lnTo>
                  <a:pt x="115814" y="238325"/>
                </a:lnTo>
                <a:lnTo>
                  <a:pt x="88608" y="211615"/>
                </a:lnTo>
                <a:lnTo>
                  <a:pt x="64584" y="178938"/>
                </a:lnTo>
                <a:lnTo>
                  <a:pt x="48798" y="143377"/>
                </a:lnTo>
                <a:lnTo>
                  <a:pt x="42063" y="100923"/>
                </a:lnTo>
                <a:lnTo>
                  <a:pt x="42072" y="98704"/>
                </a:lnTo>
                <a:lnTo>
                  <a:pt x="51658" y="54536"/>
                </a:lnTo>
                <a:lnTo>
                  <a:pt x="74425" y="22163"/>
                </a:lnTo>
                <a:lnTo>
                  <a:pt x="85659" y="14560"/>
                </a:lnTo>
                <a:lnTo>
                  <a:pt x="98637" y="8308"/>
                </a:lnTo>
                <a:close/>
              </a:path>
              <a:path w="262829" h="414682">
                <a:moveTo>
                  <a:pt x="138808" y="0"/>
                </a:moveTo>
                <a:lnTo>
                  <a:pt x="136750" y="50"/>
                </a:lnTo>
                <a:lnTo>
                  <a:pt x="134668" y="190"/>
                </a:lnTo>
                <a:lnTo>
                  <a:pt x="132598" y="355"/>
                </a:lnTo>
                <a:lnTo>
                  <a:pt x="146660" y="962"/>
                </a:lnTo>
                <a:lnTo>
                  <a:pt x="157979" y="4354"/>
                </a:lnTo>
                <a:lnTo>
                  <a:pt x="183513" y="45559"/>
                </a:lnTo>
                <a:lnTo>
                  <a:pt x="183688" y="54536"/>
                </a:lnTo>
                <a:lnTo>
                  <a:pt x="182941" y="64413"/>
                </a:lnTo>
                <a:lnTo>
                  <a:pt x="164076" y="112049"/>
                </a:lnTo>
                <a:lnTo>
                  <a:pt x="151076" y="128587"/>
                </a:lnTo>
                <a:lnTo>
                  <a:pt x="149362" y="130568"/>
                </a:lnTo>
                <a:lnTo>
                  <a:pt x="133624" y="170880"/>
                </a:lnTo>
                <a:lnTo>
                  <a:pt x="134143" y="182914"/>
                </a:lnTo>
                <a:lnTo>
                  <a:pt x="160702" y="220742"/>
                </a:lnTo>
                <a:lnTo>
                  <a:pt x="184019" y="227007"/>
                </a:lnTo>
                <a:lnTo>
                  <a:pt x="195432" y="226621"/>
                </a:lnTo>
                <a:lnTo>
                  <a:pt x="234599" y="204455"/>
                </a:lnTo>
                <a:lnTo>
                  <a:pt x="255198" y="167134"/>
                </a:lnTo>
                <a:lnTo>
                  <a:pt x="262829" y="127368"/>
                </a:lnTo>
                <a:lnTo>
                  <a:pt x="262777" y="120655"/>
                </a:lnTo>
                <a:lnTo>
                  <a:pt x="252607" y="73579"/>
                </a:lnTo>
                <a:lnTo>
                  <a:pt x="231905" y="40727"/>
                </a:lnTo>
                <a:lnTo>
                  <a:pt x="202255" y="15963"/>
                </a:lnTo>
                <a:lnTo>
                  <a:pt x="165914" y="2042"/>
                </a:lnTo>
                <a:lnTo>
                  <a:pt x="152594" y="229"/>
                </a:lnTo>
                <a:lnTo>
                  <a:pt x="138808" y="0"/>
                </a:lnTo>
                <a:close/>
              </a:path>
            </a:pathLst>
          </a:custGeom>
          <a:solidFill>
            <a:srgbClr val="00AAE7"/>
          </a:solidFill>
        </p:spPr>
        <p:txBody>
          <a:bodyPr wrap="square" lIns="0" tIns="0" rIns="0" bIns="0" rtlCol="0">
            <a:noAutofit/>
          </a:bodyPr>
          <a:lstStyle/>
          <a:p>
            <a:endParaRPr>
              <a:solidFill>
                <a:prstClr val="black"/>
              </a:solidFill>
            </a:endParaRPr>
          </a:p>
        </p:txBody>
      </p:sp>
      <p:sp>
        <p:nvSpPr>
          <p:cNvPr id="45" name="bk object 45"/>
          <p:cNvSpPr/>
          <p:nvPr/>
        </p:nvSpPr>
        <p:spPr>
          <a:xfrm>
            <a:off x="3244951" y="743565"/>
            <a:ext cx="141757" cy="233110"/>
          </a:xfrm>
          <a:custGeom>
            <a:avLst/>
            <a:gdLst/>
            <a:ahLst/>
            <a:cxnLst/>
            <a:rect l="l" t="t" r="r" b="b"/>
            <a:pathLst>
              <a:path w="141757" h="237139">
                <a:moveTo>
                  <a:pt x="97463" y="0"/>
                </a:moveTo>
                <a:lnTo>
                  <a:pt x="53850" y="9953"/>
                </a:lnTo>
                <a:lnTo>
                  <a:pt x="15427" y="42783"/>
                </a:lnTo>
                <a:lnTo>
                  <a:pt x="1910" y="78501"/>
                </a:lnTo>
                <a:lnTo>
                  <a:pt x="0" y="101399"/>
                </a:lnTo>
                <a:lnTo>
                  <a:pt x="181" y="105720"/>
                </a:lnTo>
                <a:lnTo>
                  <a:pt x="11036" y="155108"/>
                </a:lnTo>
                <a:lnTo>
                  <a:pt x="32134" y="192296"/>
                </a:lnTo>
                <a:lnTo>
                  <a:pt x="57450" y="222663"/>
                </a:lnTo>
                <a:lnTo>
                  <a:pt x="72754" y="237139"/>
                </a:lnTo>
                <a:lnTo>
                  <a:pt x="65704" y="229564"/>
                </a:lnTo>
                <a:lnTo>
                  <a:pt x="59503" y="219980"/>
                </a:lnTo>
                <a:lnTo>
                  <a:pt x="54365" y="208669"/>
                </a:lnTo>
                <a:lnTo>
                  <a:pt x="50500" y="195913"/>
                </a:lnTo>
                <a:lnTo>
                  <a:pt x="48122" y="181994"/>
                </a:lnTo>
                <a:lnTo>
                  <a:pt x="47441" y="167194"/>
                </a:lnTo>
                <a:lnTo>
                  <a:pt x="47637" y="161966"/>
                </a:lnTo>
                <a:lnTo>
                  <a:pt x="59452" y="117644"/>
                </a:lnTo>
                <a:lnTo>
                  <a:pt x="85301" y="87661"/>
                </a:lnTo>
                <a:lnTo>
                  <a:pt x="107530" y="78998"/>
                </a:lnTo>
                <a:lnTo>
                  <a:pt x="135575" y="78998"/>
                </a:lnTo>
                <a:lnTo>
                  <a:pt x="139247" y="70701"/>
                </a:lnTo>
                <a:lnTo>
                  <a:pt x="141522" y="58277"/>
                </a:lnTo>
                <a:lnTo>
                  <a:pt x="141676" y="54616"/>
                </a:lnTo>
                <a:lnTo>
                  <a:pt x="141757" y="51857"/>
                </a:lnTo>
                <a:lnTo>
                  <a:pt x="140508" y="38470"/>
                </a:lnTo>
                <a:lnTo>
                  <a:pt x="121183" y="7191"/>
                </a:lnTo>
                <a:lnTo>
                  <a:pt x="120078" y="6403"/>
                </a:lnTo>
                <a:lnTo>
                  <a:pt x="118935" y="5718"/>
                </a:lnTo>
                <a:lnTo>
                  <a:pt x="117779" y="5057"/>
                </a:lnTo>
                <a:lnTo>
                  <a:pt x="108757" y="1506"/>
                </a:lnTo>
                <a:lnTo>
                  <a:pt x="97463" y="0"/>
                </a:lnTo>
                <a:close/>
              </a:path>
              <a:path w="141757" h="237139">
                <a:moveTo>
                  <a:pt x="135575" y="78998"/>
                </a:moveTo>
                <a:lnTo>
                  <a:pt x="107530" y="78998"/>
                </a:lnTo>
                <a:lnTo>
                  <a:pt x="123976" y="80080"/>
                </a:lnTo>
                <a:lnTo>
                  <a:pt x="133857" y="82881"/>
                </a:lnTo>
                <a:lnTo>
                  <a:pt x="135575" y="78998"/>
                </a:lnTo>
                <a:close/>
              </a:path>
            </a:pathLst>
          </a:custGeom>
          <a:solidFill>
            <a:srgbClr val="F47B20"/>
          </a:solidFill>
        </p:spPr>
        <p:txBody>
          <a:bodyPr wrap="square" lIns="0" tIns="0" rIns="0" bIns="0" rtlCol="0">
            <a:noAutofit/>
          </a:bodyPr>
          <a:lstStyle/>
          <a:p>
            <a:endParaRPr>
              <a:solidFill>
                <a:prstClr val="black"/>
              </a:solidFill>
            </a:endParaRPr>
          </a:p>
        </p:txBody>
      </p:sp>
      <p:sp>
        <p:nvSpPr>
          <p:cNvPr id="46" name="bk object 46"/>
          <p:cNvSpPr/>
          <p:nvPr/>
        </p:nvSpPr>
        <p:spPr>
          <a:xfrm>
            <a:off x="3601064" y="864284"/>
            <a:ext cx="1434807" cy="165561"/>
          </a:xfrm>
          <a:custGeom>
            <a:avLst/>
            <a:gdLst/>
            <a:ahLst/>
            <a:cxnLst/>
            <a:rect l="l" t="t" r="r" b="b"/>
            <a:pathLst>
              <a:path w="1434807" h="168423">
                <a:moveTo>
                  <a:pt x="199301" y="41452"/>
                </a:moveTo>
                <a:lnTo>
                  <a:pt x="158925" y="52522"/>
                </a:lnTo>
                <a:lnTo>
                  <a:pt x="136442" y="84768"/>
                </a:lnTo>
                <a:lnTo>
                  <a:pt x="132331" y="119574"/>
                </a:lnTo>
                <a:lnTo>
                  <a:pt x="136246" y="132406"/>
                </a:lnTo>
                <a:lnTo>
                  <a:pt x="176213" y="164552"/>
                </a:lnTo>
                <a:lnTo>
                  <a:pt x="209428" y="168423"/>
                </a:lnTo>
                <a:lnTo>
                  <a:pt x="223353" y="165712"/>
                </a:lnTo>
                <a:lnTo>
                  <a:pt x="235805" y="160666"/>
                </a:lnTo>
                <a:lnTo>
                  <a:pt x="246535" y="153259"/>
                </a:lnTo>
                <a:lnTo>
                  <a:pt x="253447" y="145529"/>
                </a:lnTo>
                <a:lnTo>
                  <a:pt x="199301" y="145529"/>
                </a:lnTo>
                <a:lnTo>
                  <a:pt x="197105" y="145449"/>
                </a:lnTo>
                <a:lnTo>
                  <a:pt x="186233" y="142490"/>
                </a:lnTo>
                <a:lnTo>
                  <a:pt x="176700" y="134813"/>
                </a:lnTo>
                <a:lnTo>
                  <a:pt x="169939" y="121809"/>
                </a:lnTo>
                <a:lnTo>
                  <a:pt x="167385" y="102866"/>
                </a:lnTo>
                <a:lnTo>
                  <a:pt x="170661" y="85567"/>
                </a:lnTo>
                <a:lnTo>
                  <a:pt x="178221" y="73776"/>
                </a:lnTo>
                <a:lnTo>
                  <a:pt x="188651" y="67041"/>
                </a:lnTo>
                <a:lnTo>
                  <a:pt x="200537" y="64909"/>
                </a:lnTo>
                <a:lnTo>
                  <a:pt x="254263" y="64909"/>
                </a:lnTo>
                <a:lnTo>
                  <a:pt x="251219" y="60848"/>
                </a:lnTo>
                <a:lnTo>
                  <a:pt x="240948" y="52448"/>
                </a:lnTo>
                <a:lnTo>
                  <a:pt x="228686" y="46377"/>
                </a:lnTo>
                <a:lnTo>
                  <a:pt x="214710" y="42693"/>
                </a:lnTo>
                <a:lnTo>
                  <a:pt x="199301" y="41452"/>
                </a:lnTo>
                <a:close/>
              </a:path>
              <a:path w="1434807" h="168423">
                <a:moveTo>
                  <a:pt x="254263" y="64909"/>
                </a:moveTo>
                <a:lnTo>
                  <a:pt x="200537" y="64909"/>
                </a:lnTo>
                <a:lnTo>
                  <a:pt x="211622" y="67566"/>
                </a:lnTo>
                <a:lnTo>
                  <a:pt x="221459" y="74974"/>
                </a:lnTo>
                <a:lnTo>
                  <a:pt x="228496" y="87675"/>
                </a:lnTo>
                <a:lnTo>
                  <a:pt x="231184" y="106212"/>
                </a:lnTo>
                <a:lnTo>
                  <a:pt x="228165" y="124116"/>
                </a:lnTo>
                <a:lnTo>
                  <a:pt x="220762" y="136325"/>
                </a:lnTo>
                <a:lnTo>
                  <a:pt x="210599" y="143306"/>
                </a:lnTo>
                <a:lnTo>
                  <a:pt x="199301" y="145529"/>
                </a:lnTo>
                <a:lnTo>
                  <a:pt x="253447" y="145529"/>
                </a:lnTo>
                <a:lnTo>
                  <a:pt x="255296" y="143461"/>
                </a:lnTo>
                <a:lnTo>
                  <a:pt x="261839" y="131246"/>
                </a:lnTo>
                <a:lnTo>
                  <a:pt x="265916" y="116585"/>
                </a:lnTo>
                <a:lnTo>
                  <a:pt x="267279" y="99451"/>
                </a:lnTo>
                <a:lnTo>
                  <a:pt x="264664" y="84406"/>
                </a:lnTo>
                <a:lnTo>
                  <a:pt x="259217" y="71520"/>
                </a:lnTo>
                <a:lnTo>
                  <a:pt x="254263" y="64909"/>
                </a:lnTo>
                <a:close/>
              </a:path>
              <a:path w="1434807" h="168423">
                <a:moveTo>
                  <a:pt x="486371" y="67284"/>
                </a:moveTo>
                <a:lnTo>
                  <a:pt x="451561" y="67284"/>
                </a:lnTo>
                <a:lnTo>
                  <a:pt x="451561" y="165849"/>
                </a:lnTo>
                <a:lnTo>
                  <a:pt x="452831" y="167017"/>
                </a:lnTo>
                <a:lnTo>
                  <a:pt x="485139" y="167017"/>
                </a:lnTo>
                <a:lnTo>
                  <a:pt x="486371" y="165849"/>
                </a:lnTo>
                <a:lnTo>
                  <a:pt x="486371" y="67284"/>
                </a:lnTo>
                <a:close/>
              </a:path>
              <a:path w="1434807" h="168423">
                <a:moveTo>
                  <a:pt x="526491" y="43421"/>
                </a:moveTo>
                <a:lnTo>
                  <a:pt x="411467" y="43421"/>
                </a:lnTo>
                <a:lnTo>
                  <a:pt x="410197" y="44602"/>
                </a:lnTo>
                <a:lnTo>
                  <a:pt x="410209" y="66116"/>
                </a:lnTo>
                <a:lnTo>
                  <a:pt x="411467" y="67284"/>
                </a:lnTo>
                <a:lnTo>
                  <a:pt x="526491" y="67284"/>
                </a:lnTo>
                <a:lnTo>
                  <a:pt x="527761" y="66116"/>
                </a:lnTo>
                <a:lnTo>
                  <a:pt x="527761" y="44602"/>
                </a:lnTo>
                <a:lnTo>
                  <a:pt x="526491" y="43421"/>
                </a:lnTo>
                <a:close/>
              </a:path>
              <a:path w="1434807" h="168423">
                <a:moveTo>
                  <a:pt x="390715" y="43421"/>
                </a:moveTo>
                <a:lnTo>
                  <a:pt x="359448" y="43421"/>
                </a:lnTo>
                <a:lnTo>
                  <a:pt x="341568" y="44886"/>
                </a:lnTo>
                <a:lnTo>
                  <a:pt x="303121" y="64205"/>
                </a:lnTo>
                <a:lnTo>
                  <a:pt x="288058" y="98914"/>
                </a:lnTo>
                <a:lnTo>
                  <a:pt x="289171" y="113114"/>
                </a:lnTo>
                <a:lnTo>
                  <a:pt x="306767" y="148287"/>
                </a:lnTo>
                <a:lnTo>
                  <a:pt x="345678" y="166165"/>
                </a:lnTo>
                <a:lnTo>
                  <a:pt x="391439" y="167005"/>
                </a:lnTo>
                <a:lnTo>
                  <a:pt x="392950" y="167005"/>
                </a:lnTo>
                <a:lnTo>
                  <a:pt x="394233" y="165836"/>
                </a:lnTo>
                <a:lnTo>
                  <a:pt x="394068" y="144246"/>
                </a:lnTo>
                <a:lnTo>
                  <a:pt x="392836" y="143078"/>
                </a:lnTo>
                <a:lnTo>
                  <a:pt x="365482" y="143015"/>
                </a:lnTo>
                <a:lnTo>
                  <a:pt x="349849" y="140782"/>
                </a:lnTo>
                <a:lnTo>
                  <a:pt x="337439" y="134430"/>
                </a:lnTo>
                <a:lnTo>
                  <a:pt x="328810" y="124474"/>
                </a:lnTo>
                <a:lnTo>
                  <a:pt x="324519" y="111430"/>
                </a:lnTo>
                <a:lnTo>
                  <a:pt x="326568" y="94442"/>
                </a:lnTo>
                <a:lnTo>
                  <a:pt x="332717" y="81722"/>
                </a:lnTo>
                <a:lnTo>
                  <a:pt x="342255" y="73092"/>
                </a:lnTo>
                <a:lnTo>
                  <a:pt x="354473" y="68370"/>
                </a:lnTo>
                <a:lnTo>
                  <a:pt x="389166" y="67284"/>
                </a:lnTo>
                <a:lnTo>
                  <a:pt x="390626" y="67284"/>
                </a:lnTo>
                <a:lnTo>
                  <a:pt x="391858" y="66179"/>
                </a:lnTo>
                <a:lnTo>
                  <a:pt x="391985" y="44602"/>
                </a:lnTo>
                <a:lnTo>
                  <a:pt x="390715" y="43421"/>
                </a:lnTo>
                <a:close/>
              </a:path>
              <a:path w="1434807" h="168423">
                <a:moveTo>
                  <a:pt x="986967" y="43421"/>
                </a:moveTo>
                <a:lnTo>
                  <a:pt x="985672" y="44602"/>
                </a:lnTo>
                <a:lnTo>
                  <a:pt x="985672" y="165849"/>
                </a:lnTo>
                <a:lnTo>
                  <a:pt x="986929" y="167017"/>
                </a:lnTo>
                <a:lnTo>
                  <a:pt x="1019174" y="167017"/>
                </a:lnTo>
                <a:lnTo>
                  <a:pt x="1020432" y="165849"/>
                </a:lnTo>
                <a:lnTo>
                  <a:pt x="1020432" y="107835"/>
                </a:lnTo>
                <a:lnTo>
                  <a:pt x="1059029" y="107835"/>
                </a:lnTo>
                <a:lnTo>
                  <a:pt x="1053884" y="101854"/>
                </a:lnTo>
                <a:lnTo>
                  <a:pt x="1055859" y="99504"/>
                </a:lnTo>
                <a:lnTo>
                  <a:pt x="1020432" y="99504"/>
                </a:lnTo>
                <a:lnTo>
                  <a:pt x="1020432" y="44602"/>
                </a:lnTo>
                <a:lnTo>
                  <a:pt x="1019301" y="43484"/>
                </a:lnTo>
                <a:lnTo>
                  <a:pt x="986967" y="43421"/>
                </a:lnTo>
                <a:close/>
              </a:path>
              <a:path w="1434807" h="168423">
                <a:moveTo>
                  <a:pt x="1059029" y="107835"/>
                </a:moveTo>
                <a:lnTo>
                  <a:pt x="1021714" y="107835"/>
                </a:lnTo>
                <a:lnTo>
                  <a:pt x="1064691" y="164998"/>
                </a:lnTo>
                <a:lnTo>
                  <a:pt x="1065733" y="166458"/>
                </a:lnTo>
                <a:lnTo>
                  <a:pt x="1067180" y="167017"/>
                </a:lnTo>
                <a:lnTo>
                  <a:pt x="1108100" y="167017"/>
                </a:lnTo>
                <a:lnTo>
                  <a:pt x="1108697" y="165671"/>
                </a:lnTo>
                <a:lnTo>
                  <a:pt x="1107630" y="164338"/>
                </a:lnTo>
                <a:lnTo>
                  <a:pt x="1059029" y="107835"/>
                </a:lnTo>
                <a:close/>
              </a:path>
              <a:path w="1434807" h="168423">
                <a:moveTo>
                  <a:pt x="1101153" y="43421"/>
                </a:moveTo>
                <a:lnTo>
                  <a:pt x="1065339" y="43421"/>
                </a:lnTo>
                <a:lnTo>
                  <a:pt x="1064005" y="43929"/>
                </a:lnTo>
                <a:lnTo>
                  <a:pt x="1062977" y="44932"/>
                </a:lnTo>
                <a:lnTo>
                  <a:pt x="1021714" y="99504"/>
                </a:lnTo>
                <a:lnTo>
                  <a:pt x="1055859" y="99504"/>
                </a:lnTo>
                <a:lnTo>
                  <a:pt x="1095768" y="52031"/>
                </a:lnTo>
                <a:lnTo>
                  <a:pt x="1100937" y="45859"/>
                </a:lnTo>
                <a:lnTo>
                  <a:pt x="1101801" y="44602"/>
                </a:lnTo>
                <a:lnTo>
                  <a:pt x="1101153" y="43421"/>
                </a:lnTo>
                <a:close/>
              </a:path>
              <a:path w="1434807" h="168423">
                <a:moveTo>
                  <a:pt x="52895" y="0"/>
                </a:moveTo>
                <a:lnTo>
                  <a:pt x="12649" y="0"/>
                </a:lnTo>
                <a:lnTo>
                  <a:pt x="6032" y="965"/>
                </a:lnTo>
                <a:lnTo>
                  <a:pt x="787" y="5969"/>
                </a:lnTo>
                <a:lnTo>
                  <a:pt x="0" y="12192"/>
                </a:lnTo>
                <a:lnTo>
                  <a:pt x="0" y="165849"/>
                </a:lnTo>
                <a:lnTo>
                  <a:pt x="1206" y="167017"/>
                </a:lnTo>
                <a:lnTo>
                  <a:pt x="35026" y="167017"/>
                </a:lnTo>
                <a:lnTo>
                  <a:pt x="36283" y="165849"/>
                </a:lnTo>
                <a:lnTo>
                  <a:pt x="36283" y="104254"/>
                </a:lnTo>
                <a:lnTo>
                  <a:pt x="59499" y="104254"/>
                </a:lnTo>
                <a:lnTo>
                  <a:pt x="105921" y="88281"/>
                </a:lnTo>
                <a:lnTo>
                  <a:pt x="114209" y="78016"/>
                </a:lnTo>
                <a:lnTo>
                  <a:pt x="36283" y="78016"/>
                </a:lnTo>
                <a:lnTo>
                  <a:pt x="36283" y="26225"/>
                </a:lnTo>
                <a:lnTo>
                  <a:pt x="113618" y="26225"/>
                </a:lnTo>
                <a:lnTo>
                  <a:pt x="107169" y="17578"/>
                </a:lnTo>
                <a:lnTo>
                  <a:pt x="94902" y="8622"/>
                </a:lnTo>
                <a:lnTo>
                  <a:pt x="77161" y="2361"/>
                </a:lnTo>
                <a:lnTo>
                  <a:pt x="52895" y="0"/>
                </a:lnTo>
                <a:close/>
              </a:path>
              <a:path w="1434807" h="168423">
                <a:moveTo>
                  <a:pt x="113618" y="26225"/>
                </a:moveTo>
                <a:lnTo>
                  <a:pt x="52895" y="26225"/>
                </a:lnTo>
                <a:lnTo>
                  <a:pt x="69616" y="29437"/>
                </a:lnTo>
                <a:lnTo>
                  <a:pt x="79607" y="37917"/>
                </a:lnTo>
                <a:lnTo>
                  <a:pt x="83255" y="49937"/>
                </a:lnTo>
                <a:lnTo>
                  <a:pt x="80741" y="62449"/>
                </a:lnTo>
                <a:lnTo>
                  <a:pt x="72569" y="72533"/>
                </a:lnTo>
                <a:lnTo>
                  <a:pt x="57882" y="77755"/>
                </a:lnTo>
                <a:lnTo>
                  <a:pt x="52895" y="78016"/>
                </a:lnTo>
                <a:lnTo>
                  <a:pt x="114209" y="78016"/>
                </a:lnTo>
                <a:lnTo>
                  <a:pt x="119187" y="67236"/>
                </a:lnTo>
                <a:lnTo>
                  <a:pt x="121428" y="56241"/>
                </a:lnTo>
                <a:lnTo>
                  <a:pt x="121091" y="48559"/>
                </a:lnTo>
                <a:lnTo>
                  <a:pt x="119267" y="38752"/>
                </a:lnTo>
                <a:lnTo>
                  <a:pt x="114958" y="28023"/>
                </a:lnTo>
                <a:lnTo>
                  <a:pt x="113618" y="26225"/>
                </a:lnTo>
                <a:close/>
              </a:path>
              <a:path w="1434807" h="168423">
                <a:moveTo>
                  <a:pt x="806843" y="67284"/>
                </a:moveTo>
                <a:lnTo>
                  <a:pt x="772121" y="67284"/>
                </a:lnTo>
                <a:lnTo>
                  <a:pt x="772121" y="165849"/>
                </a:lnTo>
                <a:lnTo>
                  <a:pt x="773366" y="167017"/>
                </a:lnTo>
                <a:lnTo>
                  <a:pt x="805599" y="167017"/>
                </a:lnTo>
                <a:lnTo>
                  <a:pt x="806843" y="165849"/>
                </a:lnTo>
                <a:lnTo>
                  <a:pt x="806843" y="67284"/>
                </a:lnTo>
                <a:close/>
              </a:path>
              <a:path w="1434807" h="168423">
                <a:moveTo>
                  <a:pt x="804176" y="43421"/>
                </a:moveTo>
                <a:lnTo>
                  <a:pt x="707072" y="43421"/>
                </a:lnTo>
                <a:lnTo>
                  <a:pt x="700303" y="49771"/>
                </a:lnTo>
                <a:lnTo>
                  <a:pt x="700303" y="104876"/>
                </a:lnTo>
                <a:lnTo>
                  <a:pt x="698143" y="122228"/>
                </a:lnTo>
                <a:lnTo>
                  <a:pt x="691880" y="134546"/>
                </a:lnTo>
                <a:lnTo>
                  <a:pt x="681841" y="141433"/>
                </a:lnTo>
                <a:lnTo>
                  <a:pt x="672147" y="142811"/>
                </a:lnTo>
                <a:lnTo>
                  <a:pt x="670674" y="142862"/>
                </a:lnTo>
                <a:lnTo>
                  <a:pt x="669480" y="143903"/>
                </a:lnTo>
                <a:lnTo>
                  <a:pt x="669496" y="165849"/>
                </a:lnTo>
                <a:lnTo>
                  <a:pt x="670559" y="166865"/>
                </a:lnTo>
                <a:lnTo>
                  <a:pt x="671995" y="167005"/>
                </a:lnTo>
                <a:lnTo>
                  <a:pt x="679576" y="166941"/>
                </a:lnTo>
                <a:lnTo>
                  <a:pt x="719920" y="147769"/>
                </a:lnTo>
                <a:lnTo>
                  <a:pt x="731278" y="67284"/>
                </a:lnTo>
                <a:lnTo>
                  <a:pt x="806843" y="67284"/>
                </a:lnTo>
                <a:lnTo>
                  <a:pt x="806843" y="44602"/>
                </a:lnTo>
                <a:lnTo>
                  <a:pt x="805675" y="43484"/>
                </a:lnTo>
                <a:lnTo>
                  <a:pt x="804176" y="43421"/>
                </a:lnTo>
                <a:close/>
              </a:path>
              <a:path w="1434807" h="168423">
                <a:moveTo>
                  <a:pt x="1310462" y="43421"/>
                </a:moveTo>
                <a:lnTo>
                  <a:pt x="1272730" y="43421"/>
                </a:lnTo>
                <a:lnTo>
                  <a:pt x="1265961" y="49771"/>
                </a:lnTo>
                <a:lnTo>
                  <a:pt x="1266012" y="165900"/>
                </a:lnTo>
                <a:lnTo>
                  <a:pt x="1267231" y="167017"/>
                </a:lnTo>
                <a:lnTo>
                  <a:pt x="1299400" y="167017"/>
                </a:lnTo>
                <a:lnTo>
                  <a:pt x="1300627" y="165900"/>
                </a:lnTo>
                <a:lnTo>
                  <a:pt x="1300721" y="96621"/>
                </a:lnTo>
                <a:lnTo>
                  <a:pt x="1299959" y="71450"/>
                </a:lnTo>
                <a:lnTo>
                  <a:pt x="1329612" y="71450"/>
                </a:lnTo>
                <a:lnTo>
                  <a:pt x="1312151" y="45808"/>
                </a:lnTo>
                <a:lnTo>
                  <a:pt x="1310462" y="43421"/>
                </a:lnTo>
                <a:close/>
              </a:path>
              <a:path w="1434807" h="168423">
                <a:moveTo>
                  <a:pt x="1434807" y="71450"/>
                </a:moveTo>
                <a:lnTo>
                  <a:pt x="1400911" y="71450"/>
                </a:lnTo>
                <a:lnTo>
                  <a:pt x="1400136" y="96621"/>
                </a:lnTo>
                <a:lnTo>
                  <a:pt x="1400189" y="165900"/>
                </a:lnTo>
                <a:lnTo>
                  <a:pt x="1401356" y="167017"/>
                </a:lnTo>
                <a:lnTo>
                  <a:pt x="1433601" y="167017"/>
                </a:lnTo>
                <a:lnTo>
                  <a:pt x="1434755" y="165900"/>
                </a:lnTo>
                <a:lnTo>
                  <a:pt x="1434807" y="71450"/>
                </a:lnTo>
                <a:close/>
              </a:path>
              <a:path w="1434807" h="168423">
                <a:moveTo>
                  <a:pt x="1329612" y="71450"/>
                </a:moveTo>
                <a:lnTo>
                  <a:pt x="1301229" y="71450"/>
                </a:lnTo>
                <a:lnTo>
                  <a:pt x="1346098" y="138506"/>
                </a:lnTo>
                <a:lnTo>
                  <a:pt x="1348447" y="141846"/>
                </a:lnTo>
                <a:lnTo>
                  <a:pt x="1352638" y="141782"/>
                </a:lnTo>
                <a:lnTo>
                  <a:pt x="1354810" y="138468"/>
                </a:lnTo>
                <a:lnTo>
                  <a:pt x="1379333" y="101777"/>
                </a:lnTo>
                <a:lnTo>
                  <a:pt x="1350263" y="101777"/>
                </a:lnTo>
                <a:lnTo>
                  <a:pt x="1329612" y="71450"/>
                </a:lnTo>
                <a:close/>
              </a:path>
              <a:path w="1434807" h="168423">
                <a:moveTo>
                  <a:pt x="1428013" y="43484"/>
                </a:moveTo>
                <a:lnTo>
                  <a:pt x="1392364" y="43484"/>
                </a:lnTo>
                <a:lnTo>
                  <a:pt x="1391069" y="43700"/>
                </a:lnTo>
                <a:lnTo>
                  <a:pt x="1389849" y="44183"/>
                </a:lnTo>
                <a:lnTo>
                  <a:pt x="1388706" y="45808"/>
                </a:lnTo>
                <a:lnTo>
                  <a:pt x="1350263" y="101777"/>
                </a:lnTo>
                <a:lnTo>
                  <a:pt x="1379333" y="101777"/>
                </a:lnTo>
                <a:lnTo>
                  <a:pt x="1399603" y="71450"/>
                </a:lnTo>
                <a:lnTo>
                  <a:pt x="1434807" y="71450"/>
                </a:lnTo>
                <a:lnTo>
                  <a:pt x="1434713" y="49771"/>
                </a:lnTo>
                <a:lnTo>
                  <a:pt x="1428013" y="43484"/>
                </a:lnTo>
                <a:close/>
              </a:path>
              <a:path w="1434807" h="168423">
                <a:moveTo>
                  <a:pt x="1175702" y="41452"/>
                </a:moveTo>
                <a:lnTo>
                  <a:pt x="1135375" y="52521"/>
                </a:lnTo>
                <a:lnTo>
                  <a:pt x="1112917" y="84784"/>
                </a:lnTo>
                <a:lnTo>
                  <a:pt x="1108815" y="119619"/>
                </a:lnTo>
                <a:lnTo>
                  <a:pt x="1112734" y="132439"/>
                </a:lnTo>
                <a:lnTo>
                  <a:pt x="1152709" y="164551"/>
                </a:lnTo>
                <a:lnTo>
                  <a:pt x="1185957" y="168411"/>
                </a:lnTo>
                <a:lnTo>
                  <a:pt x="1199880" y="165686"/>
                </a:lnTo>
                <a:lnTo>
                  <a:pt x="1212324" y="160630"/>
                </a:lnTo>
                <a:lnTo>
                  <a:pt x="1223044" y="153214"/>
                </a:lnTo>
                <a:lnTo>
                  <a:pt x="1229902" y="145529"/>
                </a:lnTo>
                <a:lnTo>
                  <a:pt x="1175702" y="145529"/>
                </a:lnTo>
                <a:lnTo>
                  <a:pt x="1173541" y="145451"/>
                </a:lnTo>
                <a:lnTo>
                  <a:pt x="1162680" y="142501"/>
                </a:lnTo>
                <a:lnTo>
                  <a:pt x="1153147" y="134829"/>
                </a:lnTo>
                <a:lnTo>
                  <a:pt x="1146382" y="121826"/>
                </a:lnTo>
                <a:lnTo>
                  <a:pt x="1143824" y="102882"/>
                </a:lnTo>
                <a:lnTo>
                  <a:pt x="1147097" y="85575"/>
                </a:lnTo>
                <a:lnTo>
                  <a:pt x="1154654" y="73780"/>
                </a:lnTo>
                <a:lnTo>
                  <a:pt x="1165081" y="67042"/>
                </a:lnTo>
                <a:lnTo>
                  <a:pt x="1176960" y="64910"/>
                </a:lnTo>
                <a:lnTo>
                  <a:pt x="1230735" y="64910"/>
                </a:lnTo>
                <a:lnTo>
                  <a:pt x="1227667" y="60825"/>
                </a:lnTo>
                <a:lnTo>
                  <a:pt x="1217390" y="52435"/>
                </a:lnTo>
                <a:lnTo>
                  <a:pt x="1205118" y="46372"/>
                </a:lnTo>
                <a:lnTo>
                  <a:pt x="1191129" y="42692"/>
                </a:lnTo>
                <a:lnTo>
                  <a:pt x="1175702" y="41452"/>
                </a:lnTo>
                <a:close/>
              </a:path>
              <a:path w="1434807" h="168423">
                <a:moveTo>
                  <a:pt x="1230735" y="64910"/>
                </a:moveTo>
                <a:lnTo>
                  <a:pt x="1176960" y="64910"/>
                </a:lnTo>
                <a:lnTo>
                  <a:pt x="1188070" y="67572"/>
                </a:lnTo>
                <a:lnTo>
                  <a:pt x="1197901" y="74983"/>
                </a:lnTo>
                <a:lnTo>
                  <a:pt x="1204921" y="87686"/>
                </a:lnTo>
                <a:lnTo>
                  <a:pt x="1207598" y="106224"/>
                </a:lnTo>
                <a:lnTo>
                  <a:pt x="1204586" y="124123"/>
                </a:lnTo>
                <a:lnTo>
                  <a:pt x="1197196" y="136328"/>
                </a:lnTo>
                <a:lnTo>
                  <a:pt x="1187033" y="143307"/>
                </a:lnTo>
                <a:lnTo>
                  <a:pt x="1175702" y="145529"/>
                </a:lnTo>
                <a:lnTo>
                  <a:pt x="1229902" y="145529"/>
                </a:lnTo>
                <a:lnTo>
                  <a:pt x="1231793" y="143410"/>
                </a:lnTo>
                <a:lnTo>
                  <a:pt x="1238325" y="131190"/>
                </a:lnTo>
                <a:lnTo>
                  <a:pt x="1242393" y="116524"/>
                </a:lnTo>
                <a:lnTo>
                  <a:pt x="1243752" y="99383"/>
                </a:lnTo>
                <a:lnTo>
                  <a:pt x="1241126" y="84356"/>
                </a:lnTo>
                <a:lnTo>
                  <a:pt x="1235668" y="71479"/>
                </a:lnTo>
                <a:lnTo>
                  <a:pt x="1230735" y="64910"/>
                </a:lnTo>
                <a:close/>
              </a:path>
              <a:path w="1434807" h="168423">
                <a:moveTo>
                  <a:pt x="613678" y="42007"/>
                </a:moveTo>
                <a:lnTo>
                  <a:pt x="568885" y="51713"/>
                </a:lnTo>
                <a:lnTo>
                  <a:pt x="542804" y="80173"/>
                </a:lnTo>
                <a:lnTo>
                  <a:pt x="539105" y="93317"/>
                </a:lnTo>
                <a:lnTo>
                  <a:pt x="540359" y="111276"/>
                </a:lnTo>
                <a:lnTo>
                  <a:pt x="560105" y="148632"/>
                </a:lnTo>
                <a:lnTo>
                  <a:pt x="595756" y="165079"/>
                </a:lnTo>
                <a:lnTo>
                  <a:pt x="647128" y="167017"/>
                </a:lnTo>
                <a:lnTo>
                  <a:pt x="648576" y="167017"/>
                </a:lnTo>
                <a:lnTo>
                  <a:pt x="649871" y="165900"/>
                </a:lnTo>
                <a:lnTo>
                  <a:pt x="649909" y="145173"/>
                </a:lnTo>
                <a:lnTo>
                  <a:pt x="649757" y="143903"/>
                </a:lnTo>
                <a:lnTo>
                  <a:pt x="648576" y="142862"/>
                </a:lnTo>
                <a:lnTo>
                  <a:pt x="618578" y="142862"/>
                </a:lnTo>
                <a:lnTo>
                  <a:pt x="602266" y="140834"/>
                </a:lnTo>
                <a:lnTo>
                  <a:pt x="588672" y="135236"/>
                </a:lnTo>
                <a:lnTo>
                  <a:pt x="579029" y="126798"/>
                </a:lnTo>
                <a:lnTo>
                  <a:pt x="574567" y="116252"/>
                </a:lnTo>
                <a:lnTo>
                  <a:pt x="647979" y="114998"/>
                </a:lnTo>
                <a:lnTo>
                  <a:pt x="656196" y="114998"/>
                </a:lnTo>
                <a:lnTo>
                  <a:pt x="663003" y="108661"/>
                </a:lnTo>
                <a:lnTo>
                  <a:pt x="663003" y="98158"/>
                </a:lnTo>
                <a:lnTo>
                  <a:pt x="662303" y="92837"/>
                </a:lnTo>
                <a:lnTo>
                  <a:pt x="574446" y="92837"/>
                </a:lnTo>
                <a:lnTo>
                  <a:pt x="577922" y="78601"/>
                </a:lnTo>
                <a:lnTo>
                  <a:pt x="586864" y="68406"/>
                </a:lnTo>
                <a:lnTo>
                  <a:pt x="599818" y="64021"/>
                </a:lnTo>
                <a:lnTo>
                  <a:pt x="601510" y="63969"/>
                </a:lnTo>
                <a:lnTo>
                  <a:pt x="652017" y="63969"/>
                </a:lnTo>
                <a:lnTo>
                  <a:pt x="644149" y="54686"/>
                </a:lnTo>
                <a:lnTo>
                  <a:pt x="631291" y="46570"/>
                </a:lnTo>
                <a:lnTo>
                  <a:pt x="613678" y="42007"/>
                </a:lnTo>
                <a:close/>
              </a:path>
              <a:path w="1434807" h="168423">
                <a:moveTo>
                  <a:pt x="652017" y="63969"/>
                </a:moveTo>
                <a:lnTo>
                  <a:pt x="601510" y="63969"/>
                </a:lnTo>
                <a:lnTo>
                  <a:pt x="613661" y="66490"/>
                </a:lnTo>
                <a:lnTo>
                  <a:pt x="623870" y="74627"/>
                </a:lnTo>
                <a:lnTo>
                  <a:pt x="628810" y="89245"/>
                </a:lnTo>
                <a:lnTo>
                  <a:pt x="574446" y="92837"/>
                </a:lnTo>
                <a:lnTo>
                  <a:pt x="662303" y="92837"/>
                </a:lnTo>
                <a:lnTo>
                  <a:pt x="661678" y="88091"/>
                </a:lnTo>
                <a:lnTo>
                  <a:pt x="658593" y="76673"/>
                </a:lnTo>
                <a:lnTo>
                  <a:pt x="653000" y="65129"/>
                </a:lnTo>
                <a:lnTo>
                  <a:pt x="652017" y="63969"/>
                </a:lnTo>
                <a:close/>
              </a:path>
              <a:path w="1434807" h="168423">
                <a:moveTo>
                  <a:pt x="911040" y="42538"/>
                </a:moveTo>
                <a:lnTo>
                  <a:pt x="864617" y="51270"/>
                </a:lnTo>
                <a:lnTo>
                  <a:pt x="833439" y="90412"/>
                </a:lnTo>
                <a:lnTo>
                  <a:pt x="831930" y="104406"/>
                </a:lnTo>
                <a:lnTo>
                  <a:pt x="833719" y="119974"/>
                </a:lnTo>
                <a:lnTo>
                  <a:pt x="856865" y="152620"/>
                </a:lnTo>
                <a:lnTo>
                  <a:pt x="896924" y="166242"/>
                </a:lnTo>
                <a:lnTo>
                  <a:pt x="918155" y="166427"/>
                </a:lnTo>
                <a:lnTo>
                  <a:pt x="933310" y="166037"/>
                </a:lnTo>
                <a:lnTo>
                  <a:pt x="941815" y="165554"/>
                </a:lnTo>
                <a:lnTo>
                  <a:pt x="944994" y="165417"/>
                </a:lnTo>
                <a:lnTo>
                  <a:pt x="946251" y="164312"/>
                </a:lnTo>
                <a:lnTo>
                  <a:pt x="946194" y="141619"/>
                </a:lnTo>
                <a:lnTo>
                  <a:pt x="918595" y="141619"/>
                </a:lnTo>
                <a:lnTo>
                  <a:pt x="900210" y="140068"/>
                </a:lnTo>
                <a:lnTo>
                  <a:pt x="885507" y="135680"/>
                </a:lnTo>
                <a:lnTo>
                  <a:pt x="874979" y="128843"/>
                </a:lnTo>
                <a:lnTo>
                  <a:pt x="869170" y="119957"/>
                </a:lnTo>
                <a:lnTo>
                  <a:pt x="941920" y="114998"/>
                </a:lnTo>
                <a:lnTo>
                  <a:pt x="950086" y="114998"/>
                </a:lnTo>
                <a:lnTo>
                  <a:pt x="956894" y="108686"/>
                </a:lnTo>
                <a:lnTo>
                  <a:pt x="956970" y="100977"/>
                </a:lnTo>
                <a:lnTo>
                  <a:pt x="956152" y="92849"/>
                </a:lnTo>
                <a:lnTo>
                  <a:pt x="868210" y="92849"/>
                </a:lnTo>
                <a:lnTo>
                  <a:pt x="871680" y="78603"/>
                </a:lnTo>
                <a:lnTo>
                  <a:pt x="880623" y="68403"/>
                </a:lnTo>
                <a:lnTo>
                  <a:pt x="893568" y="64021"/>
                </a:lnTo>
                <a:lnTo>
                  <a:pt x="895248" y="63969"/>
                </a:lnTo>
                <a:lnTo>
                  <a:pt x="945451" y="63969"/>
                </a:lnTo>
                <a:lnTo>
                  <a:pt x="940288" y="56974"/>
                </a:lnTo>
                <a:lnTo>
                  <a:pt x="928080" y="48026"/>
                </a:lnTo>
                <a:lnTo>
                  <a:pt x="911040" y="42538"/>
                </a:lnTo>
                <a:close/>
              </a:path>
              <a:path w="1434807" h="168423">
                <a:moveTo>
                  <a:pt x="944994" y="140068"/>
                </a:moveTo>
                <a:lnTo>
                  <a:pt x="943458" y="140072"/>
                </a:lnTo>
                <a:lnTo>
                  <a:pt x="928483" y="141302"/>
                </a:lnTo>
                <a:lnTo>
                  <a:pt x="918595" y="141619"/>
                </a:lnTo>
                <a:lnTo>
                  <a:pt x="946194" y="141619"/>
                </a:lnTo>
                <a:lnTo>
                  <a:pt x="946137" y="141071"/>
                </a:lnTo>
                <a:lnTo>
                  <a:pt x="944994" y="140068"/>
                </a:lnTo>
                <a:close/>
              </a:path>
              <a:path w="1434807" h="168423">
                <a:moveTo>
                  <a:pt x="945451" y="63969"/>
                </a:moveTo>
                <a:lnTo>
                  <a:pt x="895248" y="63969"/>
                </a:lnTo>
                <a:lnTo>
                  <a:pt x="907421" y="66496"/>
                </a:lnTo>
                <a:lnTo>
                  <a:pt x="917619" y="74655"/>
                </a:lnTo>
                <a:lnTo>
                  <a:pt x="922547" y="89315"/>
                </a:lnTo>
                <a:lnTo>
                  <a:pt x="868210" y="92849"/>
                </a:lnTo>
                <a:lnTo>
                  <a:pt x="956152" y="92849"/>
                </a:lnTo>
                <a:lnTo>
                  <a:pt x="956005" y="91385"/>
                </a:lnTo>
                <a:lnTo>
                  <a:pt x="953442" y="79974"/>
                </a:lnTo>
                <a:lnTo>
                  <a:pt x="948473" y="68063"/>
                </a:lnTo>
                <a:lnTo>
                  <a:pt x="945451" y="63969"/>
                </a:lnTo>
                <a:close/>
              </a:path>
            </a:pathLst>
          </a:custGeom>
          <a:solidFill>
            <a:srgbClr val="231F20"/>
          </a:solidFill>
        </p:spPr>
        <p:txBody>
          <a:bodyPr wrap="square" lIns="0" tIns="0" rIns="0" bIns="0" rtlCol="0">
            <a:noAutofit/>
          </a:bodyPr>
          <a:lstStyle/>
          <a:p>
            <a:endParaRPr>
              <a:solidFill>
                <a:prstClr val="black"/>
              </a:solidFill>
            </a:endParaRPr>
          </a:p>
        </p:txBody>
      </p:sp>
      <p:sp>
        <p:nvSpPr>
          <p:cNvPr id="47" name="bk object 47"/>
          <p:cNvSpPr/>
          <p:nvPr/>
        </p:nvSpPr>
        <p:spPr>
          <a:xfrm>
            <a:off x="6812803" y="2295236"/>
            <a:ext cx="591794" cy="698309"/>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2" name="Holder 2"/>
          <p:cNvSpPr>
            <a:spLocks noGrp="1"/>
          </p:cNvSpPr>
          <p:nvPr>
            <p:ph type="ftr" sz="quarter" idx="5"/>
          </p:nvPr>
        </p:nvSpPr>
        <p:spPr/>
        <p:txBody>
          <a:bodyPr lIns="0" tIns="0" rIns="0" bIns="0"/>
          <a:lstStyle/>
          <a:p>
            <a:pPr marL="12700"/>
            <a:r>
              <a:rPr sz="600" spc="-5" dirty="0" smtClean="0">
                <a:solidFill>
                  <a:srgbClr val="9AACB8"/>
                </a:solidFill>
                <a:latin typeface="Exo 2 Light"/>
                <a:cs typeface="Exo 2 Light"/>
              </a:rPr>
              <a:t>А</a:t>
            </a:r>
            <a:r>
              <a:rPr sz="600" dirty="0" smtClean="0">
                <a:solidFill>
                  <a:srgbClr val="9AACB8"/>
                </a:solidFill>
                <a:latin typeface="Exo 2 Light"/>
                <a:cs typeface="Exo 2 Light"/>
              </a:rPr>
              <a:t>О «Единая </a:t>
            </a:r>
            <a:r>
              <a:rPr sz="600" spc="-5" dirty="0" smtClean="0">
                <a:solidFill>
                  <a:srgbClr val="9AACB8"/>
                </a:solidFill>
                <a:latin typeface="Exo 2 Light"/>
                <a:cs typeface="Exo 2 Light"/>
              </a:rPr>
              <a:t>э</a:t>
            </a:r>
            <a:r>
              <a:rPr sz="600" dirty="0" smtClean="0">
                <a:solidFill>
                  <a:srgbClr val="9AACB8"/>
                </a:solidFill>
                <a:latin typeface="Exo 2 Light"/>
                <a:cs typeface="Exo 2 Light"/>
              </a:rPr>
              <a:t>лектронная </a:t>
            </a:r>
            <a:r>
              <a:rPr sz="600" spc="-10" dirty="0" smtClean="0">
                <a:solidFill>
                  <a:srgbClr val="9AACB8"/>
                </a:solidFill>
                <a:latin typeface="Exo 2 Light"/>
                <a:cs typeface="Exo 2 Light"/>
              </a:rPr>
              <a:t>т</a:t>
            </a:r>
            <a:r>
              <a:rPr sz="600" dirty="0" smtClean="0">
                <a:solidFill>
                  <a:srgbClr val="9AACB8"/>
                </a:solidFill>
                <a:latin typeface="Exo 2 Light"/>
                <a:cs typeface="Exo 2 Light"/>
              </a:rPr>
              <a:t>ор</a:t>
            </a:r>
            <a:r>
              <a:rPr sz="600" spc="-10" dirty="0" smtClean="0">
                <a:solidFill>
                  <a:srgbClr val="9AACB8"/>
                </a:solidFill>
                <a:latin typeface="Exo 2 Light"/>
                <a:cs typeface="Exo 2 Light"/>
              </a:rPr>
              <a:t>г</a:t>
            </a:r>
            <a:r>
              <a:rPr sz="600" dirty="0" smtClean="0">
                <a:solidFill>
                  <a:srgbClr val="9AACB8"/>
                </a:solidFill>
                <a:latin typeface="Exo 2 Light"/>
                <a:cs typeface="Exo 2 Light"/>
              </a:rPr>
              <a:t>овая площадка» 2017 </a:t>
            </a:r>
            <a:r>
              <a:rPr sz="600" spc="-10" dirty="0" smtClean="0">
                <a:solidFill>
                  <a:srgbClr val="9AACB8"/>
                </a:solidFill>
                <a:latin typeface="Exo 2 Light"/>
                <a:cs typeface="Exo 2 Light"/>
              </a:rPr>
              <a:t>го</a:t>
            </a:r>
            <a:r>
              <a:rPr sz="600" dirty="0" smtClean="0">
                <a:solidFill>
                  <a:srgbClr val="9AACB8"/>
                </a:solidFill>
                <a:latin typeface="Exo 2 Light"/>
                <a:cs typeface="Exo 2 Light"/>
              </a:rPr>
              <a:t>д</a:t>
            </a:r>
            <a:endParaRPr sz="600">
              <a:solidFill>
                <a:prstClr val="black"/>
              </a:solidFill>
              <a:latin typeface="Exo 2 Light"/>
              <a:cs typeface="Exo 2 Light"/>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9/18/2019</a:t>
            </a:fld>
            <a:endParaRPr lang="en-US" smtClean="0">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5803097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3"/>
            <a:ext cx="9144000" cy="5131315"/>
          </a:xfrm>
          <a:custGeom>
            <a:avLst/>
            <a:gdLst/>
            <a:ahLst/>
            <a:cxnLst/>
            <a:rect l="l" t="t" r="r" b="b"/>
            <a:pathLst>
              <a:path w="9144000" h="5220004">
                <a:moveTo>
                  <a:pt x="0" y="5220004"/>
                </a:moveTo>
                <a:lnTo>
                  <a:pt x="9144000" y="5220004"/>
                </a:lnTo>
                <a:lnTo>
                  <a:pt x="9144000" y="0"/>
                </a:lnTo>
                <a:lnTo>
                  <a:pt x="0" y="0"/>
                </a:lnTo>
                <a:lnTo>
                  <a:pt x="0" y="5220004"/>
                </a:lnTo>
              </a:path>
            </a:pathLst>
          </a:custGeom>
          <a:solidFill>
            <a:srgbClr val="065793"/>
          </a:solidFill>
        </p:spPr>
        <p:txBody>
          <a:bodyPr wrap="square" lIns="0" tIns="0" rIns="0" bIns="0" rtlCol="0">
            <a:noAutofit/>
          </a:bodyPr>
          <a:lstStyle/>
          <a:p>
            <a:endParaRPr>
              <a:solidFill>
                <a:prstClr val="black"/>
              </a:solidFill>
            </a:endParaRPr>
          </a:p>
        </p:txBody>
      </p:sp>
      <p:sp>
        <p:nvSpPr>
          <p:cNvPr id="17" name="bk object 17"/>
          <p:cNvSpPr/>
          <p:nvPr/>
        </p:nvSpPr>
        <p:spPr>
          <a:xfrm>
            <a:off x="4172687" y="1018593"/>
            <a:ext cx="1461664" cy="307589"/>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18" name="bk object 18"/>
          <p:cNvSpPr/>
          <p:nvPr/>
        </p:nvSpPr>
        <p:spPr>
          <a:xfrm>
            <a:off x="3892607" y="1062265"/>
            <a:ext cx="206921" cy="295176"/>
          </a:xfrm>
          <a:custGeom>
            <a:avLst/>
            <a:gdLst/>
            <a:ahLst/>
            <a:cxnLst/>
            <a:rect l="l" t="t" r="r" b="b"/>
            <a:pathLst>
              <a:path w="206921" h="300278">
                <a:moveTo>
                  <a:pt x="44526" y="0"/>
                </a:moveTo>
                <a:lnTo>
                  <a:pt x="52076" y="42311"/>
                </a:lnTo>
                <a:lnTo>
                  <a:pt x="54990" y="80644"/>
                </a:lnTo>
                <a:lnTo>
                  <a:pt x="55127" y="94588"/>
                </a:lnTo>
                <a:lnTo>
                  <a:pt x="54750" y="109086"/>
                </a:lnTo>
                <a:lnTo>
                  <a:pt x="49950" y="155736"/>
                </a:lnTo>
                <a:lnTo>
                  <a:pt x="38425" y="206763"/>
                </a:lnTo>
                <a:lnTo>
                  <a:pt x="26229" y="242984"/>
                </a:lnTo>
                <a:lnTo>
                  <a:pt x="9878" y="280808"/>
                </a:lnTo>
                <a:lnTo>
                  <a:pt x="0" y="300278"/>
                </a:lnTo>
                <a:lnTo>
                  <a:pt x="206921" y="94015"/>
                </a:lnTo>
                <a:lnTo>
                  <a:pt x="173349" y="68557"/>
                </a:lnTo>
                <a:lnTo>
                  <a:pt x="135973" y="43629"/>
                </a:lnTo>
                <a:lnTo>
                  <a:pt x="91454" y="18781"/>
                </a:lnTo>
                <a:lnTo>
                  <a:pt x="60144" y="5216"/>
                </a:lnTo>
                <a:lnTo>
                  <a:pt x="44526"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19" name="bk object 19"/>
          <p:cNvSpPr/>
          <p:nvPr/>
        </p:nvSpPr>
        <p:spPr>
          <a:xfrm>
            <a:off x="3833791" y="1060497"/>
            <a:ext cx="93577" cy="130522"/>
          </a:xfrm>
          <a:custGeom>
            <a:avLst/>
            <a:gdLst/>
            <a:ahLst/>
            <a:cxnLst/>
            <a:rect l="l" t="t" r="r" b="b"/>
            <a:pathLst>
              <a:path w="93577" h="132778">
                <a:moveTo>
                  <a:pt x="73020" y="0"/>
                </a:moveTo>
                <a:lnTo>
                  <a:pt x="33341" y="6780"/>
                </a:lnTo>
                <a:lnTo>
                  <a:pt x="0" y="18063"/>
                </a:lnTo>
                <a:lnTo>
                  <a:pt x="2754" y="19835"/>
                </a:lnTo>
                <a:lnTo>
                  <a:pt x="8658" y="23915"/>
                </a:lnTo>
                <a:lnTo>
                  <a:pt x="41931" y="52891"/>
                </a:lnTo>
                <a:lnTo>
                  <a:pt x="69692" y="87518"/>
                </a:lnTo>
                <a:lnTo>
                  <a:pt x="92003" y="132778"/>
                </a:lnTo>
                <a:lnTo>
                  <a:pt x="93127" y="117624"/>
                </a:lnTo>
                <a:lnTo>
                  <a:pt x="93577" y="103021"/>
                </a:lnTo>
                <a:lnTo>
                  <a:pt x="93389" y="88989"/>
                </a:lnTo>
                <a:lnTo>
                  <a:pt x="92597" y="75551"/>
                </a:lnTo>
                <a:lnTo>
                  <a:pt x="84073" y="28188"/>
                </a:lnTo>
                <a:lnTo>
                  <a:pt x="77079" y="8653"/>
                </a:lnTo>
                <a:lnTo>
                  <a:pt x="73020"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0" name="bk object 20"/>
          <p:cNvSpPr/>
          <p:nvPr/>
        </p:nvSpPr>
        <p:spPr>
          <a:xfrm>
            <a:off x="3714619" y="867860"/>
            <a:ext cx="300278" cy="203405"/>
          </a:xfrm>
          <a:custGeom>
            <a:avLst/>
            <a:gdLst/>
            <a:ahLst/>
            <a:cxnLst/>
            <a:rect l="l" t="t" r="r" b="b"/>
            <a:pathLst>
              <a:path w="300278" h="206921">
                <a:moveTo>
                  <a:pt x="245326" y="151793"/>
                </a:moveTo>
                <a:lnTo>
                  <a:pt x="94588" y="151793"/>
                </a:lnTo>
                <a:lnTo>
                  <a:pt x="109086" y="152170"/>
                </a:lnTo>
                <a:lnTo>
                  <a:pt x="124121" y="153120"/>
                </a:lnTo>
                <a:lnTo>
                  <a:pt x="172282" y="159987"/>
                </a:lnTo>
                <a:lnTo>
                  <a:pt x="224664" y="174103"/>
                </a:lnTo>
                <a:lnTo>
                  <a:pt x="261704" y="188318"/>
                </a:lnTo>
                <a:lnTo>
                  <a:pt x="300278" y="206921"/>
                </a:lnTo>
                <a:lnTo>
                  <a:pt x="245326" y="151793"/>
                </a:lnTo>
                <a:close/>
              </a:path>
              <a:path w="300278" h="206921">
                <a:moveTo>
                  <a:pt x="94015" y="0"/>
                </a:moveTo>
                <a:lnTo>
                  <a:pt x="68557" y="33571"/>
                </a:lnTo>
                <a:lnTo>
                  <a:pt x="43629" y="70947"/>
                </a:lnTo>
                <a:lnTo>
                  <a:pt x="18781" y="115466"/>
                </a:lnTo>
                <a:lnTo>
                  <a:pt x="0" y="162394"/>
                </a:lnTo>
                <a:lnTo>
                  <a:pt x="9583" y="160289"/>
                </a:lnTo>
                <a:lnTo>
                  <a:pt x="19841" y="158290"/>
                </a:lnTo>
                <a:lnTo>
                  <a:pt x="67272" y="152523"/>
                </a:lnTo>
                <a:lnTo>
                  <a:pt x="245326" y="151793"/>
                </a:lnTo>
                <a:lnTo>
                  <a:pt x="94015"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1" name="bk object 21"/>
          <p:cNvSpPr/>
          <p:nvPr/>
        </p:nvSpPr>
        <p:spPr>
          <a:xfrm>
            <a:off x="3712822" y="1037095"/>
            <a:ext cx="132778" cy="91987"/>
          </a:xfrm>
          <a:custGeom>
            <a:avLst/>
            <a:gdLst/>
            <a:ahLst/>
            <a:cxnLst/>
            <a:rect l="l" t="t" r="r" b="b"/>
            <a:pathLst>
              <a:path w="132778" h="93577">
                <a:moveTo>
                  <a:pt x="103021" y="0"/>
                </a:moveTo>
                <a:lnTo>
                  <a:pt x="62730" y="2342"/>
                </a:lnTo>
                <a:lnTo>
                  <a:pt x="18056" y="12802"/>
                </a:lnTo>
                <a:lnTo>
                  <a:pt x="0" y="20557"/>
                </a:lnTo>
                <a:lnTo>
                  <a:pt x="1659" y="34497"/>
                </a:lnTo>
                <a:lnTo>
                  <a:pt x="10122" y="72046"/>
                </a:lnTo>
                <a:lnTo>
                  <a:pt x="18063" y="93577"/>
                </a:lnTo>
                <a:lnTo>
                  <a:pt x="19835" y="90823"/>
                </a:lnTo>
                <a:lnTo>
                  <a:pt x="23915" y="84919"/>
                </a:lnTo>
                <a:lnTo>
                  <a:pt x="52891" y="51646"/>
                </a:lnTo>
                <a:lnTo>
                  <a:pt x="87518" y="23885"/>
                </a:lnTo>
                <a:lnTo>
                  <a:pt x="132778" y="1574"/>
                </a:lnTo>
                <a:lnTo>
                  <a:pt x="117624" y="450"/>
                </a:lnTo>
                <a:lnTo>
                  <a:pt x="103021"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2" name="bk object 22"/>
          <p:cNvSpPr/>
          <p:nvPr/>
        </p:nvSpPr>
        <p:spPr>
          <a:xfrm>
            <a:off x="3516859" y="951042"/>
            <a:ext cx="206921" cy="295176"/>
          </a:xfrm>
          <a:custGeom>
            <a:avLst/>
            <a:gdLst/>
            <a:ahLst/>
            <a:cxnLst/>
            <a:rect l="l" t="t" r="r" b="b"/>
            <a:pathLst>
              <a:path w="206921" h="300278">
                <a:moveTo>
                  <a:pt x="206921" y="0"/>
                </a:moveTo>
                <a:lnTo>
                  <a:pt x="0" y="206263"/>
                </a:lnTo>
                <a:lnTo>
                  <a:pt x="3023" y="208711"/>
                </a:lnTo>
                <a:lnTo>
                  <a:pt x="8068" y="212702"/>
                </a:lnTo>
                <a:lnTo>
                  <a:pt x="44944" y="239669"/>
                </a:lnTo>
                <a:lnTo>
                  <a:pt x="85227" y="265236"/>
                </a:lnTo>
                <a:lnTo>
                  <a:pt x="131075" y="288727"/>
                </a:lnTo>
                <a:lnTo>
                  <a:pt x="162394" y="300278"/>
                </a:lnTo>
                <a:lnTo>
                  <a:pt x="160289" y="290694"/>
                </a:lnTo>
                <a:lnTo>
                  <a:pt x="158290" y="280436"/>
                </a:lnTo>
                <a:lnTo>
                  <a:pt x="152523" y="233006"/>
                </a:lnTo>
                <a:lnTo>
                  <a:pt x="151793" y="205690"/>
                </a:lnTo>
                <a:lnTo>
                  <a:pt x="152170" y="191192"/>
                </a:lnTo>
                <a:lnTo>
                  <a:pt x="156970" y="144541"/>
                </a:lnTo>
                <a:lnTo>
                  <a:pt x="168495" y="93515"/>
                </a:lnTo>
                <a:lnTo>
                  <a:pt x="180691" y="57294"/>
                </a:lnTo>
                <a:lnTo>
                  <a:pt x="197042" y="19470"/>
                </a:lnTo>
                <a:lnTo>
                  <a:pt x="206921"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3" name="bk object 23"/>
          <p:cNvSpPr/>
          <p:nvPr/>
        </p:nvSpPr>
        <p:spPr>
          <a:xfrm>
            <a:off x="3689014" y="1117463"/>
            <a:ext cx="93577" cy="130522"/>
          </a:xfrm>
          <a:custGeom>
            <a:avLst/>
            <a:gdLst/>
            <a:ahLst/>
            <a:cxnLst/>
            <a:rect l="l" t="t" r="r" b="b"/>
            <a:pathLst>
              <a:path w="93577" h="132778">
                <a:moveTo>
                  <a:pt x="1574" y="0"/>
                </a:moveTo>
                <a:lnTo>
                  <a:pt x="450" y="15153"/>
                </a:lnTo>
                <a:lnTo>
                  <a:pt x="0" y="29757"/>
                </a:lnTo>
                <a:lnTo>
                  <a:pt x="188" y="43789"/>
                </a:lnTo>
                <a:lnTo>
                  <a:pt x="4240" y="82230"/>
                </a:lnTo>
                <a:lnTo>
                  <a:pt x="16497" y="124125"/>
                </a:lnTo>
                <a:lnTo>
                  <a:pt x="20557" y="132778"/>
                </a:lnTo>
                <a:lnTo>
                  <a:pt x="34497" y="131119"/>
                </a:lnTo>
                <a:lnTo>
                  <a:pt x="72046" y="122655"/>
                </a:lnTo>
                <a:lnTo>
                  <a:pt x="93577" y="114714"/>
                </a:lnTo>
                <a:lnTo>
                  <a:pt x="90823" y="112943"/>
                </a:lnTo>
                <a:lnTo>
                  <a:pt x="84919" y="108862"/>
                </a:lnTo>
                <a:lnTo>
                  <a:pt x="51646" y="79886"/>
                </a:lnTo>
                <a:lnTo>
                  <a:pt x="23885" y="45259"/>
                </a:lnTo>
                <a:lnTo>
                  <a:pt x="7969" y="16244"/>
                </a:lnTo>
                <a:lnTo>
                  <a:pt x="1574"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4" name="bk object 24"/>
          <p:cNvSpPr/>
          <p:nvPr/>
        </p:nvSpPr>
        <p:spPr>
          <a:xfrm>
            <a:off x="3601474" y="1237225"/>
            <a:ext cx="300278" cy="203405"/>
          </a:xfrm>
          <a:custGeom>
            <a:avLst/>
            <a:gdLst/>
            <a:ahLst/>
            <a:cxnLst/>
            <a:rect l="l" t="t" r="r" b="b"/>
            <a:pathLst>
              <a:path w="300278" h="206921">
                <a:moveTo>
                  <a:pt x="0" y="0"/>
                </a:moveTo>
                <a:lnTo>
                  <a:pt x="206263" y="206921"/>
                </a:lnTo>
                <a:lnTo>
                  <a:pt x="208711" y="203897"/>
                </a:lnTo>
                <a:lnTo>
                  <a:pt x="212702" y="198852"/>
                </a:lnTo>
                <a:lnTo>
                  <a:pt x="239669" y="161976"/>
                </a:lnTo>
                <a:lnTo>
                  <a:pt x="265236" y="121693"/>
                </a:lnTo>
                <a:lnTo>
                  <a:pt x="288727" y="75845"/>
                </a:lnTo>
                <a:lnTo>
                  <a:pt x="296737" y="55127"/>
                </a:lnTo>
                <a:lnTo>
                  <a:pt x="205690" y="55127"/>
                </a:lnTo>
                <a:lnTo>
                  <a:pt x="191192" y="54750"/>
                </a:lnTo>
                <a:lnTo>
                  <a:pt x="144541" y="49950"/>
                </a:lnTo>
                <a:lnTo>
                  <a:pt x="93515" y="38425"/>
                </a:lnTo>
                <a:lnTo>
                  <a:pt x="57294" y="26229"/>
                </a:lnTo>
                <a:lnTo>
                  <a:pt x="19470" y="9878"/>
                </a:lnTo>
                <a:lnTo>
                  <a:pt x="0" y="0"/>
                </a:lnTo>
                <a:close/>
              </a:path>
              <a:path w="300278" h="206921">
                <a:moveTo>
                  <a:pt x="300278" y="44526"/>
                </a:moveTo>
                <a:lnTo>
                  <a:pt x="257967" y="52076"/>
                </a:lnTo>
                <a:lnTo>
                  <a:pt x="219634" y="54990"/>
                </a:lnTo>
                <a:lnTo>
                  <a:pt x="205690" y="55127"/>
                </a:lnTo>
                <a:lnTo>
                  <a:pt x="296737" y="55127"/>
                </a:lnTo>
                <a:lnTo>
                  <a:pt x="300278" y="44526"/>
                </a:lnTo>
                <a:close/>
              </a:path>
            </a:pathLst>
          </a:custGeom>
          <a:solidFill>
            <a:srgbClr val="FFFFFF"/>
          </a:solidFill>
        </p:spPr>
        <p:txBody>
          <a:bodyPr wrap="square" lIns="0" tIns="0" rIns="0" bIns="0" rtlCol="0">
            <a:noAutofit/>
          </a:bodyPr>
          <a:lstStyle/>
          <a:p>
            <a:endParaRPr>
              <a:solidFill>
                <a:prstClr val="black"/>
              </a:solidFill>
            </a:endParaRPr>
          </a:p>
        </p:txBody>
      </p:sp>
      <p:sp>
        <p:nvSpPr>
          <p:cNvPr id="25" name="bk object 25"/>
          <p:cNvSpPr/>
          <p:nvPr/>
        </p:nvSpPr>
        <p:spPr>
          <a:xfrm>
            <a:off x="3770772" y="1179409"/>
            <a:ext cx="132778" cy="91987"/>
          </a:xfrm>
          <a:custGeom>
            <a:avLst/>
            <a:gdLst/>
            <a:ahLst/>
            <a:cxnLst/>
            <a:rect l="l" t="t" r="r" b="b"/>
            <a:pathLst>
              <a:path w="132778" h="93577">
                <a:moveTo>
                  <a:pt x="114714" y="0"/>
                </a:moveTo>
                <a:lnTo>
                  <a:pt x="89000" y="32688"/>
                </a:lnTo>
                <a:lnTo>
                  <a:pt x="58001" y="60695"/>
                </a:lnTo>
                <a:lnTo>
                  <a:pt x="16244" y="85608"/>
                </a:lnTo>
                <a:lnTo>
                  <a:pt x="0" y="92003"/>
                </a:lnTo>
                <a:lnTo>
                  <a:pt x="15153" y="93127"/>
                </a:lnTo>
                <a:lnTo>
                  <a:pt x="29757" y="93577"/>
                </a:lnTo>
                <a:lnTo>
                  <a:pt x="43789" y="93389"/>
                </a:lnTo>
                <a:lnTo>
                  <a:pt x="57226" y="92597"/>
                </a:lnTo>
                <a:lnTo>
                  <a:pt x="104589" y="84073"/>
                </a:lnTo>
                <a:lnTo>
                  <a:pt x="132778" y="73020"/>
                </a:lnTo>
                <a:lnTo>
                  <a:pt x="131119" y="59079"/>
                </a:lnTo>
                <a:lnTo>
                  <a:pt x="128838" y="45855"/>
                </a:lnTo>
                <a:lnTo>
                  <a:pt x="125997" y="33341"/>
                </a:lnTo>
                <a:lnTo>
                  <a:pt x="122655" y="21531"/>
                </a:lnTo>
                <a:lnTo>
                  <a:pt x="118874" y="10419"/>
                </a:lnTo>
                <a:lnTo>
                  <a:pt x="114714"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 name="Holder 2"/>
          <p:cNvSpPr>
            <a:spLocks noGrp="1"/>
          </p:cNvSpPr>
          <p:nvPr>
            <p:ph type="ctrTitle"/>
          </p:nvPr>
        </p:nvSpPr>
        <p:spPr>
          <a:xfrm>
            <a:off x="685800" y="1594486"/>
            <a:ext cx="7772400" cy="1080134"/>
          </a:xfrm>
          <a:prstGeom prst="rect">
            <a:avLst/>
          </a:prstGeom>
        </p:spPr>
        <p:txBody>
          <a:bodyPr wrap="square" lIns="0" tIns="0" rIns="0" bIns="0">
            <a:noAutofit/>
          </a:bodyPr>
          <a:lstStyle/>
          <a:p>
            <a:endParaRPr/>
          </a:p>
        </p:txBody>
      </p:sp>
      <p:sp>
        <p:nvSpPr>
          <p:cNvPr id="3" name="Holder 3"/>
          <p:cNvSpPr>
            <a:spLocks noGrp="1"/>
          </p:cNvSpPr>
          <p:nvPr>
            <p:ph type="subTitle" idx="4"/>
          </p:nvPr>
        </p:nvSpPr>
        <p:spPr>
          <a:xfrm>
            <a:off x="1371607" y="2880363"/>
            <a:ext cx="6400799" cy="1285875"/>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p:txBody>
          <a:bodyPr lIns="0" tIns="0" rIns="0" bIns="0"/>
          <a:lstStyle/>
          <a:p>
            <a:pPr marL="12700"/>
            <a:r>
              <a:rPr sz="600" spc="-5" dirty="0" smtClean="0">
                <a:solidFill>
                  <a:srgbClr val="9AACB8"/>
                </a:solidFill>
                <a:latin typeface="Exo 2 Light"/>
                <a:cs typeface="Exo 2 Light"/>
              </a:rPr>
              <a:t>А</a:t>
            </a:r>
            <a:r>
              <a:rPr sz="600" dirty="0" smtClean="0">
                <a:solidFill>
                  <a:srgbClr val="9AACB8"/>
                </a:solidFill>
                <a:latin typeface="Exo 2 Light"/>
                <a:cs typeface="Exo 2 Light"/>
              </a:rPr>
              <a:t>О «Единая </a:t>
            </a:r>
            <a:r>
              <a:rPr sz="600" spc="-5" dirty="0" smtClean="0">
                <a:solidFill>
                  <a:srgbClr val="9AACB8"/>
                </a:solidFill>
                <a:latin typeface="Exo 2 Light"/>
                <a:cs typeface="Exo 2 Light"/>
              </a:rPr>
              <a:t>э</a:t>
            </a:r>
            <a:r>
              <a:rPr sz="600" dirty="0" smtClean="0">
                <a:solidFill>
                  <a:srgbClr val="9AACB8"/>
                </a:solidFill>
                <a:latin typeface="Exo 2 Light"/>
                <a:cs typeface="Exo 2 Light"/>
              </a:rPr>
              <a:t>лектронная </a:t>
            </a:r>
            <a:r>
              <a:rPr sz="600" spc="-10" dirty="0" smtClean="0">
                <a:solidFill>
                  <a:srgbClr val="9AACB8"/>
                </a:solidFill>
                <a:latin typeface="Exo 2 Light"/>
                <a:cs typeface="Exo 2 Light"/>
              </a:rPr>
              <a:t>т</a:t>
            </a:r>
            <a:r>
              <a:rPr sz="600" dirty="0" smtClean="0">
                <a:solidFill>
                  <a:srgbClr val="9AACB8"/>
                </a:solidFill>
                <a:latin typeface="Exo 2 Light"/>
                <a:cs typeface="Exo 2 Light"/>
              </a:rPr>
              <a:t>ор</a:t>
            </a:r>
            <a:r>
              <a:rPr sz="600" spc="-10" dirty="0" smtClean="0">
                <a:solidFill>
                  <a:srgbClr val="9AACB8"/>
                </a:solidFill>
                <a:latin typeface="Exo 2 Light"/>
                <a:cs typeface="Exo 2 Light"/>
              </a:rPr>
              <a:t>г</a:t>
            </a:r>
            <a:r>
              <a:rPr sz="600" dirty="0" smtClean="0">
                <a:solidFill>
                  <a:srgbClr val="9AACB8"/>
                </a:solidFill>
                <a:latin typeface="Exo 2 Light"/>
                <a:cs typeface="Exo 2 Light"/>
              </a:rPr>
              <a:t>овая площадка» 2017 </a:t>
            </a:r>
            <a:r>
              <a:rPr sz="600" spc="-10" dirty="0" smtClean="0">
                <a:solidFill>
                  <a:srgbClr val="9AACB8"/>
                </a:solidFill>
                <a:latin typeface="Exo 2 Light"/>
                <a:cs typeface="Exo 2 Light"/>
              </a:rPr>
              <a:t>го</a:t>
            </a:r>
            <a:r>
              <a:rPr sz="600" dirty="0" smtClean="0">
                <a:solidFill>
                  <a:srgbClr val="9AACB8"/>
                </a:solidFill>
                <a:latin typeface="Exo 2 Light"/>
                <a:cs typeface="Exo 2 Light"/>
              </a:rPr>
              <a:t>д</a:t>
            </a:r>
            <a:endParaRPr sz="600">
              <a:solidFill>
                <a:prstClr val="black"/>
              </a:solidFill>
              <a:latin typeface="Exo 2 Light"/>
              <a:cs typeface="Exo 2 Light"/>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9/18/2019</a:t>
            </a:fld>
            <a:endParaRPr lang="en-US" smtClean="0">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3152332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body" idx="1"/>
          </p:nvPr>
        </p:nvSpPr>
        <p:spPr/>
        <p:txBody>
          <a:bodyPr lIns="0" tIns="0" rIns="0" bIns="0"/>
          <a:lstStyle/>
          <a:p>
            <a:endParaRPr/>
          </a:p>
        </p:txBody>
      </p:sp>
      <p:sp>
        <p:nvSpPr>
          <p:cNvPr id="4" name="Holder 4"/>
          <p:cNvSpPr>
            <a:spLocks noGrp="1"/>
          </p:cNvSpPr>
          <p:nvPr>
            <p:ph type="ftr" sz="quarter" idx="5"/>
          </p:nvPr>
        </p:nvSpPr>
        <p:spPr/>
        <p:txBody>
          <a:bodyPr lIns="0" tIns="0" rIns="0" bIns="0"/>
          <a:lstStyle/>
          <a:p>
            <a:pPr marL="12700"/>
            <a:r>
              <a:rPr sz="600" spc="-5" dirty="0" smtClean="0">
                <a:solidFill>
                  <a:srgbClr val="9AACB8"/>
                </a:solidFill>
                <a:latin typeface="Exo 2 Light"/>
                <a:cs typeface="Exo 2 Light"/>
              </a:rPr>
              <a:t>А</a:t>
            </a:r>
            <a:r>
              <a:rPr sz="600" dirty="0" smtClean="0">
                <a:solidFill>
                  <a:srgbClr val="9AACB8"/>
                </a:solidFill>
                <a:latin typeface="Exo 2 Light"/>
                <a:cs typeface="Exo 2 Light"/>
              </a:rPr>
              <a:t>О «Единая </a:t>
            </a:r>
            <a:r>
              <a:rPr sz="600" spc="-5" dirty="0" smtClean="0">
                <a:solidFill>
                  <a:srgbClr val="9AACB8"/>
                </a:solidFill>
                <a:latin typeface="Exo 2 Light"/>
                <a:cs typeface="Exo 2 Light"/>
              </a:rPr>
              <a:t>э</a:t>
            </a:r>
            <a:r>
              <a:rPr sz="600" dirty="0" smtClean="0">
                <a:solidFill>
                  <a:srgbClr val="9AACB8"/>
                </a:solidFill>
                <a:latin typeface="Exo 2 Light"/>
                <a:cs typeface="Exo 2 Light"/>
              </a:rPr>
              <a:t>лектронная </a:t>
            </a:r>
            <a:r>
              <a:rPr sz="600" spc="-10" dirty="0" smtClean="0">
                <a:solidFill>
                  <a:srgbClr val="9AACB8"/>
                </a:solidFill>
                <a:latin typeface="Exo 2 Light"/>
                <a:cs typeface="Exo 2 Light"/>
              </a:rPr>
              <a:t>т</a:t>
            </a:r>
            <a:r>
              <a:rPr sz="600" dirty="0" smtClean="0">
                <a:solidFill>
                  <a:srgbClr val="9AACB8"/>
                </a:solidFill>
                <a:latin typeface="Exo 2 Light"/>
                <a:cs typeface="Exo 2 Light"/>
              </a:rPr>
              <a:t>ор</a:t>
            </a:r>
            <a:r>
              <a:rPr sz="600" spc="-10" dirty="0" smtClean="0">
                <a:solidFill>
                  <a:srgbClr val="9AACB8"/>
                </a:solidFill>
                <a:latin typeface="Exo 2 Light"/>
                <a:cs typeface="Exo 2 Light"/>
              </a:rPr>
              <a:t>г</a:t>
            </a:r>
            <a:r>
              <a:rPr sz="600" dirty="0" smtClean="0">
                <a:solidFill>
                  <a:srgbClr val="9AACB8"/>
                </a:solidFill>
                <a:latin typeface="Exo 2 Light"/>
                <a:cs typeface="Exo 2 Light"/>
              </a:rPr>
              <a:t>овая площадка» 2017 </a:t>
            </a:r>
            <a:r>
              <a:rPr sz="600" spc="-10" dirty="0" smtClean="0">
                <a:solidFill>
                  <a:srgbClr val="9AACB8"/>
                </a:solidFill>
                <a:latin typeface="Exo 2 Light"/>
                <a:cs typeface="Exo 2 Light"/>
              </a:rPr>
              <a:t>го</a:t>
            </a:r>
            <a:r>
              <a:rPr sz="600" dirty="0" smtClean="0">
                <a:solidFill>
                  <a:srgbClr val="9AACB8"/>
                </a:solidFill>
                <a:latin typeface="Exo 2 Light"/>
                <a:cs typeface="Exo 2 Light"/>
              </a:rPr>
              <a:t>д</a:t>
            </a:r>
            <a:endParaRPr sz="600">
              <a:solidFill>
                <a:prstClr val="black"/>
              </a:solidFill>
              <a:latin typeface="Exo 2 Light"/>
              <a:cs typeface="Exo 2 Light"/>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9/18/2019</a:t>
            </a:fld>
            <a:endParaRPr lang="en-US" smtClean="0">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245991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18.09.2019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sz="half" idx="2"/>
          </p:nvPr>
        </p:nvSpPr>
        <p:spPr>
          <a:xfrm>
            <a:off x="944299" y="1101642"/>
            <a:ext cx="3505576" cy="3259471"/>
          </a:xfrm>
          <a:prstGeom prst="rect">
            <a:avLst/>
          </a:prstGeom>
        </p:spPr>
        <p:txBody>
          <a:bodyPr wrap="square" lIns="0" tIns="0" rIns="0" bIns="0">
            <a:noAutofit/>
          </a:bodyPr>
          <a:lstStyle/>
          <a:p>
            <a:endParaRPr/>
          </a:p>
        </p:txBody>
      </p:sp>
      <p:sp>
        <p:nvSpPr>
          <p:cNvPr id="4" name="Holder 4"/>
          <p:cNvSpPr>
            <a:spLocks noGrp="1"/>
          </p:cNvSpPr>
          <p:nvPr>
            <p:ph sz="half" idx="3"/>
          </p:nvPr>
        </p:nvSpPr>
        <p:spPr>
          <a:xfrm>
            <a:off x="5435307" y="1101646"/>
            <a:ext cx="3468527" cy="2761203"/>
          </a:xfrm>
          <a:prstGeom prst="rect">
            <a:avLst/>
          </a:prstGeom>
        </p:spPr>
        <p:txBody>
          <a:bodyPr wrap="square" lIns="0" tIns="0" rIns="0" bIns="0">
            <a:noAutofit/>
          </a:bodyPr>
          <a:lstStyle/>
          <a:p>
            <a:endParaRPr/>
          </a:p>
        </p:txBody>
      </p:sp>
      <p:sp>
        <p:nvSpPr>
          <p:cNvPr id="5" name="Holder 5"/>
          <p:cNvSpPr>
            <a:spLocks noGrp="1"/>
          </p:cNvSpPr>
          <p:nvPr>
            <p:ph type="ftr" sz="quarter" idx="5"/>
          </p:nvPr>
        </p:nvSpPr>
        <p:spPr/>
        <p:txBody>
          <a:bodyPr lIns="0" tIns="0" rIns="0" bIns="0"/>
          <a:lstStyle/>
          <a:p>
            <a:pPr marL="12700"/>
            <a:r>
              <a:rPr sz="600" spc="-5" dirty="0" smtClean="0">
                <a:solidFill>
                  <a:srgbClr val="9AACB8"/>
                </a:solidFill>
                <a:latin typeface="Exo 2 Light"/>
                <a:cs typeface="Exo 2 Light"/>
              </a:rPr>
              <a:t>А</a:t>
            </a:r>
            <a:r>
              <a:rPr sz="600" dirty="0" smtClean="0">
                <a:solidFill>
                  <a:srgbClr val="9AACB8"/>
                </a:solidFill>
                <a:latin typeface="Exo 2 Light"/>
                <a:cs typeface="Exo 2 Light"/>
              </a:rPr>
              <a:t>О «Единая </a:t>
            </a:r>
            <a:r>
              <a:rPr sz="600" spc="-5" dirty="0" smtClean="0">
                <a:solidFill>
                  <a:srgbClr val="9AACB8"/>
                </a:solidFill>
                <a:latin typeface="Exo 2 Light"/>
                <a:cs typeface="Exo 2 Light"/>
              </a:rPr>
              <a:t>э</a:t>
            </a:r>
            <a:r>
              <a:rPr sz="600" dirty="0" smtClean="0">
                <a:solidFill>
                  <a:srgbClr val="9AACB8"/>
                </a:solidFill>
                <a:latin typeface="Exo 2 Light"/>
                <a:cs typeface="Exo 2 Light"/>
              </a:rPr>
              <a:t>лектронная </a:t>
            </a:r>
            <a:r>
              <a:rPr sz="600" spc="-10" dirty="0" smtClean="0">
                <a:solidFill>
                  <a:srgbClr val="9AACB8"/>
                </a:solidFill>
                <a:latin typeface="Exo 2 Light"/>
                <a:cs typeface="Exo 2 Light"/>
              </a:rPr>
              <a:t>т</a:t>
            </a:r>
            <a:r>
              <a:rPr sz="600" dirty="0" smtClean="0">
                <a:solidFill>
                  <a:srgbClr val="9AACB8"/>
                </a:solidFill>
                <a:latin typeface="Exo 2 Light"/>
                <a:cs typeface="Exo 2 Light"/>
              </a:rPr>
              <a:t>ор</a:t>
            </a:r>
            <a:r>
              <a:rPr sz="600" spc="-10" dirty="0" smtClean="0">
                <a:solidFill>
                  <a:srgbClr val="9AACB8"/>
                </a:solidFill>
                <a:latin typeface="Exo 2 Light"/>
                <a:cs typeface="Exo 2 Light"/>
              </a:rPr>
              <a:t>г</a:t>
            </a:r>
            <a:r>
              <a:rPr sz="600" dirty="0" smtClean="0">
                <a:solidFill>
                  <a:srgbClr val="9AACB8"/>
                </a:solidFill>
                <a:latin typeface="Exo 2 Light"/>
                <a:cs typeface="Exo 2 Light"/>
              </a:rPr>
              <a:t>овая площадка» 2017 </a:t>
            </a:r>
            <a:r>
              <a:rPr sz="600" spc="-10" dirty="0" smtClean="0">
                <a:solidFill>
                  <a:srgbClr val="9AACB8"/>
                </a:solidFill>
                <a:latin typeface="Exo 2 Light"/>
                <a:cs typeface="Exo 2 Light"/>
              </a:rPr>
              <a:t>го</a:t>
            </a:r>
            <a:r>
              <a:rPr sz="600" dirty="0" smtClean="0">
                <a:solidFill>
                  <a:srgbClr val="9AACB8"/>
                </a:solidFill>
                <a:latin typeface="Exo 2 Light"/>
                <a:cs typeface="Exo 2 Light"/>
              </a:rPr>
              <a:t>д</a:t>
            </a:r>
            <a:endParaRPr sz="600">
              <a:solidFill>
                <a:prstClr val="black"/>
              </a:solidFill>
              <a:latin typeface="Exo 2 Light"/>
              <a:cs typeface="Exo 2 Light"/>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9/18/2019</a:t>
            </a:fld>
            <a:endParaRPr lang="en-US" smtClean="0">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8009430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350" y="2476248"/>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solidFill>
                <a:prstClr val="black"/>
              </a:solidFill>
            </a:endParaRPr>
          </a:p>
        </p:txBody>
      </p:sp>
      <p:sp>
        <p:nvSpPr>
          <p:cNvPr id="17" name="bk object 17"/>
          <p:cNvSpPr/>
          <p:nvPr/>
        </p:nvSpPr>
        <p:spPr>
          <a:xfrm>
            <a:off x="2571352" y="993581"/>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solidFill>
                <a:prstClr val="black"/>
              </a:solidFill>
            </a:endParaRPr>
          </a:p>
        </p:txBody>
      </p:sp>
      <p:sp>
        <p:nvSpPr>
          <p:cNvPr id="18" name="bk object 18"/>
          <p:cNvSpPr/>
          <p:nvPr/>
        </p:nvSpPr>
        <p:spPr>
          <a:xfrm>
            <a:off x="5506852" y="993581"/>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solidFill>
                <a:prstClr val="black"/>
              </a:solidFill>
            </a:endParaRPr>
          </a:p>
        </p:txBody>
      </p:sp>
      <p:sp>
        <p:nvSpPr>
          <p:cNvPr id="19" name="bk object 19"/>
          <p:cNvSpPr/>
          <p:nvPr/>
        </p:nvSpPr>
        <p:spPr>
          <a:xfrm>
            <a:off x="6350" y="3072551"/>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solidFill>
                <a:prstClr val="black"/>
              </a:solidFill>
            </a:endParaRPr>
          </a:p>
        </p:txBody>
      </p:sp>
      <p:sp>
        <p:nvSpPr>
          <p:cNvPr id="20" name="bk object 20"/>
          <p:cNvSpPr/>
          <p:nvPr/>
        </p:nvSpPr>
        <p:spPr>
          <a:xfrm>
            <a:off x="44396" y="4140441"/>
            <a:ext cx="9074226" cy="0"/>
          </a:xfrm>
          <a:custGeom>
            <a:avLst/>
            <a:gdLst/>
            <a:ahLst/>
            <a:cxnLst/>
            <a:rect l="l" t="t" r="r" b="b"/>
            <a:pathLst>
              <a:path w="9074226">
                <a:moveTo>
                  <a:pt x="0" y="0"/>
                </a:moveTo>
                <a:lnTo>
                  <a:pt x="9074226" y="0"/>
                </a:lnTo>
              </a:path>
            </a:pathLst>
          </a:custGeom>
          <a:ln w="12700">
            <a:solidFill>
              <a:srgbClr val="9AACB8"/>
            </a:solidFill>
            <a:prstDash val="dash"/>
          </a:ln>
        </p:spPr>
        <p:txBody>
          <a:bodyPr wrap="square" lIns="0" tIns="0" rIns="0" bIns="0" rtlCol="0">
            <a:noAutofit/>
          </a:bodyPr>
          <a:lstStyle/>
          <a:p>
            <a:endParaRPr>
              <a:solidFill>
                <a:prstClr val="black"/>
              </a:solidFill>
            </a:endParaRPr>
          </a:p>
        </p:txBody>
      </p:sp>
      <p:sp>
        <p:nvSpPr>
          <p:cNvPr id="21" name="bk object 21"/>
          <p:cNvSpPr/>
          <p:nvPr/>
        </p:nvSpPr>
        <p:spPr>
          <a:xfrm>
            <a:off x="6350" y="4140441"/>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solidFill>
                <a:prstClr val="black"/>
              </a:solidFill>
            </a:endParaRPr>
          </a:p>
        </p:txBody>
      </p:sp>
      <p:sp>
        <p:nvSpPr>
          <p:cNvPr id="22" name="bk object 22"/>
          <p:cNvSpPr/>
          <p:nvPr/>
        </p:nvSpPr>
        <p:spPr>
          <a:xfrm>
            <a:off x="9137650" y="4140441"/>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solidFill>
                <a:prstClr val="black"/>
              </a:solidFill>
            </a:endParaRPr>
          </a:p>
        </p:txBody>
      </p:sp>
      <p:sp>
        <p:nvSpPr>
          <p:cNvPr id="2" name="Holder 2"/>
          <p:cNvSpPr>
            <a:spLocks noGrp="1"/>
          </p:cNvSpPr>
          <p:nvPr>
            <p:ph type="title"/>
          </p:nvPr>
        </p:nvSpPr>
        <p:spPr/>
        <p:txBody>
          <a:bodyPr lIns="0" tIns="0" rIns="0" bIns="0"/>
          <a:lstStyle/>
          <a:p>
            <a:endParaRPr/>
          </a:p>
        </p:txBody>
      </p:sp>
      <p:sp>
        <p:nvSpPr>
          <p:cNvPr id="3" name="Holder 3"/>
          <p:cNvSpPr>
            <a:spLocks noGrp="1"/>
          </p:cNvSpPr>
          <p:nvPr>
            <p:ph type="ftr" sz="quarter" idx="5"/>
          </p:nvPr>
        </p:nvSpPr>
        <p:spPr/>
        <p:txBody>
          <a:bodyPr lIns="0" tIns="0" rIns="0" bIns="0"/>
          <a:lstStyle/>
          <a:p>
            <a:pPr marL="12700"/>
            <a:r>
              <a:rPr sz="600" spc="-5" dirty="0" smtClean="0">
                <a:solidFill>
                  <a:srgbClr val="9AACB8"/>
                </a:solidFill>
                <a:latin typeface="Exo 2 Light"/>
                <a:cs typeface="Exo 2 Light"/>
              </a:rPr>
              <a:t>А</a:t>
            </a:r>
            <a:r>
              <a:rPr sz="600" dirty="0" smtClean="0">
                <a:solidFill>
                  <a:srgbClr val="9AACB8"/>
                </a:solidFill>
                <a:latin typeface="Exo 2 Light"/>
                <a:cs typeface="Exo 2 Light"/>
              </a:rPr>
              <a:t>О «Единая </a:t>
            </a:r>
            <a:r>
              <a:rPr sz="600" spc="-5" dirty="0" smtClean="0">
                <a:solidFill>
                  <a:srgbClr val="9AACB8"/>
                </a:solidFill>
                <a:latin typeface="Exo 2 Light"/>
                <a:cs typeface="Exo 2 Light"/>
              </a:rPr>
              <a:t>э</a:t>
            </a:r>
            <a:r>
              <a:rPr sz="600" dirty="0" smtClean="0">
                <a:solidFill>
                  <a:srgbClr val="9AACB8"/>
                </a:solidFill>
                <a:latin typeface="Exo 2 Light"/>
                <a:cs typeface="Exo 2 Light"/>
              </a:rPr>
              <a:t>лектронная </a:t>
            </a:r>
            <a:r>
              <a:rPr sz="600" spc="-10" dirty="0" smtClean="0">
                <a:solidFill>
                  <a:srgbClr val="9AACB8"/>
                </a:solidFill>
                <a:latin typeface="Exo 2 Light"/>
                <a:cs typeface="Exo 2 Light"/>
              </a:rPr>
              <a:t>т</a:t>
            </a:r>
            <a:r>
              <a:rPr sz="600" dirty="0" smtClean="0">
                <a:solidFill>
                  <a:srgbClr val="9AACB8"/>
                </a:solidFill>
                <a:latin typeface="Exo 2 Light"/>
                <a:cs typeface="Exo 2 Light"/>
              </a:rPr>
              <a:t>ор</a:t>
            </a:r>
            <a:r>
              <a:rPr sz="600" spc="-10" dirty="0" smtClean="0">
                <a:solidFill>
                  <a:srgbClr val="9AACB8"/>
                </a:solidFill>
                <a:latin typeface="Exo 2 Light"/>
                <a:cs typeface="Exo 2 Light"/>
              </a:rPr>
              <a:t>г</a:t>
            </a:r>
            <a:r>
              <a:rPr sz="600" dirty="0" smtClean="0">
                <a:solidFill>
                  <a:srgbClr val="9AACB8"/>
                </a:solidFill>
                <a:latin typeface="Exo 2 Light"/>
                <a:cs typeface="Exo 2 Light"/>
              </a:rPr>
              <a:t>овая площадка» 2017 </a:t>
            </a:r>
            <a:r>
              <a:rPr sz="600" spc="-10" dirty="0" smtClean="0">
                <a:solidFill>
                  <a:srgbClr val="9AACB8"/>
                </a:solidFill>
                <a:latin typeface="Exo 2 Light"/>
                <a:cs typeface="Exo 2 Light"/>
              </a:rPr>
              <a:t>го</a:t>
            </a:r>
            <a:r>
              <a:rPr sz="600" dirty="0" smtClean="0">
                <a:solidFill>
                  <a:srgbClr val="9AACB8"/>
                </a:solidFill>
                <a:latin typeface="Exo 2 Light"/>
                <a:cs typeface="Exo 2 Light"/>
              </a:rPr>
              <a:t>д</a:t>
            </a:r>
            <a:endParaRPr sz="600">
              <a:solidFill>
                <a:prstClr val="black"/>
              </a:solidFill>
              <a:latin typeface="Exo 2 Light"/>
              <a:cs typeface="Exo 2 Light"/>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9/18/2019</a:t>
            </a:fld>
            <a:endParaRPr lang="en-US" smtClean="0">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8001107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772676" y="3455703"/>
            <a:ext cx="1257472" cy="176277"/>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17" name="bk object 17"/>
          <p:cNvSpPr/>
          <p:nvPr/>
        </p:nvSpPr>
        <p:spPr>
          <a:xfrm>
            <a:off x="3180175" y="3337523"/>
            <a:ext cx="512840" cy="440693"/>
          </a:xfrm>
          <a:custGeom>
            <a:avLst/>
            <a:gdLst/>
            <a:ahLst/>
            <a:cxnLst/>
            <a:rect l="l" t="t" r="r" b="b"/>
            <a:pathLst>
              <a:path w="512840" h="448310">
                <a:moveTo>
                  <a:pt x="71670" y="113030"/>
                </a:moveTo>
                <a:lnTo>
                  <a:pt x="58367" y="113030"/>
                </a:lnTo>
                <a:lnTo>
                  <a:pt x="43027" y="115570"/>
                </a:lnTo>
                <a:lnTo>
                  <a:pt x="31532" y="121920"/>
                </a:lnTo>
                <a:lnTo>
                  <a:pt x="21985" y="129540"/>
                </a:lnTo>
                <a:lnTo>
                  <a:pt x="20029" y="132080"/>
                </a:lnTo>
                <a:lnTo>
                  <a:pt x="17794" y="134620"/>
                </a:lnTo>
                <a:lnTo>
                  <a:pt x="4164" y="180340"/>
                </a:lnTo>
                <a:lnTo>
                  <a:pt x="0" y="227330"/>
                </a:lnTo>
                <a:lnTo>
                  <a:pt x="686" y="240030"/>
                </a:lnTo>
                <a:lnTo>
                  <a:pt x="10333" y="288290"/>
                </a:lnTo>
                <a:lnTo>
                  <a:pt x="24798" y="325120"/>
                </a:lnTo>
                <a:lnTo>
                  <a:pt x="45156" y="358140"/>
                </a:lnTo>
                <a:lnTo>
                  <a:pt x="70437" y="387350"/>
                </a:lnTo>
                <a:lnTo>
                  <a:pt x="100417" y="411480"/>
                </a:lnTo>
                <a:lnTo>
                  <a:pt x="145434" y="434340"/>
                </a:lnTo>
                <a:lnTo>
                  <a:pt x="195259" y="447040"/>
                </a:lnTo>
                <a:lnTo>
                  <a:pt x="207817" y="448310"/>
                </a:lnTo>
                <a:lnTo>
                  <a:pt x="245691" y="448310"/>
                </a:lnTo>
                <a:lnTo>
                  <a:pt x="258254" y="447040"/>
                </a:lnTo>
                <a:lnTo>
                  <a:pt x="270720" y="444500"/>
                </a:lnTo>
                <a:lnTo>
                  <a:pt x="283051" y="440690"/>
                </a:lnTo>
                <a:lnTo>
                  <a:pt x="293464" y="438150"/>
                </a:lnTo>
                <a:lnTo>
                  <a:pt x="341316" y="415290"/>
                </a:lnTo>
                <a:lnTo>
                  <a:pt x="381793" y="384810"/>
                </a:lnTo>
                <a:lnTo>
                  <a:pt x="309881" y="384810"/>
                </a:lnTo>
                <a:lnTo>
                  <a:pt x="297559" y="383540"/>
                </a:lnTo>
                <a:lnTo>
                  <a:pt x="285174" y="383540"/>
                </a:lnTo>
                <a:lnTo>
                  <a:pt x="247626" y="375920"/>
                </a:lnTo>
                <a:lnTo>
                  <a:pt x="222256" y="368300"/>
                </a:lnTo>
                <a:lnTo>
                  <a:pt x="211141" y="364490"/>
                </a:lnTo>
                <a:lnTo>
                  <a:pt x="200146" y="359410"/>
                </a:lnTo>
                <a:lnTo>
                  <a:pt x="189240" y="353060"/>
                </a:lnTo>
                <a:lnTo>
                  <a:pt x="178390" y="347980"/>
                </a:lnTo>
                <a:lnTo>
                  <a:pt x="145855" y="325120"/>
                </a:lnTo>
                <a:lnTo>
                  <a:pt x="117832" y="298450"/>
                </a:lnTo>
                <a:lnTo>
                  <a:pt x="88761" y="257810"/>
                </a:lnTo>
                <a:lnTo>
                  <a:pt x="72067" y="219710"/>
                </a:lnTo>
                <a:lnTo>
                  <a:pt x="66635" y="180340"/>
                </a:lnTo>
                <a:lnTo>
                  <a:pt x="68397" y="167640"/>
                </a:lnTo>
                <a:lnTo>
                  <a:pt x="71945" y="156210"/>
                </a:lnTo>
                <a:lnTo>
                  <a:pt x="77148" y="143510"/>
                </a:lnTo>
                <a:lnTo>
                  <a:pt x="83872" y="133350"/>
                </a:lnTo>
                <a:lnTo>
                  <a:pt x="87923" y="127000"/>
                </a:lnTo>
                <a:lnTo>
                  <a:pt x="93790" y="123190"/>
                </a:lnTo>
                <a:lnTo>
                  <a:pt x="100496" y="120650"/>
                </a:lnTo>
                <a:lnTo>
                  <a:pt x="93898" y="118110"/>
                </a:lnTo>
                <a:lnTo>
                  <a:pt x="83368" y="114300"/>
                </a:lnTo>
                <a:lnTo>
                  <a:pt x="71670" y="113030"/>
                </a:lnTo>
                <a:close/>
              </a:path>
              <a:path w="512840" h="448310">
                <a:moveTo>
                  <a:pt x="398768" y="365760"/>
                </a:moveTo>
                <a:lnTo>
                  <a:pt x="396254" y="367030"/>
                </a:lnTo>
                <a:lnTo>
                  <a:pt x="393879" y="368300"/>
                </a:lnTo>
                <a:lnTo>
                  <a:pt x="384055" y="372110"/>
                </a:lnTo>
                <a:lnTo>
                  <a:pt x="372173" y="375920"/>
                </a:lnTo>
                <a:lnTo>
                  <a:pt x="334338" y="383540"/>
                </a:lnTo>
                <a:lnTo>
                  <a:pt x="322140" y="383540"/>
                </a:lnTo>
                <a:lnTo>
                  <a:pt x="309881" y="384810"/>
                </a:lnTo>
                <a:lnTo>
                  <a:pt x="381793" y="384810"/>
                </a:lnTo>
                <a:lnTo>
                  <a:pt x="390658" y="375920"/>
                </a:lnTo>
                <a:lnTo>
                  <a:pt x="398768" y="365760"/>
                </a:lnTo>
                <a:close/>
              </a:path>
              <a:path w="512840" h="448310">
                <a:moveTo>
                  <a:pt x="184316" y="325120"/>
                </a:moveTo>
                <a:lnTo>
                  <a:pt x="193955" y="331470"/>
                </a:lnTo>
                <a:lnTo>
                  <a:pt x="199466" y="335280"/>
                </a:lnTo>
                <a:lnTo>
                  <a:pt x="210409" y="341630"/>
                </a:lnTo>
                <a:lnTo>
                  <a:pt x="221551" y="347980"/>
                </a:lnTo>
                <a:lnTo>
                  <a:pt x="233084" y="353060"/>
                </a:lnTo>
                <a:lnTo>
                  <a:pt x="234265" y="351790"/>
                </a:lnTo>
                <a:lnTo>
                  <a:pt x="251245" y="351790"/>
                </a:lnTo>
                <a:lnTo>
                  <a:pt x="254941" y="350520"/>
                </a:lnTo>
                <a:lnTo>
                  <a:pt x="262663" y="350520"/>
                </a:lnTo>
                <a:lnTo>
                  <a:pt x="286238" y="342900"/>
                </a:lnTo>
                <a:lnTo>
                  <a:pt x="297765" y="337820"/>
                </a:lnTo>
                <a:lnTo>
                  <a:pt x="308865" y="331470"/>
                </a:lnTo>
                <a:lnTo>
                  <a:pt x="313475" y="327660"/>
                </a:lnTo>
                <a:lnTo>
                  <a:pt x="196798" y="327660"/>
                </a:lnTo>
                <a:lnTo>
                  <a:pt x="184316" y="325120"/>
                </a:lnTo>
                <a:close/>
              </a:path>
              <a:path w="512840" h="448310">
                <a:moveTo>
                  <a:pt x="251245" y="351790"/>
                </a:moveTo>
                <a:lnTo>
                  <a:pt x="240132" y="351790"/>
                </a:lnTo>
                <a:lnTo>
                  <a:pt x="245797" y="353060"/>
                </a:lnTo>
                <a:lnTo>
                  <a:pt x="251245" y="351790"/>
                </a:lnTo>
                <a:close/>
              </a:path>
              <a:path w="512840" h="448310">
                <a:moveTo>
                  <a:pt x="262663" y="350520"/>
                </a:moveTo>
                <a:lnTo>
                  <a:pt x="254941" y="350520"/>
                </a:lnTo>
                <a:lnTo>
                  <a:pt x="258789" y="351790"/>
                </a:lnTo>
                <a:lnTo>
                  <a:pt x="262663" y="350520"/>
                </a:lnTo>
                <a:close/>
              </a:path>
              <a:path w="512840" h="448310">
                <a:moveTo>
                  <a:pt x="484001" y="148590"/>
                </a:moveTo>
                <a:lnTo>
                  <a:pt x="445197" y="148590"/>
                </a:lnTo>
                <a:lnTo>
                  <a:pt x="434703" y="151130"/>
                </a:lnTo>
                <a:lnTo>
                  <a:pt x="423655" y="153670"/>
                </a:lnTo>
                <a:lnTo>
                  <a:pt x="411700" y="160020"/>
                </a:lnTo>
                <a:lnTo>
                  <a:pt x="398489" y="168910"/>
                </a:lnTo>
                <a:lnTo>
                  <a:pt x="390096" y="177800"/>
                </a:lnTo>
                <a:lnTo>
                  <a:pt x="381944" y="185420"/>
                </a:lnTo>
                <a:lnTo>
                  <a:pt x="373864" y="194310"/>
                </a:lnTo>
                <a:lnTo>
                  <a:pt x="365685" y="204470"/>
                </a:lnTo>
                <a:lnTo>
                  <a:pt x="357240" y="214630"/>
                </a:lnTo>
                <a:lnTo>
                  <a:pt x="348359" y="226060"/>
                </a:lnTo>
                <a:lnTo>
                  <a:pt x="338873" y="237490"/>
                </a:lnTo>
                <a:lnTo>
                  <a:pt x="330720" y="246380"/>
                </a:lnTo>
                <a:lnTo>
                  <a:pt x="306631" y="274320"/>
                </a:lnTo>
                <a:lnTo>
                  <a:pt x="298865" y="283210"/>
                </a:lnTo>
                <a:lnTo>
                  <a:pt x="290173" y="293370"/>
                </a:lnTo>
                <a:lnTo>
                  <a:pt x="280043" y="303530"/>
                </a:lnTo>
                <a:lnTo>
                  <a:pt x="247005" y="323850"/>
                </a:lnTo>
                <a:lnTo>
                  <a:pt x="222067" y="327660"/>
                </a:lnTo>
                <a:lnTo>
                  <a:pt x="313475" y="327660"/>
                </a:lnTo>
                <a:lnTo>
                  <a:pt x="318860" y="325120"/>
                </a:lnTo>
                <a:lnTo>
                  <a:pt x="323114" y="321310"/>
                </a:lnTo>
                <a:lnTo>
                  <a:pt x="326746" y="318770"/>
                </a:lnTo>
                <a:lnTo>
                  <a:pt x="329833" y="314960"/>
                </a:lnTo>
                <a:lnTo>
                  <a:pt x="333185" y="312420"/>
                </a:lnTo>
                <a:lnTo>
                  <a:pt x="338557" y="307340"/>
                </a:lnTo>
                <a:lnTo>
                  <a:pt x="344565" y="303530"/>
                </a:lnTo>
                <a:lnTo>
                  <a:pt x="349810" y="298450"/>
                </a:lnTo>
                <a:lnTo>
                  <a:pt x="353162" y="294640"/>
                </a:lnTo>
                <a:lnTo>
                  <a:pt x="357417" y="292100"/>
                </a:lnTo>
                <a:lnTo>
                  <a:pt x="360770" y="289560"/>
                </a:lnTo>
                <a:lnTo>
                  <a:pt x="364897" y="285750"/>
                </a:lnTo>
                <a:lnTo>
                  <a:pt x="369012" y="280670"/>
                </a:lnTo>
                <a:lnTo>
                  <a:pt x="373279" y="276860"/>
                </a:lnTo>
                <a:lnTo>
                  <a:pt x="378651" y="273050"/>
                </a:lnTo>
                <a:lnTo>
                  <a:pt x="383261" y="267970"/>
                </a:lnTo>
                <a:lnTo>
                  <a:pt x="389065" y="265430"/>
                </a:lnTo>
                <a:lnTo>
                  <a:pt x="394653" y="260350"/>
                </a:lnTo>
                <a:lnTo>
                  <a:pt x="401003" y="257810"/>
                </a:lnTo>
                <a:lnTo>
                  <a:pt x="406668" y="252730"/>
                </a:lnTo>
                <a:lnTo>
                  <a:pt x="408547" y="252730"/>
                </a:lnTo>
                <a:lnTo>
                  <a:pt x="411900" y="248920"/>
                </a:lnTo>
                <a:lnTo>
                  <a:pt x="415392" y="248920"/>
                </a:lnTo>
                <a:lnTo>
                  <a:pt x="421400" y="243840"/>
                </a:lnTo>
                <a:lnTo>
                  <a:pt x="433266" y="240030"/>
                </a:lnTo>
                <a:lnTo>
                  <a:pt x="445860" y="237490"/>
                </a:lnTo>
                <a:lnTo>
                  <a:pt x="448717" y="233680"/>
                </a:lnTo>
                <a:lnTo>
                  <a:pt x="451854" y="229870"/>
                </a:lnTo>
                <a:lnTo>
                  <a:pt x="463034" y="214630"/>
                </a:lnTo>
                <a:lnTo>
                  <a:pt x="478355" y="194310"/>
                </a:lnTo>
                <a:lnTo>
                  <a:pt x="493494" y="173990"/>
                </a:lnTo>
                <a:lnTo>
                  <a:pt x="508509" y="153670"/>
                </a:lnTo>
                <a:lnTo>
                  <a:pt x="508649" y="153670"/>
                </a:lnTo>
                <a:lnTo>
                  <a:pt x="508864" y="152400"/>
                </a:lnTo>
                <a:lnTo>
                  <a:pt x="496588" y="151130"/>
                </a:lnTo>
                <a:lnTo>
                  <a:pt x="484001" y="148590"/>
                </a:lnTo>
                <a:close/>
              </a:path>
              <a:path w="512840" h="448310">
                <a:moveTo>
                  <a:pt x="304967" y="16510"/>
                </a:moveTo>
                <a:lnTo>
                  <a:pt x="256562" y="16510"/>
                </a:lnTo>
                <a:lnTo>
                  <a:pt x="283018" y="19050"/>
                </a:lnTo>
                <a:lnTo>
                  <a:pt x="295559" y="21590"/>
                </a:lnTo>
                <a:lnTo>
                  <a:pt x="331925" y="34290"/>
                </a:lnTo>
                <a:lnTo>
                  <a:pt x="365456" y="53340"/>
                </a:lnTo>
                <a:lnTo>
                  <a:pt x="366574" y="53340"/>
                </a:lnTo>
                <a:lnTo>
                  <a:pt x="363210" y="59690"/>
                </a:lnTo>
                <a:lnTo>
                  <a:pt x="356801" y="69850"/>
                </a:lnTo>
                <a:lnTo>
                  <a:pt x="350570" y="81280"/>
                </a:lnTo>
                <a:lnTo>
                  <a:pt x="344469" y="92710"/>
                </a:lnTo>
                <a:lnTo>
                  <a:pt x="338447" y="102870"/>
                </a:lnTo>
                <a:lnTo>
                  <a:pt x="326446" y="125730"/>
                </a:lnTo>
                <a:lnTo>
                  <a:pt x="320368" y="137160"/>
                </a:lnTo>
                <a:lnTo>
                  <a:pt x="314923" y="147320"/>
                </a:lnTo>
                <a:lnTo>
                  <a:pt x="309389" y="157480"/>
                </a:lnTo>
                <a:lnTo>
                  <a:pt x="303702" y="168910"/>
                </a:lnTo>
                <a:lnTo>
                  <a:pt x="297799" y="179070"/>
                </a:lnTo>
                <a:lnTo>
                  <a:pt x="291614" y="190500"/>
                </a:lnTo>
                <a:lnTo>
                  <a:pt x="285084" y="201930"/>
                </a:lnTo>
                <a:lnTo>
                  <a:pt x="278144" y="213360"/>
                </a:lnTo>
                <a:lnTo>
                  <a:pt x="270729" y="226060"/>
                </a:lnTo>
                <a:lnTo>
                  <a:pt x="264611" y="236220"/>
                </a:lnTo>
                <a:lnTo>
                  <a:pt x="257821" y="246380"/>
                </a:lnTo>
                <a:lnTo>
                  <a:pt x="250084" y="256540"/>
                </a:lnTo>
                <a:lnTo>
                  <a:pt x="241126" y="269240"/>
                </a:lnTo>
                <a:lnTo>
                  <a:pt x="213710" y="297180"/>
                </a:lnTo>
                <a:lnTo>
                  <a:pt x="190399" y="307340"/>
                </a:lnTo>
                <a:lnTo>
                  <a:pt x="191793" y="307340"/>
                </a:lnTo>
                <a:lnTo>
                  <a:pt x="234353" y="285750"/>
                </a:lnTo>
                <a:lnTo>
                  <a:pt x="261707" y="256540"/>
                </a:lnTo>
                <a:lnTo>
                  <a:pt x="275736" y="236220"/>
                </a:lnTo>
                <a:lnTo>
                  <a:pt x="282825" y="226060"/>
                </a:lnTo>
                <a:lnTo>
                  <a:pt x="290104" y="214630"/>
                </a:lnTo>
                <a:lnTo>
                  <a:pt x="297677" y="203200"/>
                </a:lnTo>
                <a:lnTo>
                  <a:pt x="305650" y="190500"/>
                </a:lnTo>
                <a:lnTo>
                  <a:pt x="312198" y="180340"/>
                </a:lnTo>
                <a:lnTo>
                  <a:pt x="318692" y="168910"/>
                </a:lnTo>
                <a:lnTo>
                  <a:pt x="325159" y="158750"/>
                </a:lnTo>
                <a:lnTo>
                  <a:pt x="344650" y="125730"/>
                </a:lnTo>
                <a:lnTo>
                  <a:pt x="357169" y="104140"/>
                </a:lnTo>
                <a:lnTo>
                  <a:pt x="363489" y="93980"/>
                </a:lnTo>
                <a:lnTo>
                  <a:pt x="370532" y="83820"/>
                </a:lnTo>
                <a:lnTo>
                  <a:pt x="378609" y="71120"/>
                </a:lnTo>
                <a:lnTo>
                  <a:pt x="385662" y="62230"/>
                </a:lnTo>
                <a:lnTo>
                  <a:pt x="394331" y="53340"/>
                </a:lnTo>
                <a:lnTo>
                  <a:pt x="398592" y="49530"/>
                </a:lnTo>
                <a:lnTo>
                  <a:pt x="363487" y="49530"/>
                </a:lnTo>
                <a:lnTo>
                  <a:pt x="320902" y="22860"/>
                </a:lnTo>
                <a:lnTo>
                  <a:pt x="309071" y="17780"/>
                </a:lnTo>
                <a:lnTo>
                  <a:pt x="304967" y="16510"/>
                </a:lnTo>
                <a:close/>
              </a:path>
              <a:path w="512840" h="448310">
                <a:moveTo>
                  <a:pt x="236120" y="1270"/>
                </a:moveTo>
                <a:lnTo>
                  <a:pt x="223775" y="1270"/>
                </a:lnTo>
                <a:lnTo>
                  <a:pt x="185957" y="5080"/>
                </a:lnTo>
                <a:lnTo>
                  <a:pt x="147151" y="15240"/>
                </a:lnTo>
                <a:lnTo>
                  <a:pt x="111814" y="31750"/>
                </a:lnTo>
                <a:lnTo>
                  <a:pt x="80026" y="54610"/>
                </a:lnTo>
                <a:lnTo>
                  <a:pt x="70406" y="62230"/>
                </a:lnTo>
                <a:lnTo>
                  <a:pt x="61342" y="72390"/>
                </a:lnTo>
                <a:lnTo>
                  <a:pt x="52873" y="81280"/>
                </a:lnTo>
                <a:lnTo>
                  <a:pt x="45041" y="91440"/>
                </a:lnTo>
                <a:lnTo>
                  <a:pt x="37884" y="102870"/>
                </a:lnTo>
                <a:lnTo>
                  <a:pt x="48401" y="99060"/>
                </a:lnTo>
                <a:lnTo>
                  <a:pt x="59904" y="95250"/>
                </a:lnTo>
                <a:lnTo>
                  <a:pt x="72744" y="92710"/>
                </a:lnTo>
                <a:lnTo>
                  <a:pt x="87274" y="90170"/>
                </a:lnTo>
                <a:lnTo>
                  <a:pt x="95014" y="81280"/>
                </a:lnTo>
                <a:lnTo>
                  <a:pt x="103487" y="73660"/>
                </a:lnTo>
                <a:lnTo>
                  <a:pt x="112849" y="64770"/>
                </a:lnTo>
                <a:lnTo>
                  <a:pt x="123255" y="57150"/>
                </a:lnTo>
                <a:lnTo>
                  <a:pt x="134861" y="49530"/>
                </a:lnTo>
                <a:lnTo>
                  <a:pt x="147821" y="40640"/>
                </a:lnTo>
                <a:lnTo>
                  <a:pt x="158756" y="35560"/>
                </a:lnTo>
                <a:lnTo>
                  <a:pt x="170033" y="30480"/>
                </a:lnTo>
                <a:lnTo>
                  <a:pt x="193518" y="22860"/>
                </a:lnTo>
                <a:lnTo>
                  <a:pt x="218087" y="17780"/>
                </a:lnTo>
                <a:lnTo>
                  <a:pt x="230720" y="16510"/>
                </a:lnTo>
                <a:lnTo>
                  <a:pt x="304967" y="16510"/>
                </a:lnTo>
                <a:lnTo>
                  <a:pt x="296760" y="13970"/>
                </a:lnTo>
                <a:lnTo>
                  <a:pt x="283963" y="8890"/>
                </a:lnTo>
                <a:lnTo>
                  <a:pt x="260367" y="3810"/>
                </a:lnTo>
                <a:lnTo>
                  <a:pt x="236120" y="1270"/>
                </a:lnTo>
                <a:close/>
              </a:path>
              <a:path w="512840" h="448310">
                <a:moveTo>
                  <a:pt x="458666" y="89564"/>
                </a:moveTo>
                <a:lnTo>
                  <a:pt x="456960" y="91440"/>
                </a:lnTo>
                <a:lnTo>
                  <a:pt x="458433" y="90170"/>
                </a:lnTo>
                <a:lnTo>
                  <a:pt x="458666" y="89564"/>
                </a:lnTo>
                <a:close/>
              </a:path>
              <a:path w="512840" h="448310">
                <a:moveTo>
                  <a:pt x="500754" y="25400"/>
                </a:moveTo>
                <a:lnTo>
                  <a:pt x="467829" y="25400"/>
                </a:lnTo>
                <a:lnTo>
                  <a:pt x="479912" y="27940"/>
                </a:lnTo>
                <a:lnTo>
                  <a:pt x="490767" y="33020"/>
                </a:lnTo>
                <a:lnTo>
                  <a:pt x="484525" y="44450"/>
                </a:lnTo>
                <a:lnTo>
                  <a:pt x="465675" y="77470"/>
                </a:lnTo>
                <a:lnTo>
                  <a:pt x="459411" y="87630"/>
                </a:lnTo>
                <a:lnTo>
                  <a:pt x="458666" y="89564"/>
                </a:lnTo>
                <a:lnTo>
                  <a:pt x="459270" y="88900"/>
                </a:lnTo>
                <a:lnTo>
                  <a:pt x="500754" y="25400"/>
                </a:lnTo>
                <a:close/>
              </a:path>
              <a:path w="512840" h="448310">
                <a:moveTo>
                  <a:pt x="481344" y="0"/>
                </a:moveTo>
                <a:lnTo>
                  <a:pt x="458014" y="0"/>
                </a:lnTo>
                <a:lnTo>
                  <a:pt x="452247" y="1270"/>
                </a:lnTo>
                <a:lnTo>
                  <a:pt x="427840" y="6350"/>
                </a:lnTo>
                <a:lnTo>
                  <a:pt x="393131" y="24130"/>
                </a:lnTo>
                <a:lnTo>
                  <a:pt x="373722" y="41910"/>
                </a:lnTo>
                <a:lnTo>
                  <a:pt x="363487" y="49530"/>
                </a:lnTo>
                <a:lnTo>
                  <a:pt x="398592" y="49530"/>
                </a:lnTo>
                <a:lnTo>
                  <a:pt x="405694" y="43180"/>
                </a:lnTo>
                <a:lnTo>
                  <a:pt x="414908" y="38100"/>
                </a:lnTo>
                <a:lnTo>
                  <a:pt x="425745" y="34290"/>
                </a:lnTo>
                <a:lnTo>
                  <a:pt x="438889" y="30480"/>
                </a:lnTo>
                <a:lnTo>
                  <a:pt x="455028" y="26670"/>
                </a:lnTo>
                <a:lnTo>
                  <a:pt x="467829" y="25400"/>
                </a:lnTo>
                <a:lnTo>
                  <a:pt x="500754" y="25400"/>
                </a:lnTo>
                <a:lnTo>
                  <a:pt x="507391" y="15240"/>
                </a:lnTo>
                <a:lnTo>
                  <a:pt x="509207" y="11430"/>
                </a:lnTo>
                <a:lnTo>
                  <a:pt x="510820" y="8890"/>
                </a:lnTo>
                <a:lnTo>
                  <a:pt x="512840" y="6350"/>
                </a:lnTo>
                <a:lnTo>
                  <a:pt x="511100" y="5080"/>
                </a:lnTo>
                <a:lnTo>
                  <a:pt x="506440" y="5080"/>
                </a:lnTo>
                <a:lnTo>
                  <a:pt x="481344" y="0"/>
                </a:lnTo>
                <a:close/>
              </a:path>
            </a:pathLst>
          </a:custGeom>
          <a:solidFill>
            <a:srgbClr val="0E4B82"/>
          </a:solidFill>
        </p:spPr>
        <p:txBody>
          <a:bodyPr wrap="square" lIns="0" tIns="0" rIns="0" bIns="0" rtlCol="0">
            <a:noAutofit/>
          </a:bodyPr>
          <a:lstStyle/>
          <a:p>
            <a:endParaRPr>
              <a:solidFill>
                <a:prstClr val="black"/>
              </a:solidFill>
            </a:endParaRPr>
          </a:p>
        </p:txBody>
      </p:sp>
      <p:sp>
        <p:nvSpPr>
          <p:cNvPr id="18" name="bk object 18"/>
          <p:cNvSpPr/>
          <p:nvPr/>
        </p:nvSpPr>
        <p:spPr>
          <a:xfrm>
            <a:off x="3413254" y="3569713"/>
            <a:ext cx="274366" cy="134973"/>
          </a:xfrm>
          <a:custGeom>
            <a:avLst/>
            <a:gdLst/>
            <a:ahLst/>
            <a:cxnLst/>
            <a:rect l="l" t="t" r="r" b="b"/>
            <a:pathLst>
              <a:path w="274366" h="137306">
                <a:moveTo>
                  <a:pt x="7061" y="114766"/>
                </a:moveTo>
                <a:lnTo>
                  <a:pt x="1612" y="115185"/>
                </a:lnTo>
                <a:lnTo>
                  <a:pt x="1193" y="115388"/>
                </a:lnTo>
                <a:lnTo>
                  <a:pt x="0" y="116023"/>
                </a:lnTo>
                <a:lnTo>
                  <a:pt x="2095" y="117623"/>
                </a:lnTo>
                <a:lnTo>
                  <a:pt x="4749" y="118182"/>
                </a:lnTo>
                <a:lnTo>
                  <a:pt x="9325" y="120165"/>
                </a:lnTo>
                <a:lnTo>
                  <a:pt x="46631" y="131514"/>
                </a:lnTo>
                <a:lnTo>
                  <a:pt x="95700" y="137306"/>
                </a:lnTo>
                <a:lnTo>
                  <a:pt x="108314" y="136990"/>
                </a:lnTo>
                <a:lnTo>
                  <a:pt x="146799" y="130983"/>
                </a:lnTo>
                <a:lnTo>
                  <a:pt x="179968" y="115743"/>
                </a:lnTo>
                <a:lnTo>
                  <a:pt x="12712" y="115743"/>
                </a:lnTo>
                <a:lnTo>
                  <a:pt x="7061" y="114766"/>
                </a:lnTo>
                <a:close/>
              </a:path>
              <a:path w="274366" h="137306">
                <a:moveTo>
                  <a:pt x="21869" y="113851"/>
                </a:moveTo>
                <a:lnTo>
                  <a:pt x="18161" y="114550"/>
                </a:lnTo>
                <a:lnTo>
                  <a:pt x="12712" y="115743"/>
                </a:lnTo>
                <a:lnTo>
                  <a:pt x="179968" y="115743"/>
                </a:lnTo>
                <a:lnTo>
                  <a:pt x="180891" y="115185"/>
                </a:lnTo>
                <a:lnTo>
                  <a:pt x="181523" y="114689"/>
                </a:lnTo>
                <a:lnTo>
                  <a:pt x="25704" y="114689"/>
                </a:lnTo>
                <a:lnTo>
                  <a:pt x="21869" y="113851"/>
                </a:lnTo>
                <a:close/>
              </a:path>
              <a:path w="274366" h="137306">
                <a:moveTo>
                  <a:pt x="225416" y="0"/>
                </a:moveTo>
                <a:lnTo>
                  <a:pt x="185178" y="9483"/>
                </a:lnTo>
                <a:lnTo>
                  <a:pt x="182321" y="11502"/>
                </a:lnTo>
                <a:lnTo>
                  <a:pt x="178828" y="12480"/>
                </a:lnTo>
                <a:lnTo>
                  <a:pt x="175475" y="15490"/>
                </a:lnTo>
                <a:lnTo>
                  <a:pt x="174421" y="15693"/>
                </a:lnTo>
                <a:lnTo>
                  <a:pt x="173583" y="16048"/>
                </a:lnTo>
                <a:lnTo>
                  <a:pt x="167932" y="20379"/>
                </a:lnTo>
                <a:lnTo>
                  <a:pt x="161569" y="23732"/>
                </a:lnTo>
                <a:lnTo>
                  <a:pt x="155981" y="28266"/>
                </a:lnTo>
                <a:lnTo>
                  <a:pt x="150190" y="31555"/>
                </a:lnTo>
                <a:lnTo>
                  <a:pt x="145580" y="36508"/>
                </a:lnTo>
                <a:lnTo>
                  <a:pt x="140195" y="40356"/>
                </a:lnTo>
                <a:lnTo>
                  <a:pt x="135940" y="44268"/>
                </a:lnTo>
                <a:lnTo>
                  <a:pt x="131813" y="48319"/>
                </a:lnTo>
                <a:lnTo>
                  <a:pt x="127698" y="52307"/>
                </a:lnTo>
                <a:lnTo>
                  <a:pt x="124345" y="55799"/>
                </a:lnTo>
                <a:lnTo>
                  <a:pt x="120078" y="58378"/>
                </a:lnTo>
                <a:lnTo>
                  <a:pt x="116725" y="61870"/>
                </a:lnTo>
                <a:lnTo>
                  <a:pt x="111493" y="66975"/>
                </a:lnTo>
                <a:lnTo>
                  <a:pt x="105486" y="71090"/>
                </a:lnTo>
                <a:lnTo>
                  <a:pt x="100101" y="75992"/>
                </a:lnTo>
                <a:lnTo>
                  <a:pt x="96748" y="78710"/>
                </a:lnTo>
                <a:lnTo>
                  <a:pt x="93675" y="81720"/>
                </a:lnTo>
                <a:lnTo>
                  <a:pt x="88056" y="85674"/>
                </a:lnTo>
                <a:lnTo>
                  <a:pt x="53574" y="105783"/>
                </a:lnTo>
                <a:lnTo>
                  <a:pt x="29273" y="113369"/>
                </a:lnTo>
                <a:lnTo>
                  <a:pt x="25704" y="114689"/>
                </a:lnTo>
                <a:lnTo>
                  <a:pt x="181523" y="114689"/>
                </a:lnTo>
                <a:lnTo>
                  <a:pt x="191698" y="106714"/>
                </a:lnTo>
                <a:lnTo>
                  <a:pt x="227491" y="73422"/>
                </a:lnTo>
                <a:lnTo>
                  <a:pt x="255947" y="44999"/>
                </a:lnTo>
                <a:lnTo>
                  <a:pt x="274366" y="11747"/>
                </a:lnTo>
                <a:lnTo>
                  <a:pt x="262556" y="7120"/>
                </a:lnTo>
                <a:lnTo>
                  <a:pt x="250399" y="3503"/>
                </a:lnTo>
                <a:lnTo>
                  <a:pt x="237988" y="1070"/>
                </a:lnTo>
                <a:lnTo>
                  <a:pt x="225416" y="0"/>
                </a:lnTo>
                <a:close/>
              </a:path>
            </a:pathLst>
          </a:custGeom>
          <a:solidFill>
            <a:srgbClr val="D92727"/>
          </a:solidFill>
        </p:spPr>
        <p:txBody>
          <a:bodyPr wrap="square" lIns="0" tIns="0" rIns="0" bIns="0" rtlCol="0">
            <a:noAutofit/>
          </a:bodyPr>
          <a:lstStyle/>
          <a:p>
            <a:endParaRPr>
              <a:solidFill>
                <a:prstClr val="black"/>
              </a:solidFill>
            </a:endParaRPr>
          </a:p>
        </p:txBody>
      </p:sp>
      <p:sp>
        <p:nvSpPr>
          <p:cNvPr id="19" name="bk object 19"/>
          <p:cNvSpPr/>
          <p:nvPr/>
        </p:nvSpPr>
        <p:spPr>
          <a:xfrm>
            <a:off x="6246324" y="3340741"/>
            <a:ext cx="169765" cy="348472"/>
          </a:xfrm>
          <a:custGeom>
            <a:avLst/>
            <a:gdLst/>
            <a:ahLst/>
            <a:cxnLst/>
            <a:rect l="l" t="t" r="r" b="b"/>
            <a:pathLst>
              <a:path w="169765" h="354495">
                <a:moveTo>
                  <a:pt x="77284" y="0"/>
                </a:moveTo>
                <a:lnTo>
                  <a:pt x="60977" y="0"/>
                </a:lnTo>
                <a:lnTo>
                  <a:pt x="49117" y="22413"/>
                </a:lnTo>
                <a:lnTo>
                  <a:pt x="29808" y="64795"/>
                </a:lnTo>
                <a:lnTo>
                  <a:pt x="15862" y="103980"/>
                </a:lnTo>
                <a:lnTo>
                  <a:pt x="3643" y="156931"/>
                </a:lnTo>
                <a:lnTo>
                  <a:pt x="0" y="203118"/>
                </a:lnTo>
                <a:lnTo>
                  <a:pt x="329" y="217055"/>
                </a:lnTo>
                <a:lnTo>
                  <a:pt x="7295" y="265765"/>
                </a:lnTo>
                <a:lnTo>
                  <a:pt x="19575" y="303669"/>
                </a:lnTo>
                <a:lnTo>
                  <a:pt x="42956" y="354495"/>
                </a:lnTo>
                <a:lnTo>
                  <a:pt x="169765" y="354495"/>
                </a:lnTo>
                <a:lnTo>
                  <a:pt x="77284" y="0"/>
                </a:lnTo>
                <a:close/>
              </a:path>
            </a:pathLst>
          </a:custGeom>
          <a:solidFill>
            <a:srgbClr val="133D8D"/>
          </a:solidFill>
        </p:spPr>
        <p:txBody>
          <a:bodyPr wrap="square" lIns="0" tIns="0" rIns="0" bIns="0" rtlCol="0">
            <a:noAutofit/>
          </a:bodyPr>
          <a:lstStyle/>
          <a:p>
            <a:endParaRPr>
              <a:solidFill>
                <a:prstClr val="black"/>
              </a:solidFill>
            </a:endParaRPr>
          </a:p>
        </p:txBody>
      </p:sp>
      <p:sp>
        <p:nvSpPr>
          <p:cNvPr id="20" name="bk object 20"/>
          <p:cNvSpPr/>
          <p:nvPr/>
        </p:nvSpPr>
        <p:spPr>
          <a:xfrm>
            <a:off x="5885001" y="3551505"/>
            <a:ext cx="343877" cy="137708"/>
          </a:xfrm>
          <a:custGeom>
            <a:avLst/>
            <a:gdLst/>
            <a:ahLst/>
            <a:cxnLst/>
            <a:rect l="l" t="t" r="r" b="b"/>
            <a:pathLst>
              <a:path w="343877" h="140088">
                <a:moveTo>
                  <a:pt x="202876" y="0"/>
                </a:moveTo>
                <a:lnTo>
                  <a:pt x="161117" y="4083"/>
                </a:lnTo>
                <a:lnTo>
                  <a:pt x="118333" y="14879"/>
                </a:lnTo>
                <a:lnTo>
                  <a:pt x="0" y="140088"/>
                </a:lnTo>
                <a:lnTo>
                  <a:pt x="147129" y="140088"/>
                </a:lnTo>
                <a:lnTo>
                  <a:pt x="187629" y="89263"/>
                </a:lnTo>
                <a:lnTo>
                  <a:pt x="343877" y="89263"/>
                </a:lnTo>
                <a:lnTo>
                  <a:pt x="326127" y="55020"/>
                </a:lnTo>
                <a:lnTo>
                  <a:pt x="290234" y="21095"/>
                </a:lnTo>
                <a:lnTo>
                  <a:pt x="247532" y="4213"/>
                </a:lnTo>
                <a:lnTo>
                  <a:pt x="217679" y="266"/>
                </a:lnTo>
                <a:lnTo>
                  <a:pt x="202876" y="0"/>
                </a:lnTo>
                <a:close/>
              </a:path>
            </a:pathLst>
          </a:custGeom>
          <a:solidFill>
            <a:srgbClr val="6A737B"/>
          </a:solidFill>
        </p:spPr>
        <p:txBody>
          <a:bodyPr wrap="square" lIns="0" tIns="0" rIns="0" bIns="0" rtlCol="0">
            <a:noAutofit/>
          </a:bodyPr>
          <a:lstStyle/>
          <a:p>
            <a:endParaRPr>
              <a:solidFill>
                <a:prstClr val="black"/>
              </a:solidFill>
            </a:endParaRPr>
          </a:p>
        </p:txBody>
      </p:sp>
      <p:sp>
        <p:nvSpPr>
          <p:cNvPr id="21" name="bk object 21"/>
          <p:cNvSpPr/>
          <p:nvPr/>
        </p:nvSpPr>
        <p:spPr>
          <a:xfrm>
            <a:off x="6246324" y="3340741"/>
            <a:ext cx="169765" cy="348472"/>
          </a:xfrm>
          <a:custGeom>
            <a:avLst/>
            <a:gdLst/>
            <a:ahLst/>
            <a:cxnLst/>
            <a:rect l="l" t="t" r="r" b="b"/>
            <a:pathLst>
              <a:path w="169765" h="354495">
                <a:moveTo>
                  <a:pt x="77284" y="0"/>
                </a:moveTo>
                <a:lnTo>
                  <a:pt x="60977" y="0"/>
                </a:lnTo>
                <a:lnTo>
                  <a:pt x="49117" y="22413"/>
                </a:lnTo>
                <a:lnTo>
                  <a:pt x="29808" y="64795"/>
                </a:lnTo>
                <a:lnTo>
                  <a:pt x="15862" y="103980"/>
                </a:lnTo>
                <a:lnTo>
                  <a:pt x="3643" y="156931"/>
                </a:lnTo>
                <a:lnTo>
                  <a:pt x="0" y="203118"/>
                </a:lnTo>
                <a:lnTo>
                  <a:pt x="329" y="217055"/>
                </a:lnTo>
                <a:lnTo>
                  <a:pt x="7295" y="265765"/>
                </a:lnTo>
                <a:lnTo>
                  <a:pt x="19575" y="303669"/>
                </a:lnTo>
                <a:lnTo>
                  <a:pt x="42956" y="354495"/>
                </a:lnTo>
                <a:lnTo>
                  <a:pt x="169765" y="354495"/>
                </a:lnTo>
                <a:lnTo>
                  <a:pt x="77284" y="0"/>
                </a:lnTo>
                <a:close/>
              </a:path>
            </a:pathLst>
          </a:custGeom>
          <a:solidFill>
            <a:srgbClr val="133D8D"/>
          </a:solidFill>
        </p:spPr>
        <p:txBody>
          <a:bodyPr wrap="square" lIns="0" tIns="0" rIns="0" bIns="0" rtlCol="0">
            <a:noAutofit/>
          </a:bodyPr>
          <a:lstStyle/>
          <a:p>
            <a:endParaRPr>
              <a:solidFill>
                <a:prstClr val="black"/>
              </a:solidFill>
            </a:endParaRPr>
          </a:p>
        </p:txBody>
      </p:sp>
      <p:sp>
        <p:nvSpPr>
          <p:cNvPr id="22" name="bk object 22"/>
          <p:cNvSpPr/>
          <p:nvPr/>
        </p:nvSpPr>
        <p:spPr>
          <a:xfrm>
            <a:off x="6029215" y="3340930"/>
            <a:ext cx="251206" cy="189511"/>
          </a:xfrm>
          <a:custGeom>
            <a:avLst/>
            <a:gdLst/>
            <a:ahLst/>
            <a:cxnLst/>
            <a:rect l="l" t="t" r="r" b="b"/>
            <a:pathLst>
              <a:path w="251206" h="192786">
                <a:moveTo>
                  <a:pt x="251206" y="0"/>
                </a:moveTo>
                <a:lnTo>
                  <a:pt x="175831" y="0"/>
                </a:lnTo>
                <a:lnTo>
                  <a:pt x="0" y="192786"/>
                </a:lnTo>
                <a:lnTo>
                  <a:pt x="51150" y="176566"/>
                </a:lnTo>
                <a:lnTo>
                  <a:pt x="97346" y="153641"/>
                </a:lnTo>
                <a:lnTo>
                  <a:pt x="138718" y="125440"/>
                </a:lnTo>
                <a:lnTo>
                  <a:pt x="175392" y="93392"/>
                </a:lnTo>
                <a:lnTo>
                  <a:pt x="207499" y="58928"/>
                </a:lnTo>
                <a:lnTo>
                  <a:pt x="235165" y="23476"/>
                </a:lnTo>
                <a:lnTo>
                  <a:pt x="251206" y="0"/>
                </a:lnTo>
                <a:close/>
              </a:path>
            </a:pathLst>
          </a:custGeom>
          <a:solidFill>
            <a:srgbClr val="EE3124"/>
          </a:solidFill>
        </p:spPr>
        <p:txBody>
          <a:bodyPr wrap="square" lIns="0" tIns="0" rIns="0" bIns="0" rtlCol="0">
            <a:noAutofit/>
          </a:bodyPr>
          <a:lstStyle/>
          <a:p>
            <a:endParaRPr>
              <a:solidFill>
                <a:prstClr val="black"/>
              </a:solidFill>
            </a:endParaRPr>
          </a:p>
        </p:txBody>
      </p:sp>
      <p:sp>
        <p:nvSpPr>
          <p:cNvPr id="23" name="bk object 23"/>
          <p:cNvSpPr/>
          <p:nvPr/>
        </p:nvSpPr>
        <p:spPr>
          <a:xfrm>
            <a:off x="5536948" y="3337506"/>
            <a:ext cx="450466" cy="354951"/>
          </a:xfrm>
          <a:custGeom>
            <a:avLst/>
            <a:gdLst/>
            <a:ahLst/>
            <a:cxnLst/>
            <a:rect l="l" t="t" r="r" b="b"/>
            <a:pathLst>
              <a:path w="450466" h="361086">
                <a:moveTo>
                  <a:pt x="281753" y="0"/>
                </a:moveTo>
                <a:lnTo>
                  <a:pt x="230146" y="4666"/>
                </a:lnTo>
                <a:lnTo>
                  <a:pt x="178982" y="18300"/>
                </a:lnTo>
                <a:lnTo>
                  <a:pt x="130329" y="40349"/>
                </a:lnTo>
                <a:lnTo>
                  <a:pt x="86257" y="70264"/>
                </a:lnTo>
                <a:lnTo>
                  <a:pt x="48835" y="107493"/>
                </a:lnTo>
                <a:lnTo>
                  <a:pt x="20131" y="151487"/>
                </a:lnTo>
                <a:lnTo>
                  <a:pt x="3183" y="198153"/>
                </a:lnTo>
                <a:lnTo>
                  <a:pt x="0" y="224531"/>
                </a:lnTo>
                <a:lnTo>
                  <a:pt x="329" y="237414"/>
                </a:lnTo>
                <a:lnTo>
                  <a:pt x="14142" y="285423"/>
                </a:lnTo>
                <a:lnTo>
                  <a:pt x="37252" y="315953"/>
                </a:lnTo>
                <a:lnTo>
                  <a:pt x="70892" y="339884"/>
                </a:lnTo>
                <a:lnTo>
                  <a:pt x="114704" y="355500"/>
                </a:lnTo>
                <a:lnTo>
                  <a:pt x="168329" y="361086"/>
                </a:lnTo>
                <a:lnTo>
                  <a:pt x="187453" y="360467"/>
                </a:lnTo>
                <a:lnTo>
                  <a:pt x="243213" y="351608"/>
                </a:lnTo>
                <a:lnTo>
                  <a:pt x="295382" y="333355"/>
                </a:lnTo>
                <a:lnTo>
                  <a:pt x="342453" y="307136"/>
                </a:lnTo>
                <a:lnTo>
                  <a:pt x="382919" y="274378"/>
                </a:lnTo>
                <a:lnTo>
                  <a:pt x="384893" y="272343"/>
                </a:lnTo>
                <a:lnTo>
                  <a:pt x="204497" y="272343"/>
                </a:lnTo>
                <a:lnTo>
                  <a:pt x="189422" y="272272"/>
                </a:lnTo>
                <a:lnTo>
                  <a:pt x="148242" y="260288"/>
                </a:lnTo>
                <a:lnTo>
                  <a:pt x="120642" y="224498"/>
                </a:lnTo>
                <a:lnTo>
                  <a:pt x="118133" y="201688"/>
                </a:lnTo>
                <a:lnTo>
                  <a:pt x="119611" y="189637"/>
                </a:lnTo>
                <a:lnTo>
                  <a:pt x="139453" y="145993"/>
                </a:lnTo>
                <a:lnTo>
                  <a:pt x="173664" y="113258"/>
                </a:lnTo>
                <a:lnTo>
                  <a:pt x="207980" y="95939"/>
                </a:lnTo>
                <a:lnTo>
                  <a:pt x="248191" y="88150"/>
                </a:lnTo>
                <a:lnTo>
                  <a:pt x="441975" y="88150"/>
                </a:lnTo>
                <a:lnTo>
                  <a:pt x="441473" y="86700"/>
                </a:lnTo>
                <a:lnTo>
                  <a:pt x="421458" y="53946"/>
                </a:lnTo>
                <a:lnTo>
                  <a:pt x="390826" y="27729"/>
                </a:lnTo>
                <a:lnTo>
                  <a:pt x="350233" y="9477"/>
                </a:lnTo>
                <a:lnTo>
                  <a:pt x="300338" y="618"/>
                </a:lnTo>
                <a:lnTo>
                  <a:pt x="281753" y="0"/>
                </a:lnTo>
                <a:close/>
              </a:path>
              <a:path w="450466" h="361086">
                <a:moveTo>
                  <a:pt x="441975" y="88150"/>
                </a:moveTo>
                <a:lnTo>
                  <a:pt x="248191" y="88150"/>
                </a:lnTo>
                <a:lnTo>
                  <a:pt x="262666" y="88190"/>
                </a:lnTo>
                <a:lnTo>
                  <a:pt x="277593" y="89732"/>
                </a:lnTo>
                <a:lnTo>
                  <a:pt x="315720" y="108277"/>
                </a:lnTo>
                <a:lnTo>
                  <a:pt x="334533" y="150433"/>
                </a:lnTo>
                <a:lnTo>
                  <a:pt x="334397" y="162433"/>
                </a:lnTo>
                <a:lnTo>
                  <a:pt x="319620" y="206511"/>
                </a:lnTo>
                <a:lnTo>
                  <a:pt x="289926" y="239541"/>
                </a:lnTo>
                <a:lnTo>
                  <a:pt x="245718" y="264339"/>
                </a:lnTo>
                <a:lnTo>
                  <a:pt x="204497" y="272343"/>
                </a:lnTo>
                <a:lnTo>
                  <a:pt x="384893" y="272343"/>
                </a:lnTo>
                <a:lnTo>
                  <a:pt x="415275" y="236508"/>
                </a:lnTo>
                <a:lnTo>
                  <a:pt x="438013" y="194954"/>
                </a:lnTo>
                <a:lnTo>
                  <a:pt x="449453" y="151941"/>
                </a:lnTo>
                <a:lnTo>
                  <a:pt x="450466" y="136105"/>
                </a:lnTo>
                <a:lnTo>
                  <a:pt x="450214" y="124564"/>
                </a:lnTo>
                <a:lnTo>
                  <a:pt x="448593" y="111463"/>
                </a:lnTo>
                <a:lnTo>
                  <a:pt x="445672" y="98824"/>
                </a:lnTo>
                <a:lnTo>
                  <a:pt x="441975" y="88150"/>
                </a:lnTo>
                <a:close/>
              </a:path>
            </a:pathLst>
          </a:custGeom>
          <a:solidFill>
            <a:srgbClr val="6A737B"/>
          </a:solidFill>
        </p:spPr>
        <p:txBody>
          <a:bodyPr wrap="square" lIns="0" tIns="0" rIns="0" bIns="0" rtlCol="0">
            <a:noAutofit/>
          </a:bodyPr>
          <a:lstStyle/>
          <a:p>
            <a:endParaRPr>
              <a:solidFill>
                <a:prstClr val="black"/>
              </a:solidFill>
            </a:endParaRPr>
          </a:p>
        </p:txBody>
      </p:sp>
      <p:sp>
        <p:nvSpPr>
          <p:cNvPr id="24" name="bk object 24"/>
          <p:cNvSpPr/>
          <p:nvPr/>
        </p:nvSpPr>
        <p:spPr>
          <a:xfrm>
            <a:off x="6431233" y="3340637"/>
            <a:ext cx="545553" cy="348672"/>
          </a:xfrm>
          <a:custGeom>
            <a:avLst/>
            <a:gdLst/>
            <a:ahLst/>
            <a:cxnLst/>
            <a:rect l="l" t="t" r="r" b="b"/>
            <a:pathLst>
              <a:path w="545553" h="354698">
                <a:moveTo>
                  <a:pt x="253098" y="0"/>
                </a:moveTo>
                <a:lnTo>
                  <a:pt x="108102" y="0"/>
                </a:lnTo>
                <a:lnTo>
                  <a:pt x="0" y="354698"/>
                </a:lnTo>
                <a:lnTo>
                  <a:pt x="144945" y="354698"/>
                </a:lnTo>
                <a:lnTo>
                  <a:pt x="191668" y="204177"/>
                </a:lnTo>
                <a:lnTo>
                  <a:pt x="333155" y="204177"/>
                </a:lnTo>
                <a:lnTo>
                  <a:pt x="313220" y="179692"/>
                </a:lnTo>
                <a:lnTo>
                  <a:pt x="334468" y="163258"/>
                </a:lnTo>
                <a:lnTo>
                  <a:pt x="204343" y="163258"/>
                </a:lnTo>
                <a:lnTo>
                  <a:pt x="253098" y="0"/>
                </a:lnTo>
                <a:close/>
              </a:path>
              <a:path w="545553" h="354698">
                <a:moveTo>
                  <a:pt x="333155" y="204177"/>
                </a:moveTo>
                <a:lnTo>
                  <a:pt x="191668" y="204177"/>
                </a:lnTo>
                <a:lnTo>
                  <a:pt x="287502" y="354698"/>
                </a:lnTo>
                <a:lnTo>
                  <a:pt x="455701" y="354698"/>
                </a:lnTo>
                <a:lnTo>
                  <a:pt x="333155" y="204177"/>
                </a:lnTo>
                <a:close/>
              </a:path>
              <a:path w="545553" h="354698">
                <a:moveTo>
                  <a:pt x="545553" y="0"/>
                </a:moveTo>
                <a:lnTo>
                  <a:pt x="400710" y="0"/>
                </a:lnTo>
                <a:lnTo>
                  <a:pt x="204343" y="163258"/>
                </a:lnTo>
                <a:lnTo>
                  <a:pt x="334468" y="163258"/>
                </a:lnTo>
                <a:lnTo>
                  <a:pt x="545553" y="0"/>
                </a:lnTo>
                <a:close/>
              </a:path>
            </a:pathLst>
          </a:custGeom>
          <a:solidFill>
            <a:srgbClr val="133D8D"/>
          </a:solidFill>
        </p:spPr>
        <p:txBody>
          <a:bodyPr wrap="square" lIns="0" tIns="0" rIns="0" bIns="0" rtlCol="0">
            <a:noAutofit/>
          </a:bodyPr>
          <a:lstStyle/>
          <a:p>
            <a:endParaRPr>
              <a:solidFill>
                <a:prstClr val="black"/>
              </a:solidFill>
            </a:endParaRPr>
          </a:p>
        </p:txBody>
      </p:sp>
      <p:sp>
        <p:nvSpPr>
          <p:cNvPr id="25" name="bk object 25"/>
          <p:cNvSpPr/>
          <p:nvPr/>
        </p:nvSpPr>
        <p:spPr>
          <a:xfrm>
            <a:off x="7079477" y="3447427"/>
            <a:ext cx="871959" cy="258873"/>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26" name="bk object 26"/>
          <p:cNvSpPr/>
          <p:nvPr/>
        </p:nvSpPr>
        <p:spPr>
          <a:xfrm>
            <a:off x="7039133" y="3448309"/>
            <a:ext cx="12" cy="247836"/>
          </a:xfrm>
          <a:custGeom>
            <a:avLst/>
            <a:gdLst/>
            <a:ahLst/>
            <a:cxnLst/>
            <a:rect l="l" t="t" r="r" b="b"/>
            <a:pathLst>
              <a:path w="12" h="252120">
                <a:moveTo>
                  <a:pt x="12" y="0"/>
                </a:moveTo>
                <a:lnTo>
                  <a:pt x="0" y="252120"/>
                </a:lnTo>
              </a:path>
            </a:pathLst>
          </a:custGeom>
          <a:ln w="7200">
            <a:solidFill>
              <a:srgbClr val="6A737B"/>
            </a:solidFill>
          </a:ln>
        </p:spPr>
        <p:txBody>
          <a:bodyPr wrap="square" lIns="0" tIns="0" rIns="0" bIns="0" rtlCol="0">
            <a:noAutofit/>
          </a:bodyPr>
          <a:lstStyle/>
          <a:p>
            <a:endParaRPr>
              <a:solidFill>
                <a:prstClr val="black"/>
              </a:solidFill>
            </a:endParaRPr>
          </a:p>
        </p:txBody>
      </p:sp>
      <p:sp>
        <p:nvSpPr>
          <p:cNvPr id="27" name="bk object 27"/>
          <p:cNvSpPr/>
          <p:nvPr/>
        </p:nvSpPr>
        <p:spPr>
          <a:xfrm>
            <a:off x="5726441" y="4092938"/>
            <a:ext cx="63936" cy="87401"/>
          </a:xfrm>
          <a:custGeom>
            <a:avLst/>
            <a:gdLst/>
            <a:ahLst/>
            <a:cxnLst/>
            <a:rect l="l" t="t" r="r" b="b"/>
            <a:pathLst>
              <a:path w="63936" h="88912">
                <a:moveTo>
                  <a:pt x="56883" y="0"/>
                </a:moveTo>
                <a:lnTo>
                  <a:pt x="0" y="0"/>
                </a:lnTo>
                <a:lnTo>
                  <a:pt x="0" y="88912"/>
                </a:lnTo>
                <a:lnTo>
                  <a:pt x="41263" y="88158"/>
                </a:lnTo>
                <a:lnTo>
                  <a:pt x="55237" y="81703"/>
                </a:lnTo>
                <a:lnTo>
                  <a:pt x="59632" y="74942"/>
                </a:lnTo>
                <a:lnTo>
                  <a:pt x="18021" y="74942"/>
                </a:lnTo>
                <a:lnTo>
                  <a:pt x="18021" y="48272"/>
                </a:lnTo>
                <a:lnTo>
                  <a:pt x="60601" y="48272"/>
                </a:lnTo>
                <a:lnTo>
                  <a:pt x="60437" y="47737"/>
                </a:lnTo>
                <a:lnTo>
                  <a:pt x="50763" y="38249"/>
                </a:lnTo>
                <a:lnTo>
                  <a:pt x="32511" y="34277"/>
                </a:lnTo>
                <a:lnTo>
                  <a:pt x="18021" y="34277"/>
                </a:lnTo>
                <a:lnTo>
                  <a:pt x="18021" y="15760"/>
                </a:lnTo>
                <a:lnTo>
                  <a:pt x="56883" y="15760"/>
                </a:lnTo>
                <a:lnTo>
                  <a:pt x="56883" y="0"/>
                </a:lnTo>
                <a:close/>
              </a:path>
              <a:path w="63936" h="88912">
                <a:moveTo>
                  <a:pt x="60601" y="48272"/>
                </a:moveTo>
                <a:lnTo>
                  <a:pt x="39242" y="48272"/>
                </a:lnTo>
                <a:lnTo>
                  <a:pt x="45084" y="52565"/>
                </a:lnTo>
                <a:lnTo>
                  <a:pt x="45084" y="70611"/>
                </a:lnTo>
                <a:lnTo>
                  <a:pt x="39242" y="74942"/>
                </a:lnTo>
                <a:lnTo>
                  <a:pt x="59632" y="74942"/>
                </a:lnTo>
                <a:lnTo>
                  <a:pt x="62167" y="71042"/>
                </a:lnTo>
                <a:lnTo>
                  <a:pt x="63936" y="59101"/>
                </a:lnTo>
                <a:lnTo>
                  <a:pt x="60601" y="48272"/>
                </a:lnTo>
                <a:close/>
              </a:path>
            </a:pathLst>
          </a:custGeom>
          <a:solidFill>
            <a:srgbClr val="008FD5"/>
          </a:solidFill>
        </p:spPr>
        <p:txBody>
          <a:bodyPr wrap="square" lIns="0" tIns="0" rIns="0" bIns="0" rtlCol="0">
            <a:noAutofit/>
          </a:bodyPr>
          <a:lstStyle/>
          <a:p>
            <a:endParaRPr>
              <a:solidFill>
                <a:prstClr val="black"/>
              </a:solidFill>
            </a:endParaRPr>
          </a:p>
        </p:txBody>
      </p:sp>
      <p:sp>
        <p:nvSpPr>
          <p:cNvPr id="28" name="bk object 28"/>
          <p:cNvSpPr/>
          <p:nvPr/>
        </p:nvSpPr>
        <p:spPr>
          <a:xfrm>
            <a:off x="5795691" y="4092938"/>
            <a:ext cx="91300" cy="87401"/>
          </a:xfrm>
          <a:custGeom>
            <a:avLst/>
            <a:gdLst/>
            <a:ahLst/>
            <a:cxnLst/>
            <a:rect l="l" t="t" r="r" b="b"/>
            <a:pathLst>
              <a:path w="91300" h="88912">
                <a:moveTo>
                  <a:pt x="55981" y="0"/>
                </a:moveTo>
                <a:lnTo>
                  <a:pt x="35420" y="0"/>
                </a:lnTo>
                <a:lnTo>
                  <a:pt x="0" y="88912"/>
                </a:lnTo>
                <a:lnTo>
                  <a:pt x="19291" y="88912"/>
                </a:lnTo>
                <a:lnTo>
                  <a:pt x="26771" y="68833"/>
                </a:lnTo>
                <a:lnTo>
                  <a:pt x="83324" y="68833"/>
                </a:lnTo>
                <a:lnTo>
                  <a:pt x="77527" y="54241"/>
                </a:lnTo>
                <a:lnTo>
                  <a:pt x="32512" y="54241"/>
                </a:lnTo>
                <a:lnTo>
                  <a:pt x="44818" y="17906"/>
                </a:lnTo>
                <a:lnTo>
                  <a:pt x="63094" y="17906"/>
                </a:lnTo>
                <a:lnTo>
                  <a:pt x="55981" y="0"/>
                </a:lnTo>
                <a:close/>
              </a:path>
              <a:path w="91300" h="88912">
                <a:moveTo>
                  <a:pt x="83324" y="68833"/>
                </a:moveTo>
                <a:lnTo>
                  <a:pt x="63487" y="68833"/>
                </a:lnTo>
                <a:lnTo>
                  <a:pt x="70993" y="88912"/>
                </a:lnTo>
                <a:lnTo>
                  <a:pt x="91300" y="88912"/>
                </a:lnTo>
                <a:lnTo>
                  <a:pt x="83324" y="68833"/>
                </a:lnTo>
                <a:close/>
              </a:path>
              <a:path w="91300" h="88912">
                <a:moveTo>
                  <a:pt x="63094" y="17906"/>
                </a:moveTo>
                <a:lnTo>
                  <a:pt x="45059" y="17906"/>
                </a:lnTo>
                <a:lnTo>
                  <a:pt x="58153" y="54241"/>
                </a:lnTo>
                <a:lnTo>
                  <a:pt x="77527" y="54241"/>
                </a:lnTo>
                <a:lnTo>
                  <a:pt x="63094" y="17906"/>
                </a:lnTo>
                <a:close/>
              </a:path>
            </a:pathLst>
          </a:custGeom>
          <a:solidFill>
            <a:srgbClr val="008FD5"/>
          </a:solidFill>
        </p:spPr>
        <p:txBody>
          <a:bodyPr wrap="square" lIns="0" tIns="0" rIns="0" bIns="0" rtlCol="0">
            <a:noAutofit/>
          </a:bodyPr>
          <a:lstStyle/>
          <a:p>
            <a:endParaRPr>
              <a:solidFill>
                <a:prstClr val="black"/>
              </a:solidFill>
            </a:endParaRPr>
          </a:p>
        </p:txBody>
      </p:sp>
      <p:sp>
        <p:nvSpPr>
          <p:cNvPr id="29" name="bk object 29"/>
          <p:cNvSpPr/>
          <p:nvPr/>
        </p:nvSpPr>
        <p:spPr>
          <a:xfrm>
            <a:off x="5897829" y="4092938"/>
            <a:ext cx="72123" cy="87401"/>
          </a:xfrm>
          <a:custGeom>
            <a:avLst/>
            <a:gdLst/>
            <a:ahLst/>
            <a:cxnLst/>
            <a:rect l="l" t="t" r="r" b="b"/>
            <a:pathLst>
              <a:path w="72123" h="88912">
                <a:moveTo>
                  <a:pt x="18034" y="0"/>
                </a:moveTo>
                <a:lnTo>
                  <a:pt x="0" y="0"/>
                </a:lnTo>
                <a:lnTo>
                  <a:pt x="0" y="88912"/>
                </a:lnTo>
                <a:lnTo>
                  <a:pt x="18034" y="88912"/>
                </a:lnTo>
                <a:lnTo>
                  <a:pt x="18034" y="50406"/>
                </a:lnTo>
                <a:lnTo>
                  <a:pt x="72123" y="50406"/>
                </a:lnTo>
                <a:lnTo>
                  <a:pt x="72123" y="35801"/>
                </a:lnTo>
                <a:lnTo>
                  <a:pt x="18034" y="35801"/>
                </a:lnTo>
                <a:lnTo>
                  <a:pt x="18034" y="0"/>
                </a:lnTo>
                <a:close/>
              </a:path>
              <a:path w="72123" h="88912">
                <a:moveTo>
                  <a:pt x="72123" y="50406"/>
                </a:moveTo>
                <a:lnTo>
                  <a:pt x="54076" y="50406"/>
                </a:lnTo>
                <a:lnTo>
                  <a:pt x="54076" y="88912"/>
                </a:lnTo>
                <a:lnTo>
                  <a:pt x="72123" y="88912"/>
                </a:lnTo>
                <a:lnTo>
                  <a:pt x="72123" y="50406"/>
                </a:lnTo>
                <a:close/>
              </a:path>
              <a:path w="72123" h="88912">
                <a:moveTo>
                  <a:pt x="72123" y="0"/>
                </a:moveTo>
                <a:lnTo>
                  <a:pt x="54076" y="0"/>
                </a:lnTo>
                <a:lnTo>
                  <a:pt x="54076" y="35801"/>
                </a:lnTo>
                <a:lnTo>
                  <a:pt x="72123" y="35801"/>
                </a:lnTo>
                <a:lnTo>
                  <a:pt x="72123"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30" name="bk object 30"/>
          <p:cNvSpPr/>
          <p:nvPr/>
        </p:nvSpPr>
        <p:spPr>
          <a:xfrm>
            <a:off x="5987753" y="4092938"/>
            <a:ext cx="74295" cy="87401"/>
          </a:xfrm>
          <a:custGeom>
            <a:avLst/>
            <a:gdLst/>
            <a:ahLst/>
            <a:cxnLst/>
            <a:rect l="l" t="t" r="r" b="b"/>
            <a:pathLst>
              <a:path w="74295" h="88912">
                <a:moveTo>
                  <a:pt x="18034" y="0"/>
                </a:moveTo>
                <a:lnTo>
                  <a:pt x="0" y="0"/>
                </a:lnTo>
                <a:lnTo>
                  <a:pt x="0" y="88912"/>
                </a:lnTo>
                <a:lnTo>
                  <a:pt x="18034" y="88912"/>
                </a:lnTo>
                <a:lnTo>
                  <a:pt x="18034" y="44691"/>
                </a:lnTo>
                <a:lnTo>
                  <a:pt x="38500" y="44691"/>
                </a:lnTo>
                <a:lnTo>
                  <a:pt x="34912" y="40258"/>
                </a:lnTo>
                <a:lnTo>
                  <a:pt x="37018" y="37972"/>
                </a:lnTo>
                <a:lnTo>
                  <a:pt x="18034" y="37972"/>
                </a:lnTo>
                <a:lnTo>
                  <a:pt x="18034" y="0"/>
                </a:lnTo>
                <a:close/>
              </a:path>
              <a:path w="74295" h="88912">
                <a:moveTo>
                  <a:pt x="38500" y="44691"/>
                </a:moveTo>
                <a:lnTo>
                  <a:pt x="18402" y="44691"/>
                </a:lnTo>
                <a:lnTo>
                  <a:pt x="51422" y="88912"/>
                </a:lnTo>
                <a:lnTo>
                  <a:pt x="74295" y="88912"/>
                </a:lnTo>
                <a:lnTo>
                  <a:pt x="38500" y="44691"/>
                </a:lnTo>
                <a:close/>
              </a:path>
              <a:path w="74295" h="88912">
                <a:moveTo>
                  <a:pt x="72009" y="0"/>
                </a:moveTo>
                <a:lnTo>
                  <a:pt x="50571" y="0"/>
                </a:lnTo>
                <a:lnTo>
                  <a:pt x="18402" y="37972"/>
                </a:lnTo>
                <a:lnTo>
                  <a:pt x="37018" y="37972"/>
                </a:lnTo>
                <a:lnTo>
                  <a:pt x="72009"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31" name="bk object 31"/>
          <p:cNvSpPr/>
          <p:nvPr/>
        </p:nvSpPr>
        <p:spPr>
          <a:xfrm>
            <a:off x="5726438" y="4232580"/>
            <a:ext cx="60288" cy="87401"/>
          </a:xfrm>
          <a:custGeom>
            <a:avLst/>
            <a:gdLst/>
            <a:ahLst/>
            <a:cxnLst/>
            <a:rect l="l" t="t" r="r" b="b"/>
            <a:pathLst>
              <a:path w="60288" h="88912">
                <a:moveTo>
                  <a:pt x="26301" y="0"/>
                </a:moveTo>
                <a:lnTo>
                  <a:pt x="0" y="0"/>
                </a:lnTo>
                <a:lnTo>
                  <a:pt x="0" y="88912"/>
                </a:lnTo>
                <a:lnTo>
                  <a:pt x="18021" y="88912"/>
                </a:lnTo>
                <a:lnTo>
                  <a:pt x="18021" y="55498"/>
                </a:lnTo>
                <a:lnTo>
                  <a:pt x="37633" y="54748"/>
                </a:lnTo>
                <a:lnTo>
                  <a:pt x="50940" y="48352"/>
                </a:lnTo>
                <a:lnTo>
                  <a:pt x="55496" y="41528"/>
                </a:lnTo>
                <a:lnTo>
                  <a:pt x="18021" y="41528"/>
                </a:lnTo>
                <a:lnTo>
                  <a:pt x="18021" y="13944"/>
                </a:lnTo>
                <a:lnTo>
                  <a:pt x="56505" y="13944"/>
                </a:lnTo>
                <a:lnTo>
                  <a:pt x="47300" y="4611"/>
                </a:lnTo>
                <a:lnTo>
                  <a:pt x="26301" y="0"/>
                </a:lnTo>
                <a:close/>
              </a:path>
              <a:path w="60288" h="88912">
                <a:moveTo>
                  <a:pt x="56505" y="13944"/>
                </a:moveTo>
                <a:lnTo>
                  <a:pt x="36715" y="13944"/>
                </a:lnTo>
                <a:lnTo>
                  <a:pt x="41427" y="19951"/>
                </a:lnTo>
                <a:lnTo>
                  <a:pt x="41427" y="34035"/>
                </a:lnTo>
                <a:lnTo>
                  <a:pt x="37223" y="41528"/>
                </a:lnTo>
                <a:lnTo>
                  <a:pt x="55496" y="41528"/>
                </a:lnTo>
                <a:lnTo>
                  <a:pt x="58183" y="37504"/>
                </a:lnTo>
                <a:lnTo>
                  <a:pt x="60288" y="24739"/>
                </a:lnTo>
                <a:lnTo>
                  <a:pt x="57270" y="14720"/>
                </a:lnTo>
                <a:lnTo>
                  <a:pt x="56505" y="13944"/>
                </a:lnTo>
                <a:close/>
              </a:path>
            </a:pathLst>
          </a:custGeom>
          <a:solidFill>
            <a:srgbClr val="008FD5"/>
          </a:solidFill>
        </p:spPr>
        <p:txBody>
          <a:bodyPr wrap="square" lIns="0" tIns="0" rIns="0" bIns="0" rtlCol="0">
            <a:noAutofit/>
          </a:bodyPr>
          <a:lstStyle/>
          <a:p>
            <a:endParaRPr>
              <a:solidFill>
                <a:prstClr val="black"/>
              </a:solidFill>
            </a:endParaRPr>
          </a:p>
        </p:txBody>
      </p:sp>
      <p:sp>
        <p:nvSpPr>
          <p:cNvPr id="32" name="bk object 32"/>
          <p:cNvSpPr/>
          <p:nvPr/>
        </p:nvSpPr>
        <p:spPr>
          <a:xfrm>
            <a:off x="5782986" y="4232592"/>
            <a:ext cx="91312" cy="87401"/>
          </a:xfrm>
          <a:custGeom>
            <a:avLst/>
            <a:gdLst/>
            <a:ahLst/>
            <a:cxnLst/>
            <a:rect l="l" t="t" r="r" b="b"/>
            <a:pathLst>
              <a:path w="91312" h="88912">
                <a:moveTo>
                  <a:pt x="56006" y="0"/>
                </a:moveTo>
                <a:lnTo>
                  <a:pt x="35420" y="0"/>
                </a:lnTo>
                <a:lnTo>
                  <a:pt x="0" y="88912"/>
                </a:lnTo>
                <a:lnTo>
                  <a:pt x="19278" y="88912"/>
                </a:lnTo>
                <a:lnTo>
                  <a:pt x="26784" y="68808"/>
                </a:lnTo>
                <a:lnTo>
                  <a:pt x="83329" y="68808"/>
                </a:lnTo>
                <a:lnTo>
                  <a:pt x="77530" y="54203"/>
                </a:lnTo>
                <a:lnTo>
                  <a:pt x="32499" y="54203"/>
                </a:lnTo>
                <a:lnTo>
                  <a:pt x="44818" y="17881"/>
                </a:lnTo>
                <a:lnTo>
                  <a:pt x="63107" y="17881"/>
                </a:lnTo>
                <a:lnTo>
                  <a:pt x="56006" y="0"/>
                </a:lnTo>
                <a:close/>
              </a:path>
              <a:path w="91312" h="88912">
                <a:moveTo>
                  <a:pt x="83329" y="68808"/>
                </a:moveTo>
                <a:lnTo>
                  <a:pt x="63499" y="68808"/>
                </a:lnTo>
                <a:lnTo>
                  <a:pt x="70967" y="88912"/>
                </a:lnTo>
                <a:lnTo>
                  <a:pt x="91312" y="88912"/>
                </a:lnTo>
                <a:lnTo>
                  <a:pt x="83329" y="68808"/>
                </a:lnTo>
                <a:close/>
              </a:path>
              <a:path w="91312" h="88912">
                <a:moveTo>
                  <a:pt x="63107" y="17881"/>
                </a:moveTo>
                <a:lnTo>
                  <a:pt x="45072" y="17881"/>
                </a:lnTo>
                <a:lnTo>
                  <a:pt x="58140" y="54203"/>
                </a:lnTo>
                <a:lnTo>
                  <a:pt x="77530" y="54203"/>
                </a:lnTo>
                <a:lnTo>
                  <a:pt x="63107" y="17881"/>
                </a:lnTo>
                <a:close/>
              </a:path>
            </a:pathLst>
          </a:custGeom>
          <a:solidFill>
            <a:srgbClr val="008FD5"/>
          </a:solidFill>
        </p:spPr>
        <p:txBody>
          <a:bodyPr wrap="square" lIns="0" tIns="0" rIns="0" bIns="0" rtlCol="0">
            <a:noAutofit/>
          </a:bodyPr>
          <a:lstStyle/>
          <a:p>
            <a:endParaRPr>
              <a:solidFill>
                <a:prstClr val="black"/>
              </a:solidFill>
            </a:endParaRPr>
          </a:p>
        </p:txBody>
      </p:sp>
      <p:sp>
        <p:nvSpPr>
          <p:cNvPr id="33" name="bk object 33"/>
          <p:cNvSpPr/>
          <p:nvPr/>
        </p:nvSpPr>
        <p:spPr>
          <a:xfrm>
            <a:off x="5878121" y="4231579"/>
            <a:ext cx="60805" cy="89028"/>
          </a:xfrm>
          <a:custGeom>
            <a:avLst/>
            <a:gdLst/>
            <a:ahLst/>
            <a:cxnLst/>
            <a:rect l="l" t="t" r="r" b="b"/>
            <a:pathLst>
              <a:path w="60805" h="90567">
                <a:moveTo>
                  <a:pt x="0" y="70389"/>
                </a:moveTo>
                <a:lnTo>
                  <a:pt x="4924" y="87543"/>
                </a:lnTo>
                <a:lnTo>
                  <a:pt x="15785" y="89898"/>
                </a:lnTo>
                <a:lnTo>
                  <a:pt x="31623" y="90567"/>
                </a:lnTo>
                <a:lnTo>
                  <a:pt x="44379" y="87429"/>
                </a:lnTo>
                <a:lnTo>
                  <a:pt x="55882" y="78531"/>
                </a:lnTo>
                <a:lnTo>
                  <a:pt x="56504" y="76307"/>
                </a:lnTo>
                <a:lnTo>
                  <a:pt x="20193" y="76307"/>
                </a:lnTo>
                <a:lnTo>
                  <a:pt x="12065" y="75684"/>
                </a:lnTo>
                <a:lnTo>
                  <a:pt x="0" y="70389"/>
                </a:lnTo>
                <a:close/>
              </a:path>
              <a:path w="60805" h="90567">
                <a:moveTo>
                  <a:pt x="55657" y="14610"/>
                </a:moveTo>
                <a:lnTo>
                  <a:pt x="34937" y="14610"/>
                </a:lnTo>
                <a:lnTo>
                  <a:pt x="38227" y="20071"/>
                </a:lnTo>
                <a:lnTo>
                  <a:pt x="38227" y="31869"/>
                </a:lnTo>
                <a:lnTo>
                  <a:pt x="33134" y="36314"/>
                </a:lnTo>
                <a:lnTo>
                  <a:pt x="13208" y="36314"/>
                </a:lnTo>
                <a:lnTo>
                  <a:pt x="13208" y="50932"/>
                </a:lnTo>
                <a:lnTo>
                  <a:pt x="27419" y="50932"/>
                </a:lnTo>
                <a:lnTo>
                  <a:pt x="41262" y="51072"/>
                </a:lnTo>
                <a:lnTo>
                  <a:pt x="41262" y="69207"/>
                </a:lnTo>
                <a:lnTo>
                  <a:pt x="37452" y="76307"/>
                </a:lnTo>
                <a:lnTo>
                  <a:pt x="56504" y="76307"/>
                </a:lnTo>
                <a:lnTo>
                  <a:pt x="60805" y="60911"/>
                </a:lnTo>
                <a:lnTo>
                  <a:pt x="54746" y="48315"/>
                </a:lnTo>
                <a:lnTo>
                  <a:pt x="43192" y="42791"/>
                </a:lnTo>
                <a:lnTo>
                  <a:pt x="43192" y="42423"/>
                </a:lnTo>
                <a:lnTo>
                  <a:pt x="53086" y="39743"/>
                </a:lnTo>
                <a:lnTo>
                  <a:pt x="57899" y="31488"/>
                </a:lnTo>
                <a:lnTo>
                  <a:pt x="57895" y="21898"/>
                </a:lnTo>
                <a:lnTo>
                  <a:pt x="55657" y="14610"/>
                </a:lnTo>
                <a:close/>
              </a:path>
              <a:path w="60805" h="90567">
                <a:moveTo>
                  <a:pt x="26502" y="0"/>
                </a:moveTo>
                <a:lnTo>
                  <a:pt x="13674" y="1220"/>
                </a:lnTo>
                <a:lnTo>
                  <a:pt x="1638" y="4450"/>
                </a:lnTo>
                <a:lnTo>
                  <a:pt x="3429" y="19436"/>
                </a:lnTo>
                <a:lnTo>
                  <a:pt x="10680" y="16007"/>
                </a:lnTo>
                <a:lnTo>
                  <a:pt x="16764" y="14610"/>
                </a:lnTo>
                <a:lnTo>
                  <a:pt x="55657" y="14610"/>
                </a:lnTo>
                <a:lnTo>
                  <a:pt x="54414" y="10564"/>
                </a:lnTo>
                <a:lnTo>
                  <a:pt x="44105" y="2846"/>
                </a:lnTo>
                <a:lnTo>
                  <a:pt x="26502"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34" name="bk object 34"/>
          <p:cNvSpPr/>
          <p:nvPr/>
        </p:nvSpPr>
        <p:spPr>
          <a:xfrm>
            <a:off x="5953060" y="4232589"/>
            <a:ext cx="62772" cy="87401"/>
          </a:xfrm>
          <a:custGeom>
            <a:avLst/>
            <a:gdLst/>
            <a:ahLst/>
            <a:cxnLst/>
            <a:rect l="l" t="t" r="r" b="b"/>
            <a:pathLst>
              <a:path w="62772" h="88912">
                <a:moveTo>
                  <a:pt x="29210" y="0"/>
                </a:moveTo>
                <a:lnTo>
                  <a:pt x="0" y="0"/>
                </a:lnTo>
                <a:lnTo>
                  <a:pt x="0" y="88912"/>
                </a:lnTo>
                <a:lnTo>
                  <a:pt x="39833" y="87946"/>
                </a:lnTo>
                <a:lnTo>
                  <a:pt x="54064" y="82030"/>
                </a:lnTo>
                <a:lnTo>
                  <a:pt x="59154" y="74917"/>
                </a:lnTo>
                <a:lnTo>
                  <a:pt x="18034" y="74917"/>
                </a:lnTo>
                <a:lnTo>
                  <a:pt x="18034" y="50038"/>
                </a:lnTo>
                <a:lnTo>
                  <a:pt x="57591" y="50038"/>
                </a:lnTo>
                <a:lnTo>
                  <a:pt x="56915" y="48661"/>
                </a:lnTo>
                <a:lnTo>
                  <a:pt x="44323" y="42659"/>
                </a:lnTo>
                <a:lnTo>
                  <a:pt x="50334" y="39212"/>
                </a:lnTo>
                <a:lnTo>
                  <a:pt x="52014" y="36068"/>
                </a:lnTo>
                <a:lnTo>
                  <a:pt x="18034" y="36068"/>
                </a:lnTo>
                <a:lnTo>
                  <a:pt x="18034" y="13931"/>
                </a:lnTo>
                <a:lnTo>
                  <a:pt x="55440" y="13931"/>
                </a:lnTo>
                <a:lnTo>
                  <a:pt x="55457" y="10268"/>
                </a:lnTo>
                <a:lnTo>
                  <a:pt x="44999" y="2522"/>
                </a:lnTo>
                <a:lnTo>
                  <a:pt x="29210" y="0"/>
                </a:lnTo>
                <a:close/>
              </a:path>
              <a:path w="62772" h="88912">
                <a:moveTo>
                  <a:pt x="57591" y="50038"/>
                </a:moveTo>
                <a:lnTo>
                  <a:pt x="40525" y="50038"/>
                </a:lnTo>
                <a:lnTo>
                  <a:pt x="43954" y="56121"/>
                </a:lnTo>
                <a:lnTo>
                  <a:pt x="43954" y="68808"/>
                </a:lnTo>
                <a:lnTo>
                  <a:pt x="39370" y="74917"/>
                </a:lnTo>
                <a:lnTo>
                  <a:pt x="59154" y="74917"/>
                </a:lnTo>
                <a:lnTo>
                  <a:pt x="61028" y="72298"/>
                </a:lnTo>
                <a:lnTo>
                  <a:pt x="62772" y="60576"/>
                </a:lnTo>
                <a:lnTo>
                  <a:pt x="57591" y="50038"/>
                </a:lnTo>
                <a:close/>
              </a:path>
              <a:path w="62772" h="88912">
                <a:moveTo>
                  <a:pt x="55440" y="13931"/>
                </a:moveTo>
                <a:lnTo>
                  <a:pt x="40005" y="13931"/>
                </a:lnTo>
                <a:lnTo>
                  <a:pt x="40652" y="22453"/>
                </a:lnTo>
                <a:lnTo>
                  <a:pt x="40652" y="28956"/>
                </a:lnTo>
                <a:lnTo>
                  <a:pt x="38493" y="36068"/>
                </a:lnTo>
                <a:lnTo>
                  <a:pt x="52014" y="36068"/>
                </a:lnTo>
                <a:lnTo>
                  <a:pt x="55368" y="29789"/>
                </a:lnTo>
                <a:lnTo>
                  <a:pt x="55440" y="13931"/>
                </a:lnTo>
                <a:close/>
              </a:path>
            </a:pathLst>
          </a:custGeom>
          <a:solidFill>
            <a:srgbClr val="008FD5"/>
          </a:solidFill>
        </p:spPr>
        <p:txBody>
          <a:bodyPr wrap="square" lIns="0" tIns="0" rIns="0" bIns="0" rtlCol="0">
            <a:noAutofit/>
          </a:bodyPr>
          <a:lstStyle/>
          <a:p>
            <a:endParaRPr>
              <a:solidFill>
                <a:prstClr val="black"/>
              </a:solidFill>
            </a:endParaRPr>
          </a:p>
        </p:txBody>
      </p:sp>
      <p:sp>
        <p:nvSpPr>
          <p:cNvPr id="35" name="bk object 35"/>
          <p:cNvSpPr/>
          <p:nvPr/>
        </p:nvSpPr>
        <p:spPr>
          <a:xfrm>
            <a:off x="6030934" y="4232585"/>
            <a:ext cx="77076" cy="87401"/>
          </a:xfrm>
          <a:custGeom>
            <a:avLst/>
            <a:gdLst/>
            <a:ahLst/>
            <a:cxnLst/>
            <a:rect l="l" t="t" r="r" b="b"/>
            <a:pathLst>
              <a:path w="77076" h="88912">
                <a:moveTo>
                  <a:pt x="18021" y="0"/>
                </a:moveTo>
                <a:lnTo>
                  <a:pt x="0" y="0"/>
                </a:lnTo>
                <a:lnTo>
                  <a:pt x="0" y="88912"/>
                </a:lnTo>
                <a:lnTo>
                  <a:pt x="21577" y="88912"/>
                </a:lnTo>
                <a:lnTo>
                  <a:pt x="34160" y="67297"/>
                </a:lnTo>
                <a:lnTo>
                  <a:pt x="17652" y="67297"/>
                </a:lnTo>
                <a:lnTo>
                  <a:pt x="18021" y="45719"/>
                </a:lnTo>
                <a:lnTo>
                  <a:pt x="18021" y="0"/>
                </a:lnTo>
                <a:close/>
              </a:path>
              <a:path w="77076" h="88912">
                <a:moveTo>
                  <a:pt x="77076" y="21577"/>
                </a:moveTo>
                <a:lnTo>
                  <a:pt x="59448" y="21577"/>
                </a:lnTo>
                <a:lnTo>
                  <a:pt x="59042" y="43040"/>
                </a:lnTo>
                <a:lnTo>
                  <a:pt x="59042" y="88912"/>
                </a:lnTo>
                <a:lnTo>
                  <a:pt x="77076" y="88912"/>
                </a:lnTo>
                <a:lnTo>
                  <a:pt x="77076" y="21577"/>
                </a:lnTo>
                <a:close/>
              </a:path>
              <a:path w="77076" h="88912">
                <a:moveTo>
                  <a:pt x="77076" y="0"/>
                </a:moveTo>
                <a:lnTo>
                  <a:pt x="55498" y="0"/>
                </a:lnTo>
                <a:lnTo>
                  <a:pt x="24371" y="54355"/>
                </a:lnTo>
                <a:lnTo>
                  <a:pt x="18021" y="67297"/>
                </a:lnTo>
                <a:lnTo>
                  <a:pt x="34160" y="67297"/>
                </a:lnTo>
                <a:lnTo>
                  <a:pt x="52946" y="35026"/>
                </a:lnTo>
                <a:lnTo>
                  <a:pt x="59042" y="21577"/>
                </a:lnTo>
                <a:lnTo>
                  <a:pt x="77076" y="21577"/>
                </a:lnTo>
                <a:lnTo>
                  <a:pt x="77076"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36" name="bk object 36"/>
          <p:cNvSpPr/>
          <p:nvPr/>
        </p:nvSpPr>
        <p:spPr>
          <a:xfrm>
            <a:off x="6153519" y="4248053"/>
            <a:ext cx="0" cy="71934"/>
          </a:xfrm>
          <a:custGeom>
            <a:avLst/>
            <a:gdLst/>
            <a:ahLst/>
            <a:cxnLst/>
            <a:rect l="l" t="t" r="r" b="b"/>
            <a:pathLst>
              <a:path h="73177">
                <a:moveTo>
                  <a:pt x="0" y="0"/>
                </a:moveTo>
                <a:lnTo>
                  <a:pt x="0" y="73177"/>
                </a:lnTo>
              </a:path>
            </a:pathLst>
          </a:custGeom>
          <a:ln w="19278">
            <a:solidFill>
              <a:srgbClr val="008FD5"/>
            </a:solidFill>
          </a:ln>
        </p:spPr>
        <p:txBody>
          <a:bodyPr wrap="square" lIns="0" tIns="0" rIns="0" bIns="0" rtlCol="0">
            <a:noAutofit/>
          </a:bodyPr>
          <a:lstStyle/>
          <a:p>
            <a:endParaRPr>
              <a:solidFill>
                <a:prstClr val="black"/>
              </a:solidFill>
            </a:endParaRPr>
          </a:p>
        </p:txBody>
      </p:sp>
      <p:sp>
        <p:nvSpPr>
          <p:cNvPr id="37" name="bk object 37"/>
          <p:cNvSpPr/>
          <p:nvPr/>
        </p:nvSpPr>
        <p:spPr>
          <a:xfrm>
            <a:off x="6118835" y="4240320"/>
            <a:ext cx="69354" cy="0"/>
          </a:xfrm>
          <a:custGeom>
            <a:avLst/>
            <a:gdLst/>
            <a:ahLst/>
            <a:cxnLst/>
            <a:rect l="l" t="t" r="r" b="b"/>
            <a:pathLst>
              <a:path w="69354">
                <a:moveTo>
                  <a:pt x="0" y="0"/>
                </a:moveTo>
                <a:lnTo>
                  <a:pt x="69354" y="0"/>
                </a:lnTo>
              </a:path>
            </a:pathLst>
          </a:custGeom>
          <a:ln w="17005">
            <a:solidFill>
              <a:srgbClr val="008FD5"/>
            </a:solidFill>
          </a:ln>
        </p:spPr>
        <p:txBody>
          <a:bodyPr wrap="square" lIns="0" tIns="0" rIns="0" bIns="0" rtlCol="0">
            <a:noAutofit/>
          </a:bodyPr>
          <a:lstStyle/>
          <a:p>
            <a:endParaRPr>
              <a:solidFill>
                <a:prstClr val="black"/>
              </a:solidFill>
            </a:endParaRPr>
          </a:p>
        </p:txBody>
      </p:sp>
      <p:sp>
        <p:nvSpPr>
          <p:cNvPr id="38" name="bk object 38"/>
          <p:cNvSpPr/>
          <p:nvPr/>
        </p:nvSpPr>
        <p:spPr>
          <a:xfrm>
            <a:off x="6198999" y="4232585"/>
            <a:ext cx="77088" cy="87401"/>
          </a:xfrm>
          <a:custGeom>
            <a:avLst/>
            <a:gdLst/>
            <a:ahLst/>
            <a:cxnLst/>
            <a:rect l="l" t="t" r="r" b="b"/>
            <a:pathLst>
              <a:path w="77088" h="88912">
                <a:moveTo>
                  <a:pt x="18034" y="0"/>
                </a:moveTo>
                <a:lnTo>
                  <a:pt x="0" y="0"/>
                </a:lnTo>
                <a:lnTo>
                  <a:pt x="0" y="88912"/>
                </a:lnTo>
                <a:lnTo>
                  <a:pt x="21577" y="88912"/>
                </a:lnTo>
                <a:lnTo>
                  <a:pt x="34160" y="67297"/>
                </a:lnTo>
                <a:lnTo>
                  <a:pt x="17665" y="67297"/>
                </a:lnTo>
                <a:lnTo>
                  <a:pt x="18034" y="45719"/>
                </a:lnTo>
                <a:lnTo>
                  <a:pt x="18034" y="0"/>
                </a:lnTo>
                <a:close/>
              </a:path>
              <a:path w="77088" h="88912">
                <a:moveTo>
                  <a:pt x="77089" y="21577"/>
                </a:moveTo>
                <a:lnTo>
                  <a:pt x="59410" y="21577"/>
                </a:lnTo>
                <a:lnTo>
                  <a:pt x="59042" y="43040"/>
                </a:lnTo>
                <a:lnTo>
                  <a:pt x="59042" y="88912"/>
                </a:lnTo>
                <a:lnTo>
                  <a:pt x="77089" y="88912"/>
                </a:lnTo>
                <a:lnTo>
                  <a:pt x="77089" y="21577"/>
                </a:lnTo>
                <a:close/>
              </a:path>
              <a:path w="77088" h="88912">
                <a:moveTo>
                  <a:pt x="77089" y="0"/>
                </a:moveTo>
                <a:lnTo>
                  <a:pt x="55499" y="0"/>
                </a:lnTo>
                <a:lnTo>
                  <a:pt x="24384" y="54355"/>
                </a:lnTo>
                <a:lnTo>
                  <a:pt x="18034" y="67297"/>
                </a:lnTo>
                <a:lnTo>
                  <a:pt x="34160" y="67297"/>
                </a:lnTo>
                <a:lnTo>
                  <a:pt x="52946" y="35026"/>
                </a:lnTo>
                <a:lnTo>
                  <a:pt x="59042" y="21577"/>
                </a:lnTo>
                <a:lnTo>
                  <a:pt x="77089" y="21577"/>
                </a:lnTo>
                <a:lnTo>
                  <a:pt x="77089"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39" name="bk object 39"/>
          <p:cNvSpPr/>
          <p:nvPr/>
        </p:nvSpPr>
        <p:spPr>
          <a:xfrm>
            <a:off x="6289438" y="4232582"/>
            <a:ext cx="67690" cy="87414"/>
          </a:xfrm>
          <a:custGeom>
            <a:avLst/>
            <a:gdLst/>
            <a:ahLst/>
            <a:cxnLst/>
            <a:rect l="l" t="t" r="r" b="b"/>
            <a:pathLst>
              <a:path w="67690" h="88925">
                <a:moveTo>
                  <a:pt x="67690" y="0"/>
                </a:moveTo>
                <a:lnTo>
                  <a:pt x="30852" y="474"/>
                </a:lnTo>
                <a:lnTo>
                  <a:pt x="19107" y="4165"/>
                </a:lnTo>
                <a:lnTo>
                  <a:pt x="8658" y="14481"/>
                </a:lnTo>
                <a:lnTo>
                  <a:pt x="4476" y="34829"/>
                </a:lnTo>
                <a:lnTo>
                  <a:pt x="11631" y="47048"/>
                </a:lnTo>
                <a:lnTo>
                  <a:pt x="21208" y="52323"/>
                </a:lnTo>
                <a:lnTo>
                  <a:pt x="0" y="88925"/>
                </a:lnTo>
                <a:lnTo>
                  <a:pt x="21577" y="88925"/>
                </a:lnTo>
                <a:lnTo>
                  <a:pt x="38861" y="55879"/>
                </a:lnTo>
                <a:lnTo>
                  <a:pt x="67690" y="55879"/>
                </a:lnTo>
                <a:lnTo>
                  <a:pt x="67690" y="41909"/>
                </a:lnTo>
                <a:lnTo>
                  <a:pt x="49644" y="41909"/>
                </a:lnTo>
                <a:lnTo>
                  <a:pt x="22745" y="41782"/>
                </a:lnTo>
                <a:lnTo>
                  <a:pt x="22745" y="23113"/>
                </a:lnTo>
                <a:lnTo>
                  <a:pt x="24637" y="13944"/>
                </a:lnTo>
                <a:lnTo>
                  <a:pt x="67690" y="13944"/>
                </a:lnTo>
                <a:lnTo>
                  <a:pt x="67690" y="0"/>
                </a:lnTo>
                <a:close/>
              </a:path>
              <a:path w="67690" h="88925">
                <a:moveTo>
                  <a:pt x="67690" y="55879"/>
                </a:moveTo>
                <a:lnTo>
                  <a:pt x="49644" y="55879"/>
                </a:lnTo>
                <a:lnTo>
                  <a:pt x="49644" y="88925"/>
                </a:lnTo>
                <a:lnTo>
                  <a:pt x="67690" y="88925"/>
                </a:lnTo>
                <a:lnTo>
                  <a:pt x="67690" y="55879"/>
                </a:lnTo>
                <a:close/>
              </a:path>
              <a:path w="67690" h="88925">
                <a:moveTo>
                  <a:pt x="67690" y="13944"/>
                </a:moveTo>
                <a:lnTo>
                  <a:pt x="49644" y="13944"/>
                </a:lnTo>
                <a:lnTo>
                  <a:pt x="49644" y="41909"/>
                </a:lnTo>
                <a:lnTo>
                  <a:pt x="67690" y="41909"/>
                </a:lnTo>
                <a:lnTo>
                  <a:pt x="67690" y="13944"/>
                </a:lnTo>
                <a:close/>
              </a:path>
            </a:pathLst>
          </a:custGeom>
          <a:solidFill>
            <a:srgbClr val="008FD5"/>
          </a:solidFill>
        </p:spPr>
        <p:txBody>
          <a:bodyPr wrap="square" lIns="0" tIns="0" rIns="0" bIns="0" rtlCol="0">
            <a:noAutofit/>
          </a:bodyPr>
          <a:lstStyle/>
          <a:p>
            <a:endParaRPr>
              <a:solidFill>
                <a:prstClr val="black"/>
              </a:solidFill>
            </a:endParaRPr>
          </a:p>
        </p:txBody>
      </p:sp>
      <p:sp>
        <p:nvSpPr>
          <p:cNvPr id="40" name="bk object 40"/>
          <p:cNvSpPr/>
          <p:nvPr/>
        </p:nvSpPr>
        <p:spPr>
          <a:xfrm>
            <a:off x="5020707" y="4365313"/>
            <a:ext cx="84257" cy="33632"/>
          </a:xfrm>
          <a:custGeom>
            <a:avLst/>
            <a:gdLst/>
            <a:ahLst/>
            <a:cxnLst/>
            <a:rect l="l" t="t" r="r" b="b"/>
            <a:pathLst>
              <a:path w="84257" h="34213">
                <a:moveTo>
                  <a:pt x="64376" y="0"/>
                </a:moveTo>
                <a:lnTo>
                  <a:pt x="0" y="0"/>
                </a:lnTo>
                <a:lnTo>
                  <a:pt x="0" y="34213"/>
                </a:lnTo>
                <a:lnTo>
                  <a:pt x="64376" y="34213"/>
                </a:lnTo>
                <a:lnTo>
                  <a:pt x="79445" y="29403"/>
                </a:lnTo>
                <a:lnTo>
                  <a:pt x="84257" y="17960"/>
                </a:lnTo>
                <a:lnTo>
                  <a:pt x="80263" y="5691"/>
                </a:lnTo>
                <a:lnTo>
                  <a:pt x="66611" y="64"/>
                </a:lnTo>
                <a:lnTo>
                  <a:pt x="64376"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41" name="bk object 41"/>
          <p:cNvSpPr/>
          <p:nvPr/>
        </p:nvSpPr>
        <p:spPr>
          <a:xfrm>
            <a:off x="5341470" y="4364421"/>
            <a:ext cx="77294" cy="34369"/>
          </a:xfrm>
          <a:custGeom>
            <a:avLst/>
            <a:gdLst/>
            <a:ahLst/>
            <a:cxnLst/>
            <a:rect l="l" t="t" r="r" b="b"/>
            <a:pathLst>
              <a:path w="77294" h="34963">
                <a:moveTo>
                  <a:pt x="57467" y="0"/>
                </a:moveTo>
                <a:lnTo>
                  <a:pt x="0" y="0"/>
                </a:lnTo>
                <a:lnTo>
                  <a:pt x="0" y="34963"/>
                </a:lnTo>
                <a:lnTo>
                  <a:pt x="57467" y="34963"/>
                </a:lnTo>
                <a:lnTo>
                  <a:pt x="72418" y="30148"/>
                </a:lnTo>
                <a:lnTo>
                  <a:pt x="77294" y="18629"/>
                </a:lnTo>
                <a:lnTo>
                  <a:pt x="73392" y="6082"/>
                </a:lnTo>
                <a:lnTo>
                  <a:pt x="60257" y="109"/>
                </a:lnTo>
                <a:lnTo>
                  <a:pt x="57467"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42" name="bk object 42"/>
          <p:cNvSpPr/>
          <p:nvPr/>
        </p:nvSpPr>
        <p:spPr>
          <a:xfrm>
            <a:off x="5020713" y="4311077"/>
            <a:ext cx="78917" cy="32958"/>
          </a:xfrm>
          <a:custGeom>
            <a:avLst/>
            <a:gdLst/>
            <a:ahLst/>
            <a:cxnLst/>
            <a:rect l="l" t="t" r="r" b="b"/>
            <a:pathLst>
              <a:path w="78917" h="33527">
                <a:moveTo>
                  <a:pt x="0" y="0"/>
                </a:moveTo>
                <a:lnTo>
                  <a:pt x="0" y="33528"/>
                </a:lnTo>
                <a:lnTo>
                  <a:pt x="59054" y="33528"/>
                </a:lnTo>
                <a:lnTo>
                  <a:pt x="74338" y="28908"/>
                </a:lnTo>
                <a:lnTo>
                  <a:pt x="78917" y="17646"/>
                </a:lnTo>
                <a:lnTo>
                  <a:pt x="74701" y="5798"/>
                </a:lnTo>
                <a:lnTo>
                  <a:pt x="60788" y="43"/>
                </a:lnTo>
                <a:lnTo>
                  <a:pt x="0"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43" name="bk object 43"/>
          <p:cNvSpPr/>
          <p:nvPr/>
        </p:nvSpPr>
        <p:spPr>
          <a:xfrm>
            <a:off x="4900736" y="4093131"/>
            <a:ext cx="736942" cy="418982"/>
          </a:xfrm>
          <a:custGeom>
            <a:avLst/>
            <a:gdLst/>
            <a:ahLst/>
            <a:cxnLst/>
            <a:rect l="l" t="t" r="r" b="b"/>
            <a:pathLst>
              <a:path w="736942" h="426224">
                <a:moveTo>
                  <a:pt x="736942" y="0"/>
                </a:moveTo>
                <a:lnTo>
                  <a:pt x="195325" y="0"/>
                </a:lnTo>
                <a:lnTo>
                  <a:pt x="12" y="195275"/>
                </a:lnTo>
                <a:lnTo>
                  <a:pt x="0" y="426224"/>
                </a:lnTo>
                <a:lnTo>
                  <a:pt x="541680" y="426224"/>
                </a:lnTo>
                <a:lnTo>
                  <a:pt x="630523" y="337375"/>
                </a:lnTo>
                <a:lnTo>
                  <a:pt x="252869" y="337375"/>
                </a:lnTo>
                <a:lnTo>
                  <a:pt x="88912" y="337362"/>
                </a:lnTo>
                <a:lnTo>
                  <a:pt x="88912" y="195275"/>
                </a:lnTo>
                <a:lnTo>
                  <a:pt x="736942" y="195275"/>
                </a:lnTo>
                <a:lnTo>
                  <a:pt x="736942" y="0"/>
                </a:lnTo>
                <a:close/>
              </a:path>
              <a:path w="736942" h="426224">
                <a:moveTo>
                  <a:pt x="409663" y="195275"/>
                </a:moveTo>
                <a:lnTo>
                  <a:pt x="323151" y="195275"/>
                </a:lnTo>
                <a:lnTo>
                  <a:pt x="338378" y="196644"/>
                </a:lnTo>
                <a:lnTo>
                  <a:pt x="352125" y="200627"/>
                </a:lnTo>
                <a:lnTo>
                  <a:pt x="382625" y="226348"/>
                </a:lnTo>
                <a:lnTo>
                  <a:pt x="392136" y="253070"/>
                </a:lnTo>
                <a:lnTo>
                  <a:pt x="391331" y="271191"/>
                </a:lnTo>
                <a:lnTo>
                  <a:pt x="376363" y="312596"/>
                </a:lnTo>
                <a:lnTo>
                  <a:pt x="332628" y="336849"/>
                </a:lnTo>
                <a:lnTo>
                  <a:pt x="323151" y="337375"/>
                </a:lnTo>
                <a:lnTo>
                  <a:pt x="630536" y="337362"/>
                </a:lnTo>
                <a:lnTo>
                  <a:pt x="409663" y="337362"/>
                </a:lnTo>
                <a:lnTo>
                  <a:pt x="409663" y="195275"/>
                </a:lnTo>
                <a:close/>
              </a:path>
              <a:path w="736942" h="426224">
                <a:moveTo>
                  <a:pt x="252869" y="195275"/>
                </a:moveTo>
                <a:lnTo>
                  <a:pt x="177939" y="195275"/>
                </a:lnTo>
                <a:lnTo>
                  <a:pt x="197224" y="196962"/>
                </a:lnTo>
                <a:lnTo>
                  <a:pt x="211893" y="201797"/>
                </a:lnTo>
                <a:lnTo>
                  <a:pt x="222218" y="209443"/>
                </a:lnTo>
                <a:lnTo>
                  <a:pt x="228472" y="219561"/>
                </a:lnTo>
                <a:lnTo>
                  <a:pt x="230927" y="231815"/>
                </a:lnTo>
                <a:lnTo>
                  <a:pt x="228926" y="246429"/>
                </a:lnTo>
                <a:lnTo>
                  <a:pt x="222590" y="257122"/>
                </a:lnTo>
                <a:lnTo>
                  <a:pt x="228736" y="268198"/>
                </a:lnTo>
                <a:lnTo>
                  <a:pt x="233631" y="279736"/>
                </a:lnTo>
                <a:lnTo>
                  <a:pt x="236170" y="292538"/>
                </a:lnTo>
                <a:lnTo>
                  <a:pt x="234643" y="306607"/>
                </a:lnTo>
                <a:lnTo>
                  <a:pt x="192533" y="336993"/>
                </a:lnTo>
                <a:lnTo>
                  <a:pt x="183464" y="337362"/>
                </a:lnTo>
                <a:lnTo>
                  <a:pt x="252869" y="337362"/>
                </a:lnTo>
                <a:lnTo>
                  <a:pt x="252869" y="310921"/>
                </a:lnTo>
                <a:lnTo>
                  <a:pt x="320268" y="310921"/>
                </a:lnTo>
                <a:lnTo>
                  <a:pt x="334269" y="308628"/>
                </a:lnTo>
                <a:lnTo>
                  <a:pt x="345768" y="302110"/>
                </a:lnTo>
                <a:lnTo>
                  <a:pt x="354291" y="291903"/>
                </a:lnTo>
                <a:lnTo>
                  <a:pt x="268084" y="279209"/>
                </a:lnTo>
                <a:lnTo>
                  <a:pt x="268084" y="253479"/>
                </a:lnTo>
                <a:lnTo>
                  <a:pt x="359194" y="253479"/>
                </a:lnTo>
                <a:lnTo>
                  <a:pt x="353941" y="240249"/>
                </a:lnTo>
                <a:lnTo>
                  <a:pt x="345267" y="230198"/>
                </a:lnTo>
                <a:lnTo>
                  <a:pt x="333646" y="223865"/>
                </a:lnTo>
                <a:lnTo>
                  <a:pt x="320268" y="221716"/>
                </a:lnTo>
                <a:lnTo>
                  <a:pt x="252869" y="221716"/>
                </a:lnTo>
                <a:lnTo>
                  <a:pt x="252869" y="195275"/>
                </a:lnTo>
                <a:close/>
              </a:path>
              <a:path w="736942" h="426224">
                <a:moveTo>
                  <a:pt x="736942" y="195275"/>
                </a:moveTo>
                <a:lnTo>
                  <a:pt x="541680" y="195275"/>
                </a:lnTo>
                <a:lnTo>
                  <a:pt x="541680" y="221716"/>
                </a:lnTo>
                <a:lnTo>
                  <a:pt x="440728" y="221716"/>
                </a:lnTo>
                <a:lnTo>
                  <a:pt x="440728" y="249745"/>
                </a:lnTo>
                <a:lnTo>
                  <a:pt x="498195" y="249745"/>
                </a:lnTo>
                <a:lnTo>
                  <a:pt x="516956" y="251610"/>
                </a:lnTo>
                <a:lnTo>
                  <a:pt x="531162" y="256894"/>
                </a:lnTo>
                <a:lnTo>
                  <a:pt x="541165" y="265130"/>
                </a:lnTo>
                <a:lnTo>
                  <a:pt x="547320" y="275852"/>
                </a:lnTo>
                <a:lnTo>
                  <a:pt x="549980" y="288591"/>
                </a:lnTo>
                <a:lnTo>
                  <a:pt x="548581" y="303353"/>
                </a:lnTo>
                <a:lnTo>
                  <a:pt x="509693" y="336584"/>
                </a:lnTo>
                <a:lnTo>
                  <a:pt x="497319" y="337362"/>
                </a:lnTo>
                <a:lnTo>
                  <a:pt x="630536" y="337362"/>
                </a:lnTo>
                <a:lnTo>
                  <a:pt x="736942" y="230949"/>
                </a:lnTo>
                <a:lnTo>
                  <a:pt x="736942" y="195275"/>
                </a:lnTo>
                <a:close/>
              </a:path>
            </a:pathLst>
          </a:custGeom>
          <a:solidFill>
            <a:srgbClr val="008FD5"/>
          </a:solidFill>
        </p:spPr>
        <p:txBody>
          <a:bodyPr wrap="square" lIns="0" tIns="0" rIns="0" bIns="0" rtlCol="0">
            <a:noAutofit/>
          </a:bodyPr>
          <a:lstStyle/>
          <a:p>
            <a:endParaRPr>
              <a:solidFill>
                <a:prstClr val="black"/>
              </a:solidFill>
            </a:endParaRPr>
          </a:p>
        </p:txBody>
      </p:sp>
      <p:sp>
        <p:nvSpPr>
          <p:cNvPr id="44" name="bk object 44"/>
          <p:cNvSpPr/>
          <p:nvPr/>
        </p:nvSpPr>
        <p:spPr>
          <a:xfrm>
            <a:off x="3202930" y="743264"/>
            <a:ext cx="262829" cy="407636"/>
          </a:xfrm>
          <a:custGeom>
            <a:avLst/>
            <a:gdLst/>
            <a:ahLst/>
            <a:cxnLst/>
            <a:rect l="l" t="t" r="r" b="b"/>
            <a:pathLst>
              <a:path w="262829" h="414682">
                <a:moveTo>
                  <a:pt x="98637" y="8308"/>
                </a:moveTo>
                <a:lnTo>
                  <a:pt x="57419" y="33044"/>
                </a:lnTo>
                <a:lnTo>
                  <a:pt x="28861" y="64413"/>
                </a:lnTo>
                <a:lnTo>
                  <a:pt x="10732" y="100923"/>
                </a:lnTo>
                <a:lnTo>
                  <a:pt x="1601" y="141081"/>
                </a:lnTo>
                <a:lnTo>
                  <a:pt x="0" y="161997"/>
                </a:lnTo>
                <a:lnTo>
                  <a:pt x="149" y="183198"/>
                </a:lnTo>
                <a:lnTo>
                  <a:pt x="5031" y="225631"/>
                </a:lnTo>
                <a:lnTo>
                  <a:pt x="14900" y="266739"/>
                </a:lnTo>
                <a:lnTo>
                  <a:pt x="28409" y="304882"/>
                </a:lnTo>
                <a:lnTo>
                  <a:pt x="52554" y="352944"/>
                </a:lnTo>
                <a:lnTo>
                  <a:pt x="75981" y="383946"/>
                </a:lnTo>
                <a:lnTo>
                  <a:pt x="114189" y="409301"/>
                </a:lnTo>
                <a:lnTo>
                  <a:pt x="149264" y="414682"/>
                </a:lnTo>
                <a:lnTo>
                  <a:pt x="160413" y="412907"/>
                </a:lnTo>
                <a:lnTo>
                  <a:pt x="195638" y="387897"/>
                </a:lnTo>
                <a:lnTo>
                  <a:pt x="203467" y="357082"/>
                </a:lnTo>
                <a:lnTo>
                  <a:pt x="202528" y="345615"/>
                </a:lnTo>
                <a:lnTo>
                  <a:pt x="181164" y="298372"/>
                </a:lnTo>
                <a:lnTo>
                  <a:pt x="153155" y="269815"/>
                </a:lnTo>
                <a:lnTo>
                  <a:pt x="125128" y="246274"/>
                </a:lnTo>
                <a:lnTo>
                  <a:pt x="115814" y="238325"/>
                </a:lnTo>
                <a:lnTo>
                  <a:pt x="88608" y="211615"/>
                </a:lnTo>
                <a:lnTo>
                  <a:pt x="64584" y="178938"/>
                </a:lnTo>
                <a:lnTo>
                  <a:pt x="48798" y="143377"/>
                </a:lnTo>
                <a:lnTo>
                  <a:pt x="42063" y="100923"/>
                </a:lnTo>
                <a:lnTo>
                  <a:pt x="42072" y="98704"/>
                </a:lnTo>
                <a:lnTo>
                  <a:pt x="51658" y="54536"/>
                </a:lnTo>
                <a:lnTo>
                  <a:pt x="74425" y="22163"/>
                </a:lnTo>
                <a:lnTo>
                  <a:pt x="85659" y="14560"/>
                </a:lnTo>
                <a:lnTo>
                  <a:pt x="98637" y="8308"/>
                </a:lnTo>
                <a:close/>
              </a:path>
              <a:path w="262829" h="414682">
                <a:moveTo>
                  <a:pt x="138808" y="0"/>
                </a:moveTo>
                <a:lnTo>
                  <a:pt x="136750" y="50"/>
                </a:lnTo>
                <a:lnTo>
                  <a:pt x="134668" y="190"/>
                </a:lnTo>
                <a:lnTo>
                  <a:pt x="132598" y="355"/>
                </a:lnTo>
                <a:lnTo>
                  <a:pt x="146660" y="962"/>
                </a:lnTo>
                <a:lnTo>
                  <a:pt x="157979" y="4354"/>
                </a:lnTo>
                <a:lnTo>
                  <a:pt x="183513" y="45559"/>
                </a:lnTo>
                <a:lnTo>
                  <a:pt x="183688" y="54536"/>
                </a:lnTo>
                <a:lnTo>
                  <a:pt x="182941" y="64413"/>
                </a:lnTo>
                <a:lnTo>
                  <a:pt x="164076" y="112049"/>
                </a:lnTo>
                <a:lnTo>
                  <a:pt x="151076" y="128587"/>
                </a:lnTo>
                <a:lnTo>
                  <a:pt x="149362" y="130568"/>
                </a:lnTo>
                <a:lnTo>
                  <a:pt x="133624" y="170880"/>
                </a:lnTo>
                <a:lnTo>
                  <a:pt x="134143" y="182914"/>
                </a:lnTo>
                <a:lnTo>
                  <a:pt x="160702" y="220742"/>
                </a:lnTo>
                <a:lnTo>
                  <a:pt x="184019" y="227007"/>
                </a:lnTo>
                <a:lnTo>
                  <a:pt x="195432" y="226621"/>
                </a:lnTo>
                <a:lnTo>
                  <a:pt x="234599" y="204455"/>
                </a:lnTo>
                <a:lnTo>
                  <a:pt x="255198" y="167134"/>
                </a:lnTo>
                <a:lnTo>
                  <a:pt x="262829" y="127368"/>
                </a:lnTo>
                <a:lnTo>
                  <a:pt x="262777" y="120655"/>
                </a:lnTo>
                <a:lnTo>
                  <a:pt x="252607" y="73579"/>
                </a:lnTo>
                <a:lnTo>
                  <a:pt x="231905" y="40727"/>
                </a:lnTo>
                <a:lnTo>
                  <a:pt x="202255" y="15963"/>
                </a:lnTo>
                <a:lnTo>
                  <a:pt x="165914" y="2042"/>
                </a:lnTo>
                <a:lnTo>
                  <a:pt x="152594" y="229"/>
                </a:lnTo>
                <a:lnTo>
                  <a:pt x="138808" y="0"/>
                </a:lnTo>
                <a:close/>
              </a:path>
            </a:pathLst>
          </a:custGeom>
          <a:solidFill>
            <a:srgbClr val="00AAE7"/>
          </a:solidFill>
        </p:spPr>
        <p:txBody>
          <a:bodyPr wrap="square" lIns="0" tIns="0" rIns="0" bIns="0" rtlCol="0">
            <a:noAutofit/>
          </a:bodyPr>
          <a:lstStyle/>
          <a:p>
            <a:endParaRPr>
              <a:solidFill>
                <a:prstClr val="black"/>
              </a:solidFill>
            </a:endParaRPr>
          </a:p>
        </p:txBody>
      </p:sp>
      <p:sp>
        <p:nvSpPr>
          <p:cNvPr id="45" name="bk object 45"/>
          <p:cNvSpPr/>
          <p:nvPr/>
        </p:nvSpPr>
        <p:spPr>
          <a:xfrm>
            <a:off x="3244951" y="743548"/>
            <a:ext cx="141757" cy="233110"/>
          </a:xfrm>
          <a:custGeom>
            <a:avLst/>
            <a:gdLst/>
            <a:ahLst/>
            <a:cxnLst/>
            <a:rect l="l" t="t" r="r" b="b"/>
            <a:pathLst>
              <a:path w="141757" h="237139">
                <a:moveTo>
                  <a:pt x="97463" y="0"/>
                </a:moveTo>
                <a:lnTo>
                  <a:pt x="53850" y="9953"/>
                </a:lnTo>
                <a:lnTo>
                  <a:pt x="15427" y="42783"/>
                </a:lnTo>
                <a:lnTo>
                  <a:pt x="1910" y="78501"/>
                </a:lnTo>
                <a:lnTo>
                  <a:pt x="0" y="101399"/>
                </a:lnTo>
                <a:lnTo>
                  <a:pt x="181" y="105720"/>
                </a:lnTo>
                <a:lnTo>
                  <a:pt x="11036" y="155108"/>
                </a:lnTo>
                <a:lnTo>
                  <a:pt x="32134" y="192296"/>
                </a:lnTo>
                <a:lnTo>
                  <a:pt x="57450" y="222663"/>
                </a:lnTo>
                <a:lnTo>
                  <a:pt x="72754" y="237139"/>
                </a:lnTo>
                <a:lnTo>
                  <a:pt x="65704" y="229564"/>
                </a:lnTo>
                <a:lnTo>
                  <a:pt x="59503" y="219980"/>
                </a:lnTo>
                <a:lnTo>
                  <a:pt x="54365" y="208669"/>
                </a:lnTo>
                <a:lnTo>
                  <a:pt x="50500" y="195913"/>
                </a:lnTo>
                <a:lnTo>
                  <a:pt x="48122" y="181994"/>
                </a:lnTo>
                <a:lnTo>
                  <a:pt x="47441" y="167194"/>
                </a:lnTo>
                <a:lnTo>
                  <a:pt x="47637" y="161966"/>
                </a:lnTo>
                <a:lnTo>
                  <a:pt x="59452" y="117644"/>
                </a:lnTo>
                <a:lnTo>
                  <a:pt x="85301" y="87661"/>
                </a:lnTo>
                <a:lnTo>
                  <a:pt x="107530" y="78998"/>
                </a:lnTo>
                <a:lnTo>
                  <a:pt x="135575" y="78998"/>
                </a:lnTo>
                <a:lnTo>
                  <a:pt x="139247" y="70701"/>
                </a:lnTo>
                <a:lnTo>
                  <a:pt x="141522" y="58277"/>
                </a:lnTo>
                <a:lnTo>
                  <a:pt x="141676" y="54616"/>
                </a:lnTo>
                <a:lnTo>
                  <a:pt x="141757" y="51857"/>
                </a:lnTo>
                <a:lnTo>
                  <a:pt x="140508" y="38470"/>
                </a:lnTo>
                <a:lnTo>
                  <a:pt x="121183" y="7191"/>
                </a:lnTo>
                <a:lnTo>
                  <a:pt x="120078" y="6403"/>
                </a:lnTo>
                <a:lnTo>
                  <a:pt x="118935" y="5718"/>
                </a:lnTo>
                <a:lnTo>
                  <a:pt x="117779" y="5057"/>
                </a:lnTo>
                <a:lnTo>
                  <a:pt x="108757" y="1506"/>
                </a:lnTo>
                <a:lnTo>
                  <a:pt x="97463" y="0"/>
                </a:lnTo>
                <a:close/>
              </a:path>
              <a:path w="141757" h="237139">
                <a:moveTo>
                  <a:pt x="135575" y="78998"/>
                </a:moveTo>
                <a:lnTo>
                  <a:pt x="107530" y="78998"/>
                </a:lnTo>
                <a:lnTo>
                  <a:pt x="123976" y="80080"/>
                </a:lnTo>
                <a:lnTo>
                  <a:pt x="133857" y="82881"/>
                </a:lnTo>
                <a:lnTo>
                  <a:pt x="135575" y="78998"/>
                </a:lnTo>
                <a:close/>
              </a:path>
            </a:pathLst>
          </a:custGeom>
          <a:solidFill>
            <a:srgbClr val="F47B20"/>
          </a:solidFill>
        </p:spPr>
        <p:txBody>
          <a:bodyPr wrap="square" lIns="0" tIns="0" rIns="0" bIns="0" rtlCol="0">
            <a:noAutofit/>
          </a:bodyPr>
          <a:lstStyle/>
          <a:p>
            <a:endParaRPr>
              <a:solidFill>
                <a:prstClr val="black"/>
              </a:solidFill>
            </a:endParaRPr>
          </a:p>
        </p:txBody>
      </p:sp>
      <p:sp>
        <p:nvSpPr>
          <p:cNvPr id="46" name="bk object 46"/>
          <p:cNvSpPr/>
          <p:nvPr/>
        </p:nvSpPr>
        <p:spPr>
          <a:xfrm>
            <a:off x="3601034" y="864271"/>
            <a:ext cx="1434807" cy="165561"/>
          </a:xfrm>
          <a:custGeom>
            <a:avLst/>
            <a:gdLst/>
            <a:ahLst/>
            <a:cxnLst/>
            <a:rect l="l" t="t" r="r" b="b"/>
            <a:pathLst>
              <a:path w="1434807" h="168423">
                <a:moveTo>
                  <a:pt x="199301" y="41452"/>
                </a:moveTo>
                <a:lnTo>
                  <a:pt x="158925" y="52522"/>
                </a:lnTo>
                <a:lnTo>
                  <a:pt x="136442" y="84768"/>
                </a:lnTo>
                <a:lnTo>
                  <a:pt x="132331" y="119574"/>
                </a:lnTo>
                <a:lnTo>
                  <a:pt x="136246" y="132406"/>
                </a:lnTo>
                <a:lnTo>
                  <a:pt x="176213" y="164552"/>
                </a:lnTo>
                <a:lnTo>
                  <a:pt x="209428" y="168423"/>
                </a:lnTo>
                <a:lnTo>
                  <a:pt x="223353" y="165712"/>
                </a:lnTo>
                <a:lnTo>
                  <a:pt x="235805" y="160666"/>
                </a:lnTo>
                <a:lnTo>
                  <a:pt x="246535" y="153259"/>
                </a:lnTo>
                <a:lnTo>
                  <a:pt x="253447" y="145529"/>
                </a:lnTo>
                <a:lnTo>
                  <a:pt x="199301" y="145529"/>
                </a:lnTo>
                <a:lnTo>
                  <a:pt x="197105" y="145449"/>
                </a:lnTo>
                <a:lnTo>
                  <a:pt x="186233" y="142490"/>
                </a:lnTo>
                <a:lnTo>
                  <a:pt x="176700" y="134813"/>
                </a:lnTo>
                <a:lnTo>
                  <a:pt x="169939" y="121809"/>
                </a:lnTo>
                <a:lnTo>
                  <a:pt x="167385" y="102866"/>
                </a:lnTo>
                <a:lnTo>
                  <a:pt x="170661" y="85567"/>
                </a:lnTo>
                <a:lnTo>
                  <a:pt x="178221" y="73776"/>
                </a:lnTo>
                <a:lnTo>
                  <a:pt x="188651" y="67041"/>
                </a:lnTo>
                <a:lnTo>
                  <a:pt x="200537" y="64909"/>
                </a:lnTo>
                <a:lnTo>
                  <a:pt x="254263" y="64909"/>
                </a:lnTo>
                <a:lnTo>
                  <a:pt x="251219" y="60848"/>
                </a:lnTo>
                <a:lnTo>
                  <a:pt x="240948" y="52448"/>
                </a:lnTo>
                <a:lnTo>
                  <a:pt x="228686" y="46377"/>
                </a:lnTo>
                <a:lnTo>
                  <a:pt x="214710" y="42693"/>
                </a:lnTo>
                <a:lnTo>
                  <a:pt x="199301" y="41452"/>
                </a:lnTo>
                <a:close/>
              </a:path>
              <a:path w="1434807" h="168423">
                <a:moveTo>
                  <a:pt x="254263" y="64909"/>
                </a:moveTo>
                <a:lnTo>
                  <a:pt x="200537" y="64909"/>
                </a:lnTo>
                <a:lnTo>
                  <a:pt x="211622" y="67566"/>
                </a:lnTo>
                <a:lnTo>
                  <a:pt x="221459" y="74974"/>
                </a:lnTo>
                <a:lnTo>
                  <a:pt x="228496" y="87675"/>
                </a:lnTo>
                <a:lnTo>
                  <a:pt x="231184" y="106212"/>
                </a:lnTo>
                <a:lnTo>
                  <a:pt x="228165" y="124116"/>
                </a:lnTo>
                <a:lnTo>
                  <a:pt x="220762" y="136325"/>
                </a:lnTo>
                <a:lnTo>
                  <a:pt x="210599" y="143306"/>
                </a:lnTo>
                <a:lnTo>
                  <a:pt x="199301" y="145529"/>
                </a:lnTo>
                <a:lnTo>
                  <a:pt x="253447" y="145529"/>
                </a:lnTo>
                <a:lnTo>
                  <a:pt x="255296" y="143461"/>
                </a:lnTo>
                <a:lnTo>
                  <a:pt x="261839" y="131246"/>
                </a:lnTo>
                <a:lnTo>
                  <a:pt x="265916" y="116585"/>
                </a:lnTo>
                <a:lnTo>
                  <a:pt x="267279" y="99451"/>
                </a:lnTo>
                <a:lnTo>
                  <a:pt x="264664" y="84406"/>
                </a:lnTo>
                <a:lnTo>
                  <a:pt x="259217" y="71520"/>
                </a:lnTo>
                <a:lnTo>
                  <a:pt x="254263" y="64909"/>
                </a:lnTo>
                <a:close/>
              </a:path>
              <a:path w="1434807" h="168423">
                <a:moveTo>
                  <a:pt x="486371" y="67284"/>
                </a:moveTo>
                <a:lnTo>
                  <a:pt x="451561" y="67284"/>
                </a:lnTo>
                <a:lnTo>
                  <a:pt x="451561" y="165849"/>
                </a:lnTo>
                <a:lnTo>
                  <a:pt x="452831" y="167017"/>
                </a:lnTo>
                <a:lnTo>
                  <a:pt x="485139" y="167017"/>
                </a:lnTo>
                <a:lnTo>
                  <a:pt x="486371" y="165849"/>
                </a:lnTo>
                <a:lnTo>
                  <a:pt x="486371" y="67284"/>
                </a:lnTo>
                <a:close/>
              </a:path>
              <a:path w="1434807" h="168423">
                <a:moveTo>
                  <a:pt x="526491" y="43421"/>
                </a:moveTo>
                <a:lnTo>
                  <a:pt x="411467" y="43421"/>
                </a:lnTo>
                <a:lnTo>
                  <a:pt x="410197" y="44602"/>
                </a:lnTo>
                <a:lnTo>
                  <a:pt x="410209" y="66116"/>
                </a:lnTo>
                <a:lnTo>
                  <a:pt x="411467" y="67284"/>
                </a:lnTo>
                <a:lnTo>
                  <a:pt x="526491" y="67284"/>
                </a:lnTo>
                <a:lnTo>
                  <a:pt x="527761" y="66116"/>
                </a:lnTo>
                <a:lnTo>
                  <a:pt x="527761" y="44602"/>
                </a:lnTo>
                <a:lnTo>
                  <a:pt x="526491" y="43421"/>
                </a:lnTo>
                <a:close/>
              </a:path>
              <a:path w="1434807" h="168423">
                <a:moveTo>
                  <a:pt x="390715" y="43421"/>
                </a:moveTo>
                <a:lnTo>
                  <a:pt x="359448" y="43421"/>
                </a:lnTo>
                <a:lnTo>
                  <a:pt x="341568" y="44886"/>
                </a:lnTo>
                <a:lnTo>
                  <a:pt x="303121" y="64205"/>
                </a:lnTo>
                <a:lnTo>
                  <a:pt x="288058" y="98914"/>
                </a:lnTo>
                <a:lnTo>
                  <a:pt x="289171" y="113114"/>
                </a:lnTo>
                <a:lnTo>
                  <a:pt x="306767" y="148287"/>
                </a:lnTo>
                <a:lnTo>
                  <a:pt x="345678" y="166165"/>
                </a:lnTo>
                <a:lnTo>
                  <a:pt x="391439" y="167005"/>
                </a:lnTo>
                <a:lnTo>
                  <a:pt x="392950" y="167005"/>
                </a:lnTo>
                <a:lnTo>
                  <a:pt x="394233" y="165836"/>
                </a:lnTo>
                <a:lnTo>
                  <a:pt x="394068" y="144246"/>
                </a:lnTo>
                <a:lnTo>
                  <a:pt x="392836" y="143078"/>
                </a:lnTo>
                <a:lnTo>
                  <a:pt x="365482" y="143015"/>
                </a:lnTo>
                <a:lnTo>
                  <a:pt x="349849" y="140782"/>
                </a:lnTo>
                <a:lnTo>
                  <a:pt x="337439" y="134430"/>
                </a:lnTo>
                <a:lnTo>
                  <a:pt x="328810" y="124474"/>
                </a:lnTo>
                <a:lnTo>
                  <a:pt x="324519" y="111430"/>
                </a:lnTo>
                <a:lnTo>
                  <a:pt x="326568" y="94442"/>
                </a:lnTo>
                <a:lnTo>
                  <a:pt x="332717" y="81722"/>
                </a:lnTo>
                <a:lnTo>
                  <a:pt x="342255" y="73092"/>
                </a:lnTo>
                <a:lnTo>
                  <a:pt x="354473" y="68370"/>
                </a:lnTo>
                <a:lnTo>
                  <a:pt x="389166" y="67284"/>
                </a:lnTo>
                <a:lnTo>
                  <a:pt x="390626" y="67284"/>
                </a:lnTo>
                <a:lnTo>
                  <a:pt x="391858" y="66179"/>
                </a:lnTo>
                <a:lnTo>
                  <a:pt x="391985" y="44602"/>
                </a:lnTo>
                <a:lnTo>
                  <a:pt x="390715" y="43421"/>
                </a:lnTo>
                <a:close/>
              </a:path>
              <a:path w="1434807" h="168423">
                <a:moveTo>
                  <a:pt x="986967" y="43421"/>
                </a:moveTo>
                <a:lnTo>
                  <a:pt x="985672" y="44602"/>
                </a:lnTo>
                <a:lnTo>
                  <a:pt x="985672" y="165849"/>
                </a:lnTo>
                <a:lnTo>
                  <a:pt x="986929" y="167017"/>
                </a:lnTo>
                <a:lnTo>
                  <a:pt x="1019174" y="167017"/>
                </a:lnTo>
                <a:lnTo>
                  <a:pt x="1020432" y="165849"/>
                </a:lnTo>
                <a:lnTo>
                  <a:pt x="1020432" y="107835"/>
                </a:lnTo>
                <a:lnTo>
                  <a:pt x="1059029" y="107835"/>
                </a:lnTo>
                <a:lnTo>
                  <a:pt x="1053884" y="101854"/>
                </a:lnTo>
                <a:lnTo>
                  <a:pt x="1055859" y="99504"/>
                </a:lnTo>
                <a:lnTo>
                  <a:pt x="1020432" y="99504"/>
                </a:lnTo>
                <a:lnTo>
                  <a:pt x="1020432" y="44602"/>
                </a:lnTo>
                <a:lnTo>
                  <a:pt x="1019301" y="43484"/>
                </a:lnTo>
                <a:lnTo>
                  <a:pt x="986967" y="43421"/>
                </a:lnTo>
                <a:close/>
              </a:path>
              <a:path w="1434807" h="168423">
                <a:moveTo>
                  <a:pt x="1059029" y="107835"/>
                </a:moveTo>
                <a:lnTo>
                  <a:pt x="1021714" y="107835"/>
                </a:lnTo>
                <a:lnTo>
                  <a:pt x="1064691" y="164998"/>
                </a:lnTo>
                <a:lnTo>
                  <a:pt x="1065733" y="166458"/>
                </a:lnTo>
                <a:lnTo>
                  <a:pt x="1067180" y="167017"/>
                </a:lnTo>
                <a:lnTo>
                  <a:pt x="1108100" y="167017"/>
                </a:lnTo>
                <a:lnTo>
                  <a:pt x="1108697" y="165671"/>
                </a:lnTo>
                <a:lnTo>
                  <a:pt x="1107630" y="164338"/>
                </a:lnTo>
                <a:lnTo>
                  <a:pt x="1059029" y="107835"/>
                </a:lnTo>
                <a:close/>
              </a:path>
              <a:path w="1434807" h="168423">
                <a:moveTo>
                  <a:pt x="1101153" y="43421"/>
                </a:moveTo>
                <a:lnTo>
                  <a:pt x="1065339" y="43421"/>
                </a:lnTo>
                <a:lnTo>
                  <a:pt x="1064005" y="43929"/>
                </a:lnTo>
                <a:lnTo>
                  <a:pt x="1062977" y="44932"/>
                </a:lnTo>
                <a:lnTo>
                  <a:pt x="1021714" y="99504"/>
                </a:lnTo>
                <a:lnTo>
                  <a:pt x="1055859" y="99504"/>
                </a:lnTo>
                <a:lnTo>
                  <a:pt x="1095768" y="52031"/>
                </a:lnTo>
                <a:lnTo>
                  <a:pt x="1100937" y="45859"/>
                </a:lnTo>
                <a:lnTo>
                  <a:pt x="1101801" y="44602"/>
                </a:lnTo>
                <a:lnTo>
                  <a:pt x="1101153" y="43421"/>
                </a:lnTo>
                <a:close/>
              </a:path>
              <a:path w="1434807" h="168423">
                <a:moveTo>
                  <a:pt x="52895" y="0"/>
                </a:moveTo>
                <a:lnTo>
                  <a:pt x="12649" y="0"/>
                </a:lnTo>
                <a:lnTo>
                  <a:pt x="6032" y="965"/>
                </a:lnTo>
                <a:lnTo>
                  <a:pt x="787" y="5969"/>
                </a:lnTo>
                <a:lnTo>
                  <a:pt x="0" y="12192"/>
                </a:lnTo>
                <a:lnTo>
                  <a:pt x="0" y="165849"/>
                </a:lnTo>
                <a:lnTo>
                  <a:pt x="1206" y="167017"/>
                </a:lnTo>
                <a:lnTo>
                  <a:pt x="35026" y="167017"/>
                </a:lnTo>
                <a:lnTo>
                  <a:pt x="36283" y="165849"/>
                </a:lnTo>
                <a:lnTo>
                  <a:pt x="36283" y="104254"/>
                </a:lnTo>
                <a:lnTo>
                  <a:pt x="59499" y="104254"/>
                </a:lnTo>
                <a:lnTo>
                  <a:pt x="105921" y="88281"/>
                </a:lnTo>
                <a:lnTo>
                  <a:pt x="114209" y="78016"/>
                </a:lnTo>
                <a:lnTo>
                  <a:pt x="36283" y="78016"/>
                </a:lnTo>
                <a:lnTo>
                  <a:pt x="36283" y="26225"/>
                </a:lnTo>
                <a:lnTo>
                  <a:pt x="113618" y="26225"/>
                </a:lnTo>
                <a:lnTo>
                  <a:pt x="107169" y="17578"/>
                </a:lnTo>
                <a:lnTo>
                  <a:pt x="94902" y="8622"/>
                </a:lnTo>
                <a:lnTo>
                  <a:pt x="77161" y="2361"/>
                </a:lnTo>
                <a:lnTo>
                  <a:pt x="52895" y="0"/>
                </a:lnTo>
                <a:close/>
              </a:path>
              <a:path w="1434807" h="168423">
                <a:moveTo>
                  <a:pt x="113618" y="26225"/>
                </a:moveTo>
                <a:lnTo>
                  <a:pt x="52895" y="26225"/>
                </a:lnTo>
                <a:lnTo>
                  <a:pt x="69616" y="29437"/>
                </a:lnTo>
                <a:lnTo>
                  <a:pt x="79607" y="37917"/>
                </a:lnTo>
                <a:lnTo>
                  <a:pt x="83255" y="49937"/>
                </a:lnTo>
                <a:lnTo>
                  <a:pt x="80741" y="62449"/>
                </a:lnTo>
                <a:lnTo>
                  <a:pt x="72569" y="72533"/>
                </a:lnTo>
                <a:lnTo>
                  <a:pt x="57882" y="77755"/>
                </a:lnTo>
                <a:lnTo>
                  <a:pt x="52895" y="78016"/>
                </a:lnTo>
                <a:lnTo>
                  <a:pt x="114209" y="78016"/>
                </a:lnTo>
                <a:lnTo>
                  <a:pt x="119187" y="67236"/>
                </a:lnTo>
                <a:lnTo>
                  <a:pt x="121428" y="56241"/>
                </a:lnTo>
                <a:lnTo>
                  <a:pt x="121091" y="48559"/>
                </a:lnTo>
                <a:lnTo>
                  <a:pt x="119267" y="38752"/>
                </a:lnTo>
                <a:lnTo>
                  <a:pt x="114958" y="28023"/>
                </a:lnTo>
                <a:lnTo>
                  <a:pt x="113618" y="26225"/>
                </a:lnTo>
                <a:close/>
              </a:path>
              <a:path w="1434807" h="168423">
                <a:moveTo>
                  <a:pt x="806843" y="67284"/>
                </a:moveTo>
                <a:lnTo>
                  <a:pt x="772121" y="67284"/>
                </a:lnTo>
                <a:lnTo>
                  <a:pt x="772121" y="165849"/>
                </a:lnTo>
                <a:lnTo>
                  <a:pt x="773366" y="167017"/>
                </a:lnTo>
                <a:lnTo>
                  <a:pt x="805599" y="167017"/>
                </a:lnTo>
                <a:lnTo>
                  <a:pt x="806843" y="165849"/>
                </a:lnTo>
                <a:lnTo>
                  <a:pt x="806843" y="67284"/>
                </a:lnTo>
                <a:close/>
              </a:path>
              <a:path w="1434807" h="168423">
                <a:moveTo>
                  <a:pt x="804176" y="43421"/>
                </a:moveTo>
                <a:lnTo>
                  <a:pt x="707072" y="43421"/>
                </a:lnTo>
                <a:lnTo>
                  <a:pt x="700303" y="49771"/>
                </a:lnTo>
                <a:lnTo>
                  <a:pt x="700303" y="104876"/>
                </a:lnTo>
                <a:lnTo>
                  <a:pt x="698143" y="122228"/>
                </a:lnTo>
                <a:lnTo>
                  <a:pt x="691880" y="134546"/>
                </a:lnTo>
                <a:lnTo>
                  <a:pt x="681841" y="141433"/>
                </a:lnTo>
                <a:lnTo>
                  <a:pt x="672147" y="142811"/>
                </a:lnTo>
                <a:lnTo>
                  <a:pt x="670674" y="142862"/>
                </a:lnTo>
                <a:lnTo>
                  <a:pt x="669480" y="143903"/>
                </a:lnTo>
                <a:lnTo>
                  <a:pt x="669496" y="165849"/>
                </a:lnTo>
                <a:lnTo>
                  <a:pt x="670559" y="166865"/>
                </a:lnTo>
                <a:lnTo>
                  <a:pt x="671995" y="167005"/>
                </a:lnTo>
                <a:lnTo>
                  <a:pt x="679576" y="166941"/>
                </a:lnTo>
                <a:lnTo>
                  <a:pt x="719920" y="147769"/>
                </a:lnTo>
                <a:lnTo>
                  <a:pt x="731278" y="67284"/>
                </a:lnTo>
                <a:lnTo>
                  <a:pt x="806843" y="67284"/>
                </a:lnTo>
                <a:lnTo>
                  <a:pt x="806843" y="44602"/>
                </a:lnTo>
                <a:lnTo>
                  <a:pt x="805675" y="43484"/>
                </a:lnTo>
                <a:lnTo>
                  <a:pt x="804176" y="43421"/>
                </a:lnTo>
                <a:close/>
              </a:path>
              <a:path w="1434807" h="168423">
                <a:moveTo>
                  <a:pt x="1310462" y="43421"/>
                </a:moveTo>
                <a:lnTo>
                  <a:pt x="1272730" y="43421"/>
                </a:lnTo>
                <a:lnTo>
                  <a:pt x="1265961" y="49771"/>
                </a:lnTo>
                <a:lnTo>
                  <a:pt x="1266012" y="165900"/>
                </a:lnTo>
                <a:lnTo>
                  <a:pt x="1267231" y="167017"/>
                </a:lnTo>
                <a:lnTo>
                  <a:pt x="1299400" y="167017"/>
                </a:lnTo>
                <a:lnTo>
                  <a:pt x="1300627" y="165900"/>
                </a:lnTo>
                <a:lnTo>
                  <a:pt x="1300721" y="96621"/>
                </a:lnTo>
                <a:lnTo>
                  <a:pt x="1299959" y="71450"/>
                </a:lnTo>
                <a:lnTo>
                  <a:pt x="1329612" y="71450"/>
                </a:lnTo>
                <a:lnTo>
                  <a:pt x="1312151" y="45808"/>
                </a:lnTo>
                <a:lnTo>
                  <a:pt x="1310462" y="43421"/>
                </a:lnTo>
                <a:close/>
              </a:path>
              <a:path w="1434807" h="168423">
                <a:moveTo>
                  <a:pt x="1434807" y="71450"/>
                </a:moveTo>
                <a:lnTo>
                  <a:pt x="1400911" y="71450"/>
                </a:lnTo>
                <a:lnTo>
                  <a:pt x="1400136" y="96621"/>
                </a:lnTo>
                <a:lnTo>
                  <a:pt x="1400189" y="165900"/>
                </a:lnTo>
                <a:lnTo>
                  <a:pt x="1401356" y="167017"/>
                </a:lnTo>
                <a:lnTo>
                  <a:pt x="1433601" y="167017"/>
                </a:lnTo>
                <a:lnTo>
                  <a:pt x="1434755" y="165900"/>
                </a:lnTo>
                <a:lnTo>
                  <a:pt x="1434807" y="71450"/>
                </a:lnTo>
                <a:close/>
              </a:path>
              <a:path w="1434807" h="168423">
                <a:moveTo>
                  <a:pt x="1329612" y="71450"/>
                </a:moveTo>
                <a:lnTo>
                  <a:pt x="1301229" y="71450"/>
                </a:lnTo>
                <a:lnTo>
                  <a:pt x="1346098" y="138506"/>
                </a:lnTo>
                <a:lnTo>
                  <a:pt x="1348447" y="141846"/>
                </a:lnTo>
                <a:lnTo>
                  <a:pt x="1352638" y="141782"/>
                </a:lnTo>
                <a:lnTo>
                  <a:pt x="1354810" y="138468"/>
                </a:lnTo>
                <a:lnTo>
                  <a:pt x="1379333" y="101777"/>
                </a:lnTo>
                <a:lnTo>
                  <a:pt x="1350263" y="101777"/>
                </a:lnTo>
                <a:lnTo>
                  <a:pt x="1329612" y="71450"/>
                </a:lnTo>
                <a:close/>
              </a:path>
              <a:path w="1434807" h="168423">
                <a:moveTo>
                  <a:pt x="1428013" y="43484"/>
                </a:moveTo>
                <a:lnTo>
                  <a:pt x="1392364" y="43484"/>
                </a:lnTo>
                <a:lnTo>
                  <a:pt x="1391069" y="43700"/>
                </a:lnTo>
                <a:lnTo>
                  <a:pt x="1389849" y="44183"/>
                </a:lnTo>
                <a:lnTo>
                  <a:pt x="1388706" y="45808"/>
                </a:lnTo>
                <a:lnTo>
                  <a:pt x="1350263" y="101777"/>
                </a:lnTo>
                <a:lnTo>
                  <a:pt x="1379333" y="101777"/>
                </a:lnTo>
                <a:lnTo>
                  <a:pt x="1399603" y="71450"/>
                </a:lnTo>
                <a:lnTo>
                  <a:pt x="1434807" y="71450"/>
                </a:lnTo>
                <a:lnTo>
                  <a:pt x="1434713" y="49771"/>
                </a:lnTo>
                <a:lnTo>
                  <a:pt x="1428013" y="43484"/>
                </a:lnTo>
                <a:close/>
              </a:path>
              <a:path w="1434807" h="168423">
                <a:moveTo>
                  <a:pt x="1175702" y="41452"/>
                </a:moveTo>
                <a:lnTo>
                  <a:pt x="1135375" y="52521"/>
                </a:lnTo>
                <a:lnTo>
                  <a:pt x="1112917" y="84784"/>
                </a:lnTo>
                <a:lnTo>
                  <a:pt x="1108815" y="119619"/>
                </a:lnTo>
                <a:lnTo>
                  <a:pt x="1112734" y="132439"/>
                </a:lnTo>
                <a:lnTo>
                  <a:pt x="1152709" y="164551"/>
                </a:lnTo>
                <a:lnTo>
                  <a:pt x="1185957" y="168411"/>
                </a:lnTo>
                <a:lnTo>
                  <a:pt x="1199880" y="165686"/>
                </a:lnTo>
                <a:lnTo>
                  <a:pt x="1212324" y="160630"/>
                </a:lnTo>
                <a:lnTo>
                  <a:pt x="1223044" y="153214"/>
                </a:lnTo>
                <a:lnTo>
                  <a:pt x="1229902" y="145529"/>
                </a:lnTo>
                <a:lnTo>
                  <a:pt x="1175702" y="145529"/>
                </a:lnTo>
                <a:lnTo>
                  <a:pt x="1173541" y="145451"/>
                </a:lnTo>
                <a:lnTo>
                  <a:pt x="1162680" y="142501"/>
                </a:lnTo>
                <a:lnTo>
                  <a:pt x="1153147" y="134829"/>
                </a:lnTo>
                <a:lnTo>
                  <a:pt x="1146382" y="121826"/>
                </a:lnTo>
                <a:lnTo>
                  <a:pt x="1143824" y="102882"/>
                </a:lnTo>
                <a:lnTo>
                  <a:pt x="1147097" y="85575"/>
                </a:lnTo>
                <a:lnTo>
                  <a:pt x="1154654" y="73780"/>
                </a:lnTo>
                <a:lnTo>
                  <a:pt x="1165081" y="67042"/>
                </a:lnTo>
                <a:lnTo>
                  <a:pt x="1176960" y="64910"/>
                </a:lnTo>
                <a:lnTo>
                  <a:pt x="1230735" y="64910"/>
                </a:lnTo>
                <a:lnTo>
                  <a:pt x="1227667" y="60825"/>
                </a:lnTo>
                <a:lnTo>
                  <a:pt x="1217390" y="52435"/>
                </a:lnTo>
                <a:lnTo>
                  <a:pt x="1205118" y="46372"/>
                </a:lnTo>
                <a:lnTo>
                  <a:pt x="1191129" y="42692"/>
                </a:lnTo>
                <a:lnTo>
                  <a:pt x="1175702" y="41452"/>
                </a:lnTo>
                <a:close/>
              </a:path>
              <a:path w="1434807" h="168423">
                <a:moveTo>
                  <a:pt x="1230735" y="64910"/>
                </a:moveTo>
                <a:lnTo>
                  <a:pt x="1176960" y="64910"/>
                </a:lnTo>
                <a:lnTo>
                  <a:pt x="1188070" y="67572"/>
                </a:lnTo>
                <a:lnTo>
                  <a:pt x="1197901" y="74983"/>
                </a:lnTo>
                <a:lnTo>
                  <a:pt x="1204921" y="87686"/>
                </a:lnTo>
                <a:lnTo>
                  <a:pt x="1207598" y="106224"/>
                </a:lnTo>
                <a:lnTo>
                  <a:pt x="1204586" y="124123"/>
                </a:lnTo>
                <a:lnTo>
                  <a:pt x="1197196" y="136328"/>
                </a:lnTo>
                <a:lnTo>
                  <a:pt x="1187033" y="143307"/>
                </a:lnTo>
                <a:lnTo>
                  <a:pt x="1175702" y="145529"/>
                </a:lnTo>
                <a:lnTo>
                  <a:pt x="1229902" y="145529"/>
                </a:lnTo>
                <a:lnTo>
                  <a:pt x="1231793" y="143410"/>
                </a:lnTo>
                <a:lnTo>
                  <a:pt x="1238325" y="131190"/>
                </a:lnTo>
                <a:lnTo>
                  <a:pt x="1242393" y="116524"/>
                </a:lnTo>
                <a:lnTo>
                  <a:pt x="1243752" y="99383"/>
                </a:lnTo>
                <a:lnTo>
                  <a:pt x="1241126" y="84356"/>
                </a:lnTo>
                <a:lnTo>
                  <a:pt x="1235668" y="71479"/>
                </a:lnTo>
                <a:lnTo>
                  <a:pt x="1230735" y="64910"/>
                </a:lnTo>
                <a:close/>
              </a:path>
              <a:path w="1434807" h="168423">
                <a:moveTo>
                  <a:pt x="613678" y="42007"/>
                </a:moveTo>
                <a:lnTo>
                  <a:pt x="568885" y="51713"/>
                </a:lnTo>
                <a:lnTo>
                  <a:pt x="542804" y="80173"/>
                </a:lnTo>
                <a:lnTo>
                  <a:pt x="539105" y="93317"/>
                </a:lnTo>
                <a:lnTo>
                  <a:pt x="540359" y="111276"/>
                </a:lnTo>
                <a:lnTo>
                  <a:pt x="560105" y="148632"/>
                </a:lnTo>
                <a:lnTo>
                  <a:pt x="595756" y="165079"/>
                </a:lnTo>
                <a:lnTo>
                  <a:pt x="647128" y="167017"/>
                </a:lnTo>
                <a:lnTo>
                  <a:pt x="648576" y="167017"/>
                </a:lnTo>
                <a:lnTo>
                  <a:pt x="649871" y="165900"/>
                </a:lnTo>
                <a:lnTo>
                  <a:pt x="649909" y="145173"/>
                </a:lnTo>
                <a:lnTo>
                  <a:pt x="649757" y="143903"/>
                </a:lnTo>
                <a:lnTo>
                  <a:pt x="648576" y="142862"/>
                </a:lnTo>
                <a:lnTo>
                  <a:pt x="618578" y="142862"/>
                </a:lnTo>
                <a:lnTo>
                  <a:pt x="602266" y="140834"/>
                </a:lnTo>
                <a:lnTo>
                  <a:pt x="588672" y="135236"/>
                </a:lnTo>
                <a:lnTo>
                  <a:pt x="579029" y="126798"/>
                </a:lnTo>
                <a:lnTo>
                  <a:pt x="574567" y="116252"/>
                </a:lnTo>
                <a:lnTo>
                  <a:pt x="647979" y="114998"/>
                </a:lnTo>
                <a:lnTo>
                  <a:pt x="656196" y="114998"/>
                </a:lnTo>
                <a:lnTo>
                  <a:pt x="663003" y="108661"/>
                </a:lnTo>
                <a:lnTo>
                  <a:pt x="663003" y="98158"/>
                </a:lnTo>
                <a:lnTo>
                  <a:pt x="662303" y="92837"/>
                </a:lnTo>
                <a:lnTo>
                  <a:pt x="574446" y="92837"/>
                </a:lnTo>
                <a:lnTo>
                  <a:pt x="577922" y="78601"/>
                </a:lnTo>
                <a:lnTo>
                  <a:pt x="586864" y="68406"/>
                </a:lnTo>
                <a:lnTo>
                  <a:pt x="599818" y="64021"/>
                </a:lnTo>
                <a:lnTo>
                  <a:pt x="601510" y="63969"/>
                </a:lnTo>
                <a:lnTo>
                  <a:pt x="652017" y="63969"/>
                </a:lnTo>
                <a:lnTo>
                  <a:pt x="644149" y="54686"/>
                </a:lnTo>
                <a:lnTo>
                  <a:pt x="631291" y="46570"/>
                </a:lnTo>
                <a:lnTo>
                  <a:pt x="613678" y="42007"/>
                </a:lnTo>
                <a:close/>
              </a:path>
              <a:path w="1434807" h="168423">
                <a:moveTo>
                  <a:pt x="652017" y="63969"/>
                </a:moveTo>
                <a:lnTo>
                  <a:pt x="601510" y="63969"/>
                </a:lnTo>
                <a:lnTo>
                  <a:pt x="613661" y="66490"/>
                </a:lnTo>
                <a:lnTo>
                  <a:pt x="623870" y="74627"/>
                </a:lnTo>
                <a:lnTo>
                  <a:pt x="628810" y="89245"/>
                </a:lnTo>
                <a:lnTo>
                  <a:pt x="574446" y="92837"/>
                </a:lnTo>
                <a:lnTo>
                  <a:pt x="662303" y="92837"/>
                </a:lnTo>
                <a:lnTo>
                  <a:pt x="661678" y="88091"/>
                </a:lnTo>
                <a:lnTo>
                  <a:pt x="658593" y="76673"/>
                </a:lnTo>
                <a:lnTo>
                  <a:pt x="653000" y="65129"/>
                </a:lnTo>
                <a:lnTo>
                  <a:pt x="652017" y="63969"/>
                </a:lnTo>
                <a:close/>
              </a:path>
              <a:path w="1434807" h="168423">
                <a:moveTo>
                  <a:pt x="911040" y="42538"/>
                </a:moveTo>
                <a:lnTo>
                  <a:pt x="864617" y="51270"/>
                </a:lnTo>
                <a:lnTo>
                  <a:pt x="833439" y="90412"/>
                </a:lnTo>
                <a:lnTo>
                  <a:pt x="831930" y="104406"/>
                </a:lnTo>
                <a:lnTo>
                  <a:pt x="833719" y="119974"/>
                </a:lnTo>
                <a:lnTo>
                  <a:pt x="856865" y="152620"/>
                </a:lnTo>
                <a:lnTo>
                  <a:pt x="896924" y="166242"/>
                </a:lnTo>
                <a:lnTo>
                  <a:pt x="918155" y="166427"/>
                </a:lnTo>
                <a:lnTo>
                  <a:pt x="933310" y="166037"/>
                </a:lnTo>
                <a:lnTo>
                  <a:pt x="941815" y="165554"/>
                </a:lnTo>
                <a:lnTo>
                  <a:pt x="944994" y="165417"/>
                </a:lnTo>
                <a:lnTo>
                  <a:pt x="946251" y="164312"/>
                </a:lnTo>
                <a:lnTo>
                  <a:pt x="946194" y="141619"/>
                </a:lnTo>
                <a:lnTo>
                  <a:pt x="918595" y="141619"/>
                </a:lnTo>
                <a:lnTo>
                  <a:pt x="900210" y="140068"/>
                </a:lnTo>
                <a:lnTo>
                  <a:pt x="885507" y="135680"/>
                </a:lnTo>
                <a:lnTo>
                  <a:pt x="874979" y="128843"/>
                </a:lnTo>
                <a:lnTo>
                  <a:pt x="869170" y="119957"/>
                </a:lnTo>
                <a:lnTo>
                  <a:pt x="941920" y="114998"/>
                </a:lnTo>
                <a:lnTo>
                  <a:pt x="950086" y="114998"/>
                </a:lnTo>
                <a:lnTo>
                  <a:pt x="956894" y="108686"/>
                </a:lnTo>
                <a:lnTo>
                  <a:pt x="956970" y="100977"/>
                </a:lnTo>
                <a:lnTo>
                  <a:pt x="956152" y="92849"/>
                </a:lnTo>
                <a:lnTo>
                  <a:pt x="868210" y="92849"/>
                </a:lnTo>
                <a:lnTo>
                  <a:pt x="871680" y="78603"/>
                </a:lnTo>
                <a:lnTo>
                  <a:pt x="880623" y="68403"/>
                </a:lnTo>
                <a:lnTo>
                  <a:pt x="893568" y="64021"/>
                </a:lnTo>
                <a:lnTo>
                  <a:pt x="895248" y="63969"/>
                </a:lnTo>
                <a:lnTo>
                  <a:pt x="945451" y="63969"/>
                </a:lnTo>
                <a:lnTo>
                  <a:pt x="940288" y="56974"/>
                </a:lnTo>
                <a:lnTo>
                  <a:pt x="928080" y="48026"/>
                </a:lnTo>
                <a:lnTo>
                  <a:pt x="911040" y="42538"/>
                </a:lnTo>
                <a:close/>
              </a:path>
              <a:path w="1434807" h="168423">
                <a:moveTo>
                  <a:pt x="944994" y="140068"/>
                </a:moveTo>
                <a:lnTo>
                  <a:pt x="943458" y="140072"/>
                </a:lnTo>
                <a:lnTo>
                  <a:pt x="928483" y="141302"/>
                </a:lnTo>
                <a:lnTo>
                  <a:pt x="918595" y="141619"/>
                </a:lnTo>
                <a:lnTo>
                  <a:pt x="946194" y="141619"/>
                </a:lnTo>
                <a:lnTo>
                  <a:pt x="946137" y="141071"/>
                </a:lnTo>
                <a:lnTo>
                  <a:pt x="944994" y="140068"/>
                </a:lnTo>
                <a:close/>
              </a:path>
              <a:path w="1434807" h="168423">
                <a:moveTo>
                  <a:pt x="945451" y="63969"/>
                </a:moveTo>
                <a:lnTo>
                  <a:pt x="895248" y="63969"/>
                </a:lnTo>
                <a:lnTo>
                  <a:pt x="907421" y="66496"/>
                </a:lnTo>
                <a:lnTo>
                  <a:pt x="917619" y="74655"/>
                </a:lnTo>
                <a:lnTo>
                  <a:pt x="922547" y="89315"/>
                </a:lnTo>
                <a:lnTo>
                  <a:pt x="868210" y="92849"/>
                </a:lnTo>
                <a:lnTo>
                  <a:pt x="956152" y="92849"/>
                </a:lnTo>
                <a:lnTo>
                  <a:pt x="956005" y="91385"/>
                </a:lnTo>
                <a:lnTo>
                  <a:pt x="953442" y="79974"/>
                </a:lnTo>
                <a:lnTo>
                  <a:pt x="948473" y="68063"/>
                </a:lnTo>
                <a:lnTo>
                  <a:pt x="945451" y="63969"/>
                </a:lnTo>
                <a:close/>
              </a:path>
            </a:pathLst>
          </a:custGeom>
          <a:solidFill>
            <a:srgbClr val="231F20"/>
          </a:solidFill>
        </p:spPr>
        <p:txBody>
          <a:bodyPr wrap="square" lIns="0" tIns="0" rIns="0" bIns="0" rtlCol="0">
            <a:noAutofit/>
          </a:bodyPr>
          <a:lstStyle/>
          <a:p>
            <a:endParaRPr>
              <a:solidFill>
                <a:prstClr val="black"/>
              </a:solidFill>
            </a:endParaRPr>
          </a:p>
        </p:txBody>
      </p:sp>
      <p:sp>
        <p:nvSpPr>
          <p:cNvPr id="47" name="bk object 47"/>
          <p:cNvSpPr/>
          <p:nvPr/>
        </p:nvSpPr>
        <p:spPr>
          <a:xfrm>
            <a:off x="6812803" y="2295224"/>
            <a:ext cx="591794" cy="698309"/>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2" name="Holder 2"/>
          <p:cNvSpPr>
            <a:spLocks noGrp="1"/>
          </p:cNvSpPr>
          <p:nvPr>
            <p:ph type="ftr" sz="quarter" idx="5"/>
          </p:nvPr>
        </p:nvSpPr>
        <p:spPr/>
        <p:txBody>
          <a:bodyPr lIns="0" tIns="0" rIns="0" bIns="0"/>
          <a:lstStyle/>
          <a:p>
            <a:pPr marL="12700"/>
            <a:r>
              <a:rPr sz="600" spc="-5" dirty="0" smtClean="0">
                <a:solidFill>
                  <a:srgbClr val="9AACB8"/>
                </a:solidFill>
                <a:latin typeface="Exo 2 Light"/>
                <a:cs typeface="Exo 2 Light"/>
              </a:rPr>
              <a:t>А</a:t>
            </a:r>
            <a:r>
              <a:rPr sz="600" dirty="0" smtClean="0">
                <a:solidFill>
                  <a:srgbClr val="9AACB8"/>
                </a:solidFill>
                <a:latin typeface="Exo 2 Light"/>
                <a:cs typeface="Exo 2 Light"/>
              </a:rPr>
              <a:t>О «Единая </a:t>
            </a:r>
            <a:r>
              <a:rPr sz="600" spc="-5" dirty="0" smtClean="0">
                <a:solidFill>
                  <a:srgbClr val="9AACB8"/>
                </a:solidFill>
                <a:latin typeface="Exo 2 Light"/>
                <a:cs typeface="Exo 2 Light"/>
              </a:rPr>
              <a:t>э</a:t>
            </a:r>
            <a:r>
              <a:rPr sz="600" dirty="0" smtClean="0">
                <a:solidFill>
                  <a:srgbClr val="9AACB8"/>
                </a:solidFill>
                <a:latin typeface="Exo 2 Light"/>
                <a:cs typeface="Exo 2 Light"/>
              </a:rPr>
              <a:t>лектронная </a:t>
            </a:r>
            <a:r>
              <a:rPr sz="600" spc="-10" dirty="0" smtClean="0">
                <a:solidFill>
                  <a:srgbClr val="9AACB8"/>
                </a:solidFill>
                <a:latin typeface="Exo 2 Light"/>
                <a:cs typeface="Exo 2 Light"/>
              </a:rPr>
              <a:t>т</a:t>
            </a:r>
            <a:r>
              <a:rPr sz="600" dirty="0" smtClean="0">
                <a:solidFill>
                  <a:srgbClr val="9AACB8"/>
                </a:solidFill>
                <a:latin typeface="Exo 2 Light"/>
                <a:cs typeface="Exo 2 Light"/>
              </a:rPr>
              <a:t>ор</a:t>
            </a:r>
            <a:r>
              <a:rPr sz="600" spc="-10" dirty="0" smtClean="0">
                <a:solidFill>
                  <a:srgbClr val="9AACB8"/>
                </a:solidFill>
                <a:latin typeface="Exo 2 Light"/>
                <a:cs typeface="Exo 2 Light"/>
              </a:rPr>
              <a:t>г</a:t>
            </a:r>
            <a:r>
              <a:rPr sz="600" dirty="0" smtClean="0">
                <a:solidFill>
                  <a:srgbClr val="9AACB8"/>
                </a:solidFill>
                <a:latin typeface="Exo 2 Light"/>
                <a:cs typeface="Exo 2 Light"/>
              </a:rPr>
              <a:t>овая площадка» 2017 </a:t>
            </a:r>
            <a:r>
              <a:rPr sz="600" spc="-10" dirty="0" smtClean="0">
                <a:solidFill>
                  <a:srgbClr val="9AACB8"/>
                </a:solidFill>
                <a:latin typeface="Exo 2 Light"/>
                <a:cs typeface="Exo 2 Light"/>
              </a:rPr>
              <a:t>го</a:t>
            </a:r>
            <a:r>
              <a:rPr sz="600" dirty="0" smtClean="0">
                <a:solidFill>
                  <a:srgbClr val="9AACB8"/>
                </a:solidFill>
                <a:latin typeface="Exo 2 Light"/>
                <a:cs typeface="Exo 2 Light"/>
              </a:rPr>
              <a:t>д</a:t>
            </a:r>
            <a:endParaRPr sz="600">
              <a:solidFill>
                <a:prstClr val="black"/>
              </a:solidFill>
              <a:latin typeface="Exo 2 Light"/>
              <a:cs typeface="Exo 2 Light"/>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9/18/2019</a:t>
            </a:fld>
            <a:endParaRPr lang="en-US" smtClean="0">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1635285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915592"/>
            <a:ext cx="4038600" cy="25884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915592"/>
            <a:ext cx="4038600" cy="25884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4837544"/>
            <a:ext cx="4330824" cy="203563"/>
          </a:xfrm>
          <a:prstGeom prst="rect">
            <a:avLst/>
          </a:prstGeom>
        </p:spPr>
        <p:txBody>
          <a:bodyPr/>
          <a:lstStyle/>
          <a:p>
            <a:fld id="{24A61557-3AFD-4146-B515-5B6AFFE0B236}" type="datetimeFigureOut">
              <a:rPr lang="ru-RU" smtClean="0">
                <a:solidFill>
                  <a:prstClr val="black"/>
                </a:solidFill>
              </a:rPr>
              <a:pPr/>
              <a:t>18.09.2019</a:t>
            </a:fld>
            <a:endParaRPr lang="ru-RU">
              <a:solidFill>
                <a:prstClr val="black"/>
              </a:solidFill>
            </a:endParaRPr>
          </a:p>
        </p:txBody>
      </p:sp>
      <p:sp>
        <p:nvSpPr>
          <p:cNvPr id="6" name="Нижний колонтитул 5"/>
          <p:cNvSpPr>
            <a:spLocks noGrp="1"/>
          </p:cNvSpPr>
          <p:nvPr>
            <p:ph type="ftr" sz="quarter" idx="11"/>
          </p:nvPr>
        </p:nvSpPr>
        <p:spPr>
          <a:xfrm>
            <a:off x="3124200" y="4767264"/>
            <a:ext cx="2895600" cy="273843"/>
          </a:xfrm>
          <a:prstGeom prst="rect">
            <a:avLst/>
          </a:prstGeom>
        </p:spPr>
        <p:txBody>
          <a:bodyPr/>
          <a:lstStyle/>
          <a:p>
            <a:endParaRPr lang="ru-RU">
              <a:solidFill>
                <a:prstClr val="black"/>
              </a:solidFill>
            </a:endParaRPr>
          </a:p>
        </p:txBody>
      </p:sp>
      <p:sp>
        <p:nvSpPr>
          <p:cNvPr id="7" name="Номер слайда 6"/>
          <p:cNvSpPr>
            <a:spLocks noGrp="1"/>
          </p:cNvSpPr>
          <p:nvPr>
            <p:ph type="sldNum" sz="quarter" idx="12"/>
          </p:nvPr>
        </p:nvSpPr>
        <p:spPr>
          <a:xfrm>
            <a:off x="6553200" y="4767264"/>
            <a:ext cx="2133600" cy="273843"/>
          </a:xfrm>
          <a:prstGeom prst="rect">
            <a:avLst/>
          </a:prstGeom>
        </p:spPr>
        <p:txBody>
          <a:bodyPr/>
          <a:lstStyle/>
          <a:p>
            <a:fld id="{A7084054-4583-4D23-87F3-C7A00BA5BCAA}"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409649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18.09.2019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18.09.2019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18.09.2019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18.09.2019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9" y="204787"/>
            <a:ext cx="3008313" cy="871538"/>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18.09.2019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1"/>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18.09.2019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18.09.2019</a:t>
            </a:fld>
            <a:endParaRPr lang="ru-RU"/>
          </a:p>
        </p:txBody>
      </p:sp>
      <p:sp>
        <p:nvSpPr>
          <p:cNvPr id="5" name="Нижний колонтитул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81"/>
            <a:ext cx="8229600" cy="85725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22709527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spcBef>
          <a:spcPct val="0"/>
        </a:spcBef>
        <a:buNone/>
        <a:defRPr sz="2200" kern="1200">
          <a:solidFill>
            <a:srgbClr val="323649"/>
          </a:solidFill>
          <a:latin typeface="Arial" pitchFamily="34" charset="0"/>
          <a:ea typeface="+mj-ea"/>
          <a:cs typeface="Arial" pitchFamily="34" charset="0"/>
        </a:defRPr>
      </a:lvl1pPr>
    </p:titleStyle>
    <p:bodyStyle>
      <a:lvl1pPr marL="342900" indent="-342900" algn="l" defTabSz="914400" rtl="0" eaLnBrk="1" latinLnBrk="0" hangingPunct="1">
        <a:lnSpc>
          <a:spcPct val="120000"/>
        </a:lnSpc>
        <a:spcBef>
          <a:spcPct val="20000"/>
        </a:spcBef>
        <a:buFont typeface="Arial" pitchFamily="34" charset="0"/>
        <a:buChar char="•"/>
        <a:defRPr sz="1400" kern="1200">
          <a:solidFill>
            <a:schemeClr val="tx1"/>
          </a:solidFill>
          <a:latin typeface="Arial" pitchFamily="34" charset="0"/>
          <a:ea typeface="+mn-ea"/>
          <a:cs typeface="Arial" pitchFamily="34" charset="0"/>
        </a:defRPr>
      </a:lvl1pPr>
      <a:lvl2pPr marL="742950" indent="-285750" algn="l" defTabSz="914400" rtl="0" eaLnBrk="1" latinLnBrk="0" hangingPunct="1">
        <a:lnSpc>
          <a:spcPct val="120000"/>
        </a:lnSpc>
        <a:spcBef>
          <a:spcPct val="20000"/>
        </a:spcBef>
        <a:buFont typeface="Arial" pitchFamily="34" charset="0"/>
        <a:buChar char="–"/>
        <a:defRPr sz="14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120000"/>
        </a:lnSpc>
        <a:spcBef>
          <a:spcPct val="20000"/>
        </a:spcBef>
        <a:buFont typeface="Arial" pitchFamily="34" charset="0"/>
        <a:buChar char="•"/>
        <a:defRPr sz="14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120000"/>
        </a:lnSpc>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120000"/>
        </a:lnSpc>
        <a:spcBef>
          <a:spcPct val="20000"/>
        </a:spcBef>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129299" y="602067"/>
            <a:ext cx="4885400" cy="665458"/>
          </a:xfrm>
          <a:prstGeom prst="rect">
            <a:avLst/>
          </a:prstGeom>
        </p:spPr>
        <p:txBody>
          <a:bodyPr wrap="square" lIns="0" tIns="0" rIns="0" bIns="0">
            <a:noAutofit/>
          </a:bodyPr>
          <a:lstStyle/>
          <a:p>
            <a:endParaRPr/>
          </a:p>
        </p:txBody>
      </p:sp>
      <p:sp>
        <p:nvSpPr>
          <p:cNvPr id="3" name="Holder 3"/>
          <p:cNvSpPr>
            <a:spLocks noGrp="1"/>
          </p:cNvSpPr>
          <p:nvPr>
            <p:ph type="body" idx="1"/>
          </p:nvPr>
        </p:nvSpPr>
        <p:spPr>
          <a:xfrm>
            <a:off x="457213" y="1183008"/>
            <a:ext cx="8229599" cy="3394710"/>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a:xfrm>
            <a:off x="290300" y="4953139"/>
            <a:ext cx="1969544" cy="100123"/>
          </a:xfrm>
          <a:prstGeom prst="rect">
            <a:avLst/>
          </a:prstGeom>
        </p:spPr>
        <p:txBody>
          <a:bodyPr wrap="square" lIns="0" tIns="0" rIns="0" bIns="0">
            <a:noAutofit/>
          </a:bodyPr>
          <a:lstStyle/>
          <a:p>
            <a:pPr marL="12700"/>
            <a:r>
              <a:rPr sz="600" spc="-5" dirty="0" smtClean="0">
                <a:solidFill>
                  <a:srgbClr val="9AACB8"/>
                </a:solidFill>
                <a:latin typeface="Exo 2 Light"/>
                <a:cs typeface="Exo 2 Light"/>
              </a:rPr>
              <a:t>А</a:t>
            </a:r>
            <a:r>
              <a:rPr sz="600" dirty="0" smtClean="0">
                <a:solidFill>
                  <a:srgbClr val="9AACB8"/>
                </a:solidFill>
                <a:latin typeface="Exo 2 Light"/>
                <a:cs typeface="Exo 2 Light"/>
              </a:rPr>
              <a:t>О «Единая </a:t>
            </a:r>
            <a:r>
              <a:rPr sz="600" spc="-5" dirty="0" smtClean="0">
                <a:solidFill>
                  <a:srgbClr val="9AACB8"/>
                </a:solidFill>
                <a:latin typeface="Exo 2 Light"/>
                <a:cs typeface="Exo 2 Light"/>
              </a:rPr>
              <a:t>э</a:t>
            </a:r>
            <a:r>
              <a:rPr sz="600" dirty="0" smtClean="0">
                <a:solidFill>
                  <a:srgbClr val="9AACB8"/>
                </a:solidFill>
                <a:latin typeface="Exo 2 Light"/>
                <a:cs typeface="Exo 2 Light"/>
              </a:rPr>
              <a:t>лектронная </a:t>
            </a:r>
            <a:r>
              <a:rPr sz="600" spc="-10" dirty="0" smtClean="0">
                <a:solidFill>
                  <a:srgbClr val="9AACB8"/>
                </a:solidFill>
                <a:latin typeface="Exo 2 Light"/>
                <a:cs typeface="Exo 2 Light"/>
              </a:rPr>
              <a:t>т</a:t>
            </a:r>
            <a:r>
              <a:rPr sz="600" dirty="0" smtClean="0">
                <a:solidFill>
                  <a:srgbClr val="9AACB8"/>
                </a:solidFill>
                <a:latin typeface="Exo 2 Light"/>
                <a:cs typeface="Exo 2 Light"/>
              </a:rPr>
              <a:t>ор</a:t>
            </a:r>
            <a:r>
              <a:rPr sz="600" spc="-10" dirty="0" smtClean="0">
                <a:solidFill>
                  <a:srgbClr val="9AACB8"/>
                </a:solidFill>
                <a:latin typeface="Exo 2 Light"/>
                <a:cs typeface="Exo 2 Light"/>
              </a:rPr>
              <a:t>г</a:t>
            </a:r>
            <a:r>
              <a:rPr sz="600" dirty="0" smtClean="0">
                <a:solidFill>
                  <a:srgbClr val="9AACB8"/>
                </a:solidFill>
                <a:latin typeface="Exo 2 Light"/>
                <a:cs typeface="Exo 2 Light"/>
              </a:rPr>
              <a:t>овая площадка» 2017 </a:t>
            </a:r>
            <a:r>
              <a:rPr sz="600" spc="-10" dirty="0" smtClean="0">
                <a:solidFill>
                  <a:srgbClr val="9AACB8"/>
                </a:solidFill>
                <a:latin typeface="Exo 2 Light"/>
                <a:cs typeface="Exo 2 Light"/>
              </a:rPr>
              <a:t>го</a:t>
            </a:r>
            <a:r>
              <a:rPr sz="600" dirty="0" smtClean="0">
                <a:solidFill>
                  <a:srgbClr val="9AACB8"/>
                </a:solidFill>
                <a:latin typeface="Exo 2 Light"/>
                <a:cs typeface="Exo 2 Light"/>
              </a:rPr>
              <a:t>д</a:t>
            </a:r>
            <a:endParaRPr sz="600">
              <a:solidFill>
                <a:prstClr val="black"/>
              </a:solidFill>
              <a:latin typeface="Exo 2 Light"/>
              <a:cs typeface="Exo 2 Light"/>
            </a:endParaRPr>
          </a:p>
        </p:txBody>
      </p:sp>
      <p:sp>
        <p:nvSpPr>
          <p:cNvPr id="5" name="Holder 5"/>
          <p:cNvSpPr>
            <a:spLocks noGrp="1"/>
          </p:cNvSpPr>
          <p:nvPr>
            <p:ph type="dt" sz="half" idx="6"/>
          </p:nvPr>
        </p:nvSpPr>
        <p:spPr>
          <a:xfrm>
            <a:off x="457200" y="4783472"/>
            <a:ext cx="2103120" cy="257175"/>
          </a:xfrm>
          <a:prstGeom prst="rect">
            <a:avLst/>
          </a:prstGeom>
        </p:spPr>
        <p:txBody>
          <a:bodyPr wrap="square" lIns="0" tIns="0" rIns="0" bIns="0">
            <a:noAutofit/>
          </a:bodyPr>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9/18/2019</a:t>
            </a:fld>
            <a:endParaRPr lang="en-US" smtClean="0">
              <a:solidFill>
                <a:prstClr val="black">
                  <a:tint val="75000"/>
                </a:prstClr>
              </a:solidFill>
            </a:endParaRPr>
          </a:p>
        </p:txBody>
      </p:sp>
      <p:sp>
        <p:nvSpPr>
          <p:cNvPr id="6" name="Holder 6"/>
          <p:cNvSpPr>
            <a:spLocks noGrp="1"/>
          </p:cNvSpPr>
          <p:nvPr>
            <p:ph type="sldNum" sz="quarter" idx="7"/>
          </p:nvPr>
        </p:nvSpPr>
        <p:spPr>
          <a:xfrm>
            <a:off x="6583680" y="4783472"/>
            <a:ext cx="2103120" cy="257175"/>
          </a:xfrm>
          <a:prstGeom prst="rect">
            <a:avLst/>
          </a:prstGeom>
        </p:spPr>
        <p:txBody>
          <a:bodyPr wrap="square" lIns="0" tIns="0" rIns="0" bIns="0">
            <a:no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1622952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129299" y="602065"/>
            <a:ext cx="4885400" cy="665458"/>
          </a:xfrm>
          <a:prstGeom prst="rect">
            <a:avLst/>
          </a:prstGeom>
        </p:spPr>
        <p:txBody>
          <a:bodyPr wrap="square" lIns="0" tIns="0" rIns="0" bIns="0">
            <a:noAutofit/>
          </a:bodyPr>
          <a:lstStyle/>
          <a:p>
            <a:endParaRPr/>
          </a:p>
        </p:txBody>
      </p:sp>
      <p:sp>
        <p:nvSpPr>
          <p:cNvPr id="3" name="Holder 3"/>
          <p:cNvSpPr>
            <a:spLocks noGrp="1"/>
          </p:cNvSpPr>
          <p:nvPr>
            <p:ph type="body" idx="1"/>
          </p:nvPr>
        </p:nvSpPr>
        <p:spPr>
          <a:xfrm>
            <a:off x="457207" y="1183005"/>
            <a:ext cx="8229599" cy="3394710"/>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a:xfrm>
            <a:off x="290300" y="4953135"/>
            <a:ext cx="1969544" cy="100123"/>
          </a:xfrm>
          <a:prstGeom prst="rect">
            <a:avLst/>
          </a:prstGeom>
        </p:spPr>
        <p:txBody>
          <a:bodyPr wrap="square" lIns="0" tIns="0" rIns="0" bIns="0">
            <a:noAutofit/>
          </a:bodyPr>
          <a:lstStyle/>
          <a:p>
            <a:pPr marL="12700"/>
            <a:r>
              <a:rPr sz="600" spc="-5" dirty="0" smtClean="0">
                <a:solidFill>
                  <a:srgbClr val="9AACB8"/>
                </a:solidFill>
                <a:latin typeface="Exo 2 Light"/>
                <a:cs typeface="Exo 2 Light"/>
              </a:rPr>
              <a:t>А</a:t>
            </a:r>
            <a:r>
              <a:rPr sz="600" dirty="0" smtClean="0">
                <a:solidFill>
                  <a:srgbClr val="9AACB8"/>
                </a:solidFill>
                <a:latin typeface="Exo 2 Light"/>
                <a:cs typeface="Exo 2 Light"/>
              </a:rPr>
              <a:t>О «Единая </a:t>
            </a:r>
            <a:r>
              <a:rPr sz="600" spc="-5" dirty="0" smtClean="0">
                <a:solidFill>
                  <a:srgbClr val="9AACB8"/>
                </a:solidFill>
                <a:latin typeface="Exo 2 Light"/>
                <a:cs typeface="Exo 2 Light"/>
              </a:rPr>
              <a:t>э</a:t>
            </a:r>
            <a:r>
              <a:rPr sz="600" dirty="0" smtClean="0">
                <a:solidFill>
                  <a:srgbClr val="9AACB8"/>
                </a:solidFill>
                <a:latin typeface="Exo 2 Light"/>
                <a:cs typeface="Exo 2 Light"/>
              </a:rPr>
              <a:t>лектронная </a:t>
            </a:r>
            <a:r>
              <a:rPr sz="600" spc="-10" dirty="0" smtClean="0">
                <a:solidFill>
                  <a:srgbClr val="9AACB8"/>
                </a:solidFill>
                <a:latin typeface="Exo 2 Light"/>
                <a:cs typeface="Exo 2 Light"/>
              </a:rPr>
              <a:t>т</a:t>
            </a:r>
            <a:r>
              <a:rPr sz="600" dirty="0" smtClean="0">
                <a:solidFill>
                  <a:srgbClr val="9AACB8"/>
                </a:solidFill>
                <a:latin typeface="Exo 2 Light"/>
                <a:cs typeface="Exo 2 Light"/>
              </a:rPr>
              <a:t>ор</a:t>
            </a:r>
            <a:r>
              <a:rPr sz="600" spc="-10" dirty="0" smtClean="0">
                <a:solidFill>
                  <a:srgbClr val="9AACB8"/>
                </a:solidFill>
                <a:latin typeface="Exo 2 Light"/>
                <a:cs typeface="Exo 2 Light"/>
              </a:rPr>
              <a:t>г</a:t>
            </a:r>
            <a:r>
              <a:rPr sz="600" dirty="0" smtClean="0">
                <a:solidFill>
                  <a:srgbClr val="9AACB8"/>
                </a:solidFill>
                <a:latin typeface="Exo 2 Light"/>
                <a:cs typeface="Exo 2 Light"/>
              </a:rPr>
              <a:t>овая площадка» 2017 </a:t>
            </a:r>
            <a:r>
              <a:rPr sz="600" spc="-10" dirty="0" smtClean="0">
                <a:solidFill>
                  <a:srgbClr val="9AACB8"/>
                </a:solidFill>
                <a:latin typeface="Exo 2 Light"/>
                <a:cs typeface="Exo 2 Light"/>
              </a:rPr>
              <a:t>го</a:t>
            </a:r>
            <a:r>
              <a:rPr sz="600" dirty="0" smtClean="0">
                <a:solidFill>
                  <a:srgbClr val="9AACB8"/>
                </a:solidFill>
                <a:latin typeface="Exo 2 Light"/>
                <a:cs typeface="Exo 2 Light"/>
              </a:rPr>
              <a:t>д</a:t>
            </a:r>
            <a:endParaRPr sz="600">
              <a:solidFill>
                <a:prstClr val="black"/>
              </a:solidFill>
              <a:latin typeface="Exo 2 Light"/>
              <a:cs typeface="Exo 2 Light"/>
            </a:endParaRPr>
          </a:p>
        </p:txBody>
      </p:sp>
      <p:sp>
        <p:nvSpPr>
          <p:cNvPr id="5" name="Holder 5"/>
          <p:cNvSpPr>
            <a:spLocks noGrp="1"/>
          </p:cNvSpPr>
          <p:nvPr>
            <p:ph type="dt" sz="half" idx="6"/>
          </p:nvPr>
        </p:nvSpPr>
        <p:spPr>
          <a:xfrm>
            <a:off x="457200" y="4783458"/>
            <a:ext cx="2103120" cy="257175"/>
          </a:xfrm>
          <a:prstGeom prst="rect">
            <a:avLst/>
          </a:prstGeom>
        </p:spPr>
        <p:txBody>
          <a:bodyPr wrap="square" lIns="0" tIns="0" rIns="0" bIns="0">
            <a:noAutofit/>
          </a:bodyPr>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9/18/2019</a:t>
            </a:fld>
            <a:endParaRPr lang="en-US" smtClean="0">
              <a:solidFill>
                <a:prstClr val="black">
                  <a:tint val="75000"/>
                </a:prstClr>
              </a:solidFill>
            </a:endParaRPr>
          </a:p>
        </p:txBody>
      </p:sp>
      <p:sp>
        <p:nvSpPr>
          <p:cNvPr id="6" name="Holder 6"/>
          <p:cNvSpPr>
            <a:spLocks noGrp="1"/>
          </p:cNvSpPr>
          <p:nvPr>
            <p:ph type="sldNum" sz="quarter" idx="7"/>
          </p:nvPr>
        </p:nvSpPr>
        <p:spPr>
          <a:xfrm>
            <a:off x="6583680" y="4783458"/>
            <a:ext cx="2103120" cy="257175"/>
          </a:xfrm>
          <a:prstGeom prst="rect">
            <a:avLst/>
          </a:prstGeom>
        </p:spPr>
        <p:txBody>
          <a:bodyPr wrap="square" lIns="0" tIns="0" rIns="0" bIns="0">
            <a:no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25772732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13.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14.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15.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16.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17.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18.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19.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ags" Target="../tags/tag20.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ags" Target="../tags/tag21.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tags" Target="../tags/tag2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tags" Target="../tags/tag23.xml"/><Relationship Id="rId4" Type="http://schemas.openxmlformats.org/officeDocument/2006/relationships/hyperlink" Target="http://good-tender.ru/44-fz-glava-2/116-statya-19-normirovanie-v-sfere-zakupok"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tags" Target="../tags/tag24.xml"/></Relationships>
</file>

<file path=ppt/slides/_rels/slide2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25.xml"/><Relationship Id="rId7" Type="http://schemas.microsoft.com/office/2007/relationships/hdphoto" Target="../media/hdphoto2.wdp"/><Relationship Id="rId2" Type="http://schemas.openxmlformats.org/officeDocument/2006/relationships/slideLayout" Target="../slideLayouts/slideLayout13.xml"/><Relationship Id="rId1" Type="http://schemas.openxmlformats.org/officeDocument/2006/relationships/tags" Target="../tags/tag25.xml"/><Relationship Id="rId6" Type="http://schemas.openxmlformats.org/officeDocument/2006/relationships/image" Target="../media/image24.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26.png"/><Relationship Id="rId4" Type="http://schemas.openxmlformats.org/officeDocument/2006/relationships/image" Target="../media/image23.png"/><Relationship Id="rId9" Type="http://schemas.microsoft.com/office/2007/relationships/hdphoto" Target="../media/hdphoto3.wdp"/></Relationships>
</file>

<file path=ppt/slides/_rels/slide27.xml.rels><?xml version="1.0" encoding="UTF-8" standalone="yes"?>
<Relationships xmlns="http://schemas.openxmlformats.org/package/2006/relationships"><Relationship Id="rId8" Type="http://schemas.openxmlformats.org/officeDocument/2006/relationships/image" Target="../media/image29.png"/><Relationship Id="rId13" Type="http://schemas.microsoft.com/office/2007/relationships/hdphoto" Target="../media/hdphoto9.wdp"/><Relationship Id="rId3" Type="http://schemas.openxmlformats.org/officeDocument/2006/relationships/notesSlide" Target="../notesSlides/notesSlide26.xml"/><Relationship Id="rId7" Type="http://schemas.microsoft.com/office/2007/relationships/hdphoto" Target="../media/hdphoto6.wdp"/><Relationship Id="rId12" Type="http://schemas.openxmlformats.org/officeDocument/2006/relationships/image" Target="../media/image31.png"/><Relationship Id="rId2" Type="http://schemas.openxmlformats.org/officeDocument/2006/relationships/slideLayout" Target="../slideLayouts/slideLayout13.xml"/><Relationship Id="rId1" Type="http://schemas.openxmlformats.org/officeDocument/2006/relationships/tags" Target="../tags/tag26.xml"/><Relationship Id="rId6" Type="http://schemas.openxmlformats.org/officeDocument/2006/relationships/image" Target="../media/image28.png"/><Relationship Id="rId11" Type="http://schemas.microsoft.com/office/2007/relationships/hdphoto" Target="../media/hdphoto8.wdp"/><Relationship Id="rId5" Type="http://schemas.microsoft.com/office/2007/relationships/hdphoto" Target="../media/hdphoto5.wdp"/><Relationship Id="rId10" Type="http://schemas.openxmlformats.org/officeDocument/2006/relationships/image" Target="../media/image30.png"/><Relationship Id="rId4" Type="http://schemas.openxmlformats.org/officeDocument/2006/relationships/image" Target="../media/image27.png"/><Relationship Id="rId9" Type="http://schemas.microsoft.com/office/2007/relationships/hdphoto" Target="../media/hdphoto7.wdp"/></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tags" Target="../tags/tag27.xml"/><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36.jpeg"/><Relationship Id="rId2" Type="http://schemas.openxmlformats.org/officeDocument/2006/relationships/slideLayout" Target="../slideLayouts/slideLayout13.xml"/><Relationship Id="rId1" Type="http://schemas.openxmlformats.org/officeDocument/2006/relationships/tags" Target="../tags/tag2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tags" Target="../tags/tag2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tags" Target="../tags/tag30.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tags" Target="../tags/tag3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tags" Target="../tags/tag3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tags" Target="../tags/tag3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xml"/><Relationship Id="rId1" Type="http://schemas.openxmlformats.org/officeDocument/2006/relationships/tags" Target="../tags/tag3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3.xml"/><Relationship Id="rId1" Type="http://schemas.openxmlformats.org/officeDocument/2006/relationships/tags" Target="../tags/tag3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3.xml"/><Relationship Id="rId1" Type="http://schemas.openxmlformats.org/officeDocument/2006/relationships/tags" Target="../tags/tag3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3.xml"/><Relationship Id="rId5" Type="http://schemas.openxmlformats.org/officeDocument/2006/relationships/hyperlink" Target="http://www.consultant.ru/document/cons_doc_LAW_324268/b079d1039fef8d55ab9e4cf12768d9251ee43601/#dst100163" TargetMode="External"/><Relationship Id="rId4" Type="http://schemas.openxmlformats.org/officeDocument/2006/relationships/hyperlink" Target="http://www.consultant.ru/document/cons_doc_LAW_324268/1578664b3969e5682ed9089408eb2b8974de4774/#dst100111" TargetMode="Externa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3.xml"/><Relationship Id="rId1" Type="http://schemas.openxmlformats.org/officeDocument/2006/relationships/tags" Target="../tags/tag37.xml"/><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3.xml"/><Relationship Id="rId1" Type="http://schemas.openxmlformats.org/officeDocument/2006/relationships/tags" Target="../tags/tag38.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3.xml"/><Relationship Id="rId1" Type="http://schemas.openxmlformats.org/officeDocument/2006/relationships/tags" Target="../tags/tag39.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3.xml"/><Relationship Id="rId1" Type="http://schemas.openxmlformats.org/officeDocument/2006/relationships/tags" Target="../tags/tag40.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3.xml"/><Relationship Id="rId1" Type="http://schemas.openxmlformats.org/officeDocument/2006/relationships/tags" Target="../tags/tag41.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3.xml"/><Relationship Id="rId1" Type="http://schemas.openxmlformats.org/officeDocument/2006/relationships/tags" Target="../tags/tag4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3.xml"/><Relationship Id="rId1" Type="http://schemas.openxmlformats.org/officeDocument/2006/relationships/tags" Target="../tags/tag4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3.xml"/><Relationship Id="rId1" Type="http://schemas.openxmlformats.org/officeDocument/2006/relationships/tags" Target="../tags/tag44.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3.xml"/><Relationship Id="rId1" Type="http://schemas.openxmlformats.org/officeDocument/2006/relationships/tags" Target="../tags/tag45.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3.xml"/><Relationship Id="rId1" Type="http://schemas.openxmlformats.org/officeDocument/2006/relationships/tags" Target="../tags/tag4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3.xml"/><Relationship Id="rId1" Type="http://schemas.openxmlformats.org/officeDocument/2006/relationships/tags" Target="../tags/tag4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3.xml"/><Relationship Id="rId1" Type="http://schemas.openxmlformats.org/officeDocument/2006/relationships/tags" Target="../tags/tag48.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3.xml"/><Relationship Id="rId1" Type="http://schemas.openxmlformats.org/officeDocument/2006/relationships/tags" Target="../tags/tag49.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3.xml"/><Relationship Id="rId1" Type="http://schemas.openxmlformats.org/officeDocument/2006/relationships/tags" Target="../tags/tag50.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3.xml"/><Relationship Id="rId1" Type="http://schemas.openxmlformats.org/officeDocument/2006/relationships/tags" Target="../tags/tag51.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3.xml"/><Relationship Id="rId1" Type="http://schemas.openxmlformats.org/officeDocument/2006/relationships/tags" Target="../tags/tag5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6.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3574" y="1779662"/>
            <a:ext cx="7848871" cy="2160240"/>
          </a:xfrm>
          <a:prstGeom prst="rect">
            <a:avLst/>
          </a:prstGeom>
        </p:spPr>
        <p:txBody>
          <a:bodyPr vert="horz" wrap="square" lIns="0" tIns="0" rIns="0" bIns="0" rtlCol="0">
            <a:noAutofit/>
          </a:bodyPr>
          <a:lstStyle/>
          <a:p>
            <a:pPr marL="12700" algn="ctr"/>
            <a:endParaRPr lang="ru-RU" sz="2200" b="1" cap="all" spc="-85" dirty="0" smtClean="0">
              <a:solidFill>
                <a:prstClr val="white"/>
              </a:solidFill>
              <a:latin typeface="Arial"/>
              <a:cs typeface="Arial"/>
            </a:endParaRPr>
          </a:p>
          <a:p>
            <a:pPr marL="12700" algn="ctr"/>
            <a:r>
              <a:rPr lang="ru-RU" sz="2200" b="1" cap="all" spc="-85" dirty="0" smtClean="0">
                <a:solidFill>
                  <a:prstClr val="white"/>
                </a:solidFill>
                <a:latin typeface="Arial"/>
                <a:cs typeface="Arial"/>
              </a:rPr>
              <a:t>Контроль</a:t>
            </a:r>
            <a:r>
              <a:rPr lang="ru-RU" sz="2200" b="1" cap="all" spc="-85" dirty="0">
                <a:solidFill>
                  <a:prstClr val="white"/>
                </a:solidFill>
                <a:latin typeface="Arial"/>
                <a:cs typeface="Arial"/>
              </a:rPr>
              <a:t>, мониторинг и обжалования в сфере закупок</a:t>
            </a:r>
          </a:p>
        </p:txBody>
      </p:sp>
    </p:spTree>
    <p:extLst>
      <p:ext uri="{BB962C8B-B14F-4D97-AF65-F5344CB8AC3E}">
        <p14:creationId xmlns:p14="http://schemas.microsoft.com/office/powerpoint/2010/main" val="21850606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000" b="1" dirty="0"/>
              <a:t>Полномочия федерального Казначейства </a:t>
            </a:r>
          </a:p>
        </p:txBody>
      </p:sp>
      <p:sp>
        <p:nvSpPr>
          <p:cNvPr id="3" name="Прямоугольник 2"/>
          <p:cNvSpPr/>
          <p:nvPr/>
        </p:nvSpPr>
        <p:spPr>
          <a:xfrm>
            <a:off x="611560" y="1232925"/>
            <a:ext cx="7863268" cy="3293209"/>
          </a:xfrm>
          <a:prstGeom prst="rect">
            <a:avLst/>
          </a:prstGeom>
        </p:spPr>
        <p:txBody>
          <a:bodyPr wrap="square">
            <a:spAutoFit/>
          </a:bodyPr>
          <a:lstStyle/>
          <a:p>
            <a:pPr marL="1079500" indent="-450850"/>
            <a:r>
              <a:rPr lang="ru-RU" sz="1600" b="1" dirty="0" smtClean="0">
                <a:solidFill>
                  <a:srgbClr val="000000"/>
                </a:solidFill>
                <a:latin typeface="PT Sans"/>
              </a:rPr>
              <a:t>ФК проверяет:</a:t>
            </a:r>
          </a:p>
          <a:p>
            <a:pPr marL="1079500" indent="-450850">
              <a:buFont typeface="Arial" panose="020B0604020202020204" pitchFamily="34" charset="0"/>
              <a:buChar char="•"/>
            </a:pPr>
            <a:r>
              <a:rPr lang="ru-RU" sz="1600" dirty="0" smtClean="0">
                <a:solidFill>
                  <a:srgbClr val="000000"/>
                </a:solidFill>
                <a:latin typeface="PT Sans"/>
              </a:rPr>
              <a:t>соответствует </a:t>
            </a:r>
            <a:r>
              <a:rPr lang="ru-RU" sz="1600" dirty="0">
                <a:solidFill>
                  <a:srgbClr val="000000"/>
                </a:solidFill>
                <a:latin typeface="PT Sans"/>
              </a:rPr>
              <a:t>ли информации о </a:t>
            </a:r>
            <a:r>
              <a:rPr lang="ru-RU" sz="1600" dirty="0" err="1" smtClean="0">
                <a:solidFill>
                  <a:srgbClr val="000000"/>
                </a:solidFill>
                <a:latin typeface="PT Sans"/>
              </a:rPr>
              <a:t>финобеспечении</a:t>
            </a:r>
            <a:r>
              <a:rPr lang="ru-RU" sz="1600" dirty="0" smtClean="0">
                <a:solidFill>
                  <a:srgbClr val="000000"/>
                </a:solidFill>
                <a:latin typeface="PT Sans"/>
              </a:rPr>
              <a:t> </a:t>
            </a:r>
            <a:r>
              <a:rPr lang="ru-RU" sz="1600" dirty="0">
                <a:solidFill>
                  <a:srgbClr val="000000"/>
                </a:solidFill>
                <a:latin typeface="PT Sans"/>
              </a:rPr>
              <a:t>в плане закупок</a:t>
            </a:r>
            <a:r>
              <a:rPr lang="ru-RU" sz="1600" i="1" dirty="0">
                <a:solidFill>
                  <a:srgbClr val="000000"/>
                </a:solidFill>
                <a:latin typeface="PT Sans"/>
              </a:rPr>
              <a:t> </a:t>
            </a:r>
            <a:r>
              <a:rPr lang="ru-RU" sz="1600" i="1" dirty="0" smtClean="0">
                <a:solidFill>
                  <a:srgbClr val="000000"/>
                </a:solidFill>
                <a:latin typeface="PT Sans"/>
              </a:rPr>
              <a:t>(после 1 октября 2019 года этот вопрос не проверятся) </a:t>
            </a:r>
            <a:r>
              <a:rPr lang="ru-RU" sz="1600" dirty="0" smtClean="0">
                <a:solidFill>
                  <a:srgbClr val="000000"/>
                </a:solidFill>
                <a:latin typeface="PT Sans"/>
              </a:rPr>
              <a:t>информации </a:t>
            </a:r>
            <a:r>
              <a:rPr lang="ru-RU" sz="1600" dirty="0">
                <a:solidFill>
                  <a:srgbClr val="000000"/>
                </a:solidFill>
                <a:latin typeface="PT Sans"/>
              </a:rPr>
              <a:t>о </a:t>
            </a:r>
            <a:r>
              <a:rPr lang="ru-RU" sz="1600" dirty="0" err="1">
                <a:solidFill>
                  <a:srgbClr val="000000"/>
                </a:solidFill>
                <a:latin typeface="PT Sans"/>
              </a:rPr>
              <a:t>финобеспечении</a:t>
            </a:r>
            <a:r>
              <a:rPr lang="ru-RU" sz="1600" dirty="0">
                <a:solidFill>
                  <a:srgbClr val="000000"/>
                </a:solidFill>
                <a:latin typeface="PT Sans"/>
              </a:rPr>
              <a:t>, доведенном до заказчика; </a:t>
            </a:r>
            <a:endParaRPr lang="ru-RU" sz="1600" dirty="0" smtClean="0">
              <a:solidFill>
                <a:srgbClr val="000000"/>
              </a:solidFill>
              <a:latin typeface="PT Sans"/>
            </a:endParaRPr>
          </a:p>
          <a:p>
            <a:pPr marL="1079500" indent="-450850">
              <a:buFont typeface="Arial" panose="020B0604020202020204" pitchFamily="34" charset="0"/>
              <a:buChar char="•"/>
            </a:pPr>
            <a:r>
              <a:rPr lang="ru-RU" sz="1600" dirty="0" smtClean="0">
                <a:solidFill>
                  <a:srgbClr val="000000"/>
                </a:solidFill>
                <a:latin typeface="PT Sans"/>
              </a:rPr>
              <a:t>соответствует </a:t>
            </a:r>
            <a:r>
              <a:rPr lang="ru-RU" sz="1600" dirty="0">
                <a:solidFill>
                  <a:srgbClr val="000000"/>
                </a:solidFill>
                <a:latin typeface="PT Sans"/>
              </a:rPr>
              <a:t>ли информация об BRP и </a:t>
            </a:r>
            <a:r>
              <a:rPr lang="ru-RU" sz="1600" dirty="0" err="1">
                <a:solidFill>
                  <a:srgbClr val="000000"/>
                </a:solidFill>
                <a:latin typeface="PT Sans"/>
              </a:rPr>
              <a:t>финобеспечении</a:t>
            </a:r>
            <a:r>
              <a:rPr lang="ru-RU" sz="1600" dirty="0">
                <a:solidFill>
                  <a:srgbClr val="000000"/>
                </a:solidFill>
                <a:latin typeface="PT Sans"/>
              </a:rPr>
              <a:t> в планах закупок, планах-графиках и извещениях, а также в проектах контрактах и реестре контрактов. </a:t>
            </a:r>
            <a:endParaRPr lang="ru-RU" sz="1600" dirty="0" smtClean="0">
              <a:solidFill>
                <a:srgbClr val="000000"/>
              </a:solidFill>
              <a:latin typeface="PT Sans"/>
            </a:endParaRPr>
          </a:p>
          <a:p>
            <a:pPr marL="285750" indent="-285750">
              <a:buFont typeface="Arial" panose="020B0604020202020204" pitchFamily="34" charset="0"/>
              <a:buChar char="•"/>
            </a:pPr>
            <a:endParaRPr lang="ru-RU" sz="1600" dirty="0" smtClean="0">
              <a:solidFill>
                <a:srgbClr val="000000"/>
              </a:solidFill>
              <a:latin typeface="PT Sans"/>
            </a:endParaRPr>
          </a:p>
          <a:p>
            <a:r>
              <a:rPr lang="ru-RU" sz="1600" b="1" dirty="0" smtClean="0">
                <a:solidFill>
                  <a:srgbClr val="000000"/>
                </a:solidFill>
                <a:latin typeface="PT Sans"/>
              </a:rPr>
              <a:t>С </a:t>
            </a:r>
            <a:r>
              <a:rPr lang="ru-RU" sz="1600" b="1" dirty="0">
                <a:solidFill>
                  <a:srgbClr val="000000"/>
                </a:solidFill>
                <a:latin typeface="PT Sans"/>
              </a:rPr>
              <a:t>01.04.2020 ст. 99 </a:t>
            </a:r>
            <a:r>
              <a:rPr lang="ru-RU" sz="1600" dirty="0">
                <a:solidFill>
                  <a:srgbClr val="000000"/>
                </a:solidFill>
                <a:latin typeface="PT Sans"/>
              </a:rPr>
              <a:t>дополняется </a:t>
            </a:r>
            <a:r>
              <a:rPr lang="ru-RU" sz="1600" b="1" dirty="0">
                <a:solidFill>
                  <a:srgbClr val="000000"/>
                </a:solidFill>
                <a:latin typeface="PT Sans"/>
              </a:rPr>
              <a:t>ч. 5. 1. </a:t>
            </a:r>
            <a:endParaRPr lang="ru-RU" sz="1600" b="1" dirty="0" smtClean="0">
              <a:solidFill>
                <a:srgbClr val="000000"/>
              </a:solidFill>
              <a:latin typeface="PT Sans"/>
            </a:endParaRPr>
          </a:p>
          <a:p>
            <a:r>
              <a:rPr lang="ru-RU" sz="1600" dirty="0" smtClean="0">
                <a:solidFill>
                  <a:srgbClr val="000000"/>
                </a:solidFill>
                <a:latin typeface="PT Sans"/>
              </a:rPr>
              <a:t>В </a:t>
            </a:r>
            <a:r>
              <a:rPr lang="ru-RU" sz="1600" dirty="0">
                <a:solidFill>
                  <a:srgbClr val="000000"/>
                </a:solidFill>
                <a:latin typeface="PT Sans"/>
              </a:rPr>
              <a:t>ней говорится, что Федеральное казначейство с помощью ЕИС следит за соответствием информации об ИКЗ и над тем, чтобы не был превышен объем финансового обеспечения, в: извещениях; планах-графиках; протоколах; условиях проектов </a:t>
            </a:r>
            <a:r>
              <a:rPr lang="ru-RU" sz="1600" dirty="0" smtClean="0">
                <a:solidFill>
                  <a:srgbClr val="000000"/>
                </a:solidFill>
                <a:latin typeface="PT Sans"/>
              </a:rPr>
              <a:t>контрактов. </a:t>
            </a:r>
            <a:endParaRPr lang="ru-RU" sz="1600" b="0" i="0" dirty="0">
              <a:solidFill>
                <a:srgbClr val="000000"/>
              </a:solidFill>
              <a:effectLst/>
              <a:latin typeface="PT Sans"/>
            </a:endParaRPr>
          </a:p>
        </p:txBody>
      </p:sp>
      <p:sp>
        <p:nvSpPr>
          <p:cNvPr id="4" name="Прямоугольник 3"/>
          <p:cNvSpPr/>
          <p:nvPr/>
        </p:nvSpPr>
        <p:spPr>
          <a:xfrm>
            <a:off x="4418753" y="2387084"/>
            <a:ext cx="306494" cy="369332"/>
          </a:xfrm>
          <a:prstGeom prst="rect">
            <a:avLst/>
          </a:prstGeom>
        </p:spPr>
        <p:txBody>
          <a:bodyPr wrap="none">
            <a:spAutoFit/>
          </a:bodyPr>
          <a:lstStyle/>
          <a:p>
            <a:r>
              <a:rPr lang="ru-RU" dirty="0"/>
              <a:t>о</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636" y="1563638"/>
            <a:ext cx="9144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09223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000" b="1" dirty="0"/>
              <a:t>Полномочия органов внутреннего финансового контроля</a:t>
            </a:r>
          </a:p>
        </p:txBody>
      </p:sp>
      <p:sp>
        <p:nvSpPr>
          <p:cNvPr id="3" name="Прямоугольник 2"/>
          <p:cNvSpPr/>
          <p:nvPr/>
        </p:nvSpPr>
        <p:spPr>
          <a:xfrm>
            <a:off x="827584" y="1417588"/>
            <a:ext cx="7863268" cy="2308324"/>
          </a:xfrm>
          <a:prstGeom prst="rect">
            <a:avLst/>
          </a:prstGeom>
        </p:spPr>
        <p:txBody>
          <a:bodyPr wrap="square">
            <a:spAutoFit/>
          </a:bodyPr>
          <a:lstStyle/>
          <a:p>
            <a:r>
              <a:rPr lang="ru-RU" sz="1600" dirty="0">
                <a:solidFill>
                  <a:srgbClr val="000000"/>
                </a:solidFill>
                <a:latin typeface="PT Sans"/>
              </a:rPr>
              <a:t>Органы внутреннего </a:t>
            </a:r>
            <a:r>
              <a:rPr lang="ru-RU" sz="1600" dirty="0" err="1">
                <a:solidFill>
                  <a:srgbClr val="000000"/>
                </a:solidFill>
                <a:latin typeface="PT Sans"/>
              </a:rPr>
              <a:t>финконтроля</a:t>
            </a:r>
            <a:r>
              <a:rPr lang="ru-RU" sz="1600" dirty="0">
                <a:solidFill>
                  <a:srgbClr val="000000"/>
                </a:solidFill>
                <a:latin typeface="PT Sans"/>
              </a:rPr>
              <a:t> следят за следующими моментами: </a:t>
            </a:r>
          </a:p>
          <a:p>
            <a:endParaRPr lang="ru-RU" sz="1600" dirty="0">
              <a:solidFill>
                <a:srgbClr val="000000"/>
              </a:solidFill>
              <a:latin typeface="PT Sans"/>
            </a:endParaRPr>
          </a:p>
          <a:p>
            <a:pPr marL="285750" indent="-285750">
              <a:buFont typeface="Wingdings" panose="05000000000000000000" pitchFamily="2" charset="2"/>
              <a:buChar char="§"/>
            </a:pPr>
            <a:r>
              <a:rPr lang="ru-RU" sz="1600" dirty="0">
                <a:solidFill>
                  <a:srgbClr val="000000"/>
                </a:solidFill>
                <a:latin typeface="PT Sans"/>
              </a:rPr>
              <a:t>соблюдение требований к обоснованию (С 01.10.2019 этот пункт утрачивает силу); соблюдение правил нормирования; обоснование НМЦК (с 01.07.2019 под контроль подпадает и изменение НМЦК);</a:t>
            </a:r>
          </a:p>
          <a:p>
            <a:pPr marL="285750" indent="-285750">
              <a:buFont typeface="Wingdings" panose="05000000000000000000" pitchFamily="2" charset="2"/>
              <a:buChar char="§"/>
            </a:pPr>
            <a:r>
              <a:rPr lang="ru-RU" sz="1600" dirty="0">
                <a:solidFill>
                  <a:srgbClr val="000000"/>
                </a:solidFill>
                <a:latin typeface="PT Sans"/>
              </a:rPr>
              <a:t> применения санкций в отношении поставщиков-нарушителей; </a:t>
            </a:r>
          </a:p>
          <a:p>
            <a:pPr marL="285750" indent="-285750">
              <a:buFont typeface="Wingdings" panose="05000000000000000000" pitchFamily="2" charset="2"/>
              <a:buChar char="§"/>
            </a:pPr>
            <a:r>
              <a:rPr lang="ru-RU" sz="1600" dirty="0">
                <a:solidFill>
                  <a:srgbClr val="000000"/>
                </a:solidFill>
                <a:latin typeface="PT Sans"/>
              </a:rPr>
              <a:t>соответствие результатов исполнения контракта его условиям; информация в документах приемки; соответствие использования поставленного товара целям осуществления закупки.</a:t>
            </a:r>
          </a:p>
        </p:txBody>
      </p:sp>
    </p:spTree>
    <p:custDataLst>
      <p:tags r:id="rId1"/>
    </p:custDataLst>
    <p:extLst>
      <p:ext uri="{BB962C8B-B14F-4D97-AF65-F5344CB8AC3E}">
        <p14:creationId xmlns:p14="http://schemas.microsoft.com/office/powerpoint/2010/main" val="949393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000" b="1" dirty="0"/>
              <a:t>Что контролирует ФАС? </a:t>
            </a:r>
          </a:p>
        </p:txBody>
      </p:sp>
      <p:sp>
        <p:nvSpPr>
          <p:cNvPr id="3" name="Прямоугольник 2"/>
          <p:cNvSpPr/>
          <p:nvPr/>
        </p:nvSpPr>
        <p:spPr>
          <a:xfrm>
            <a:off x="623895" y="1499752"/>
            <a:ext cx="7863268" cy="1815882"/>
          </a:xfrm>
          <a:prstGeom prst="rect">
            <a:avLst/>
          </a:prstGeom>
        </p:spPr>
        <p:txBody>
          <a:bodyPr wrap="square">
            <a:spAutoFit/>
          </a:bodyPr>
          <a:lstStyle/>
          <a:p>
            <a:r>
              <a:rPr lang="ru-RU" sz="1600" b="1" dirty="0" smtClean="0">
                <a:solidFill>
                  <a:srgbClr val="000000"/>
                </a:solidFill>
                <a:latin typeface="PT Sans"/>
              </a:rPr>
              <a:t>ФАС контролирует: </a:t>
            </a:r>
          </a:p>
          <a:p>
            <a:pPr marL="285750" indent="-285750">
              <a:buFont typeface="Arial" panose="020B0604020202020204" pitchFamily="34" charset="0"/>
              <a:buChar char="•"/>
            </a:pPr>
            <a:r>
              <a:rPr lang="ru-RU" sz="1600" dirty="0" smtClean="0">
                <a:solidFill>
                  <a:srgbClr val="000000"/>
                </a:solidFill>
                <a:latin typeface="PT Sans"/>
              </a:rPr>
              <a:t>соблюдение </a:t>
            </a:r>
            <a:r>
              <a:rPr lang="ru-RU" sz="1600" dirty="0">
                <a:solidFill>
                  <a:srgbClr val="000000"/>
                </a:solidFill>
                <a:latin typeface="PT Sans"/>
              </a:rPr>
              <a:t>требований к обоснованности закупок; </a:t>
            </a:r>
            <a:endParaRPr lang="ru-RU" sz="1600" dirty="0" smtClean="0">
              <a:solidFill>
                <a:srgbClr val="000000"/>
              </a:solidFill>
              <a:latin typeface="PT Sans"/>
            </a:endParaRPr>
          </a:p>
          <a:p>
            <a:pPr marL="285750" indent="-285750">
              <a:buFont typeface="Arial" panose="020B0604020202020204" pitchFamily="34" charset="0"/>
              <a:buChar char="•"/>
            </a:pPr>
            <a:r>
              <a:rPr lang="ru-RU" sz="1600" dirty="0" smtClean="0">
                <a:solidFill>
                  <a:srgbClr val="000000"/>
                </a:solidFill>
                <a:latin typeface="PT Sans"/>
              </a:rPr>
              <a:t>соблюдение </a:t>
            </a:r>
            <a:r>
              <a:rPr lang="ru-RU" sz="1600" dirty="0">
                <a:solidFill>
                  <a:srgbClr val="000000"/>
                </a:solidFill>
                <a:latin typeface="PT Sans"/>
              </a:rPr>
              <a:t>правил нормирования; определение и обоснование НМЦК; применение мер ответственности к поставщику при нарушении условий договора; </a:t>
            </a:r>
            <a:endParaRPr lang="ru-RU" sz="1600" dirty="0" smtClean="0">
              <a:solidFill>
                <a:srgbClr val="000000"/>
              </a:solidFill>
              <a:latin typeface="PT Sans"/>
            </a:endParaRPr>
          </a:p>
          <a:p>
            <a:pPr marL="285750" indent="-285750">
              <a:buFont typeface="Arial" panose="020B0604020202020204" pitchFamily="34" charset="0"/>
              <a:buChar char="•"/>
            </a:pPr>
            <a:r>
              <a:rPr lang="ru-RU" sz="1600" dirty="0" smtClean="0">
                <a:solidFill>
                  <a:srgbClr val="000000"/>
                </a:solidFill>
                <a:latin typeface="PT Sans"/>
              </a:rPr>
              <a:t>соответствие </a:t>
            </a:r>
            <a:r>
              <a:rPr lang="ru-RU" sz="1600" dirty="0">
                <a:solidFill>
                  <a:srgbClr val="000000"/>
                </a:solidFill>
                <a:latin typeface="PT Sans"/>
              </a:rPr>
              <a:t>поставленного товара, работы или услуги условиям контракта и т.д</a:t>
            </a:r>
            <a:r>
              <a:rPr lang="ru-RU" sz="1600" dirty="0" smtClean="0">
                <a:solidFill>
                  <a:srgbClr val="000000"/>
                </a:solidFill>
                <a:latin typeface="PT Sans"/>
              </a:rPr>
              <a:t>.</a:t>
            </a:r>
            <a:endParaRPr lang="ru-RU" sz="1600" b="0" i="0" dirty="0">
              <a:solidFill>
                <a:srgbClr val="000000"/>
              </a:solidFill>
              <a:effectLst/>
              <a:latin typeface="PT Sans"/>
            </a:endParaRPr>
          </a:p>
        </p:txBody>
      </p:sp>
    </p:spTree>
    <p:custDataLst>
      <p:tags r:id="rId1"/>
    </p:custDataLst>
    <p:extLst>
      <p:ext uri="{BB962C8B-B14F-4D97-AF65-F5344CB8AC3E}">
        <p14:creationId xmlns:p14="http://schemas.microsoft.com/office/powerpoint/2010/main" val="3930867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000" b="1" dirty="0"/>
              <a:t>Что контролирует ФАС? </a:t>
            </a:r>
          </a:p>
        </p:txBody>
      </p:sp>
      <p:sp>
        <p:nvSpPr>
          <p:cNvPr id="3" name="Прямоугольник 2"/>
          <p:cNvSpPr/>
          <p:nvPr/>
        </p:nvSpPr>
        <p:spPr>
          <a:xfrm>
            <a:off x="640366" y="1511736"/>
            <a:ext cx="7863268" cy="1815882"/>
          </a:xfrm>
          <a:prstGeom prst="rect">
            <a:avLst/>
          </a:prstGeom>
        </p:spPr>
        <p:txBody>
          <a:bodyPr wrap="square">
            <a:spAutoFit/>
          </a:bodyPr>
          <a:lstStyle/>
          <a:p>
            <a:r>
              <a:rPr lang="ru-RU" sz="1600" b="1" dirty="0" smtClean="0">
                <a:solidFill>
                  <a:srgbClr val="000000"/>
                </a:solidFill>
                <a:latin typeface="PT Sans"/>
              </a:rPr>
              <a:t>ФАС контролирует: </a:t>
            </a:r>
          </a:p>
          <a:p>
            <a:pPr marL="285750" indent="-285750">
              <a:buFont typeface="Arial" panose="020B0604020202020204" pitchFamily="34" charset="0"/>
              <a:buChar char="•"/>
            </a:pPr>
            <a:r>
              <a:rPr lang="ru-RU" sz="1600" dirty="0" smtClean="0">
                <a:solidFill>
                  <a:srgbClr val="000000"/>
                </a:solidFill>
                <a:latin typeface="PT Sans"/>
              </a:rPr>
              <a:t>соблюдение </a:t>
            </a:r>
            <a:r>
              <a:rPr lang="ru-RU" sz="1600" dirty="0">
                <a:solidFill>
                  <a:srgbClr val="000000"/>
                </a:solidFill>
                <a:latin typeface="PT Sans"/>
              </a:rPr>
              <a:t>требований к обоснованности закупок; </a:t>
            </a:r>
            <a:endParaRPr lang="ru-RU" sz="1600" dirty="0" smtClean="0">
              <a:solidFill>
                <a:srgbClr val="000000"/>
              </a:solidFill>
              <a:latin typeface="PT Sans"/>
            </a:endParaRPr>
          </a:p>
          <a:p>
            <a:pPr marL="285750" indent="-285750">
              <a:buFont typeface="Arial" panose="020B0604020202020204" pitchFamily="34" charset="0"/>
              <a:buChar char="•"/>
            </a:pPr>
            <a:r>
              <a:rPr lang="ru-RU" sz="1600" dirty="0" smtClean="0">
                <a:solidFill>
                  <a:srgbClr val="000000"/>
                </a:solidFill>
                <a:latin typeface="PT Sans"/>
              </a:rPr>
              <a:t>соблюдение </a:t>
            </a:r>
            <a:r>
              <a:rPr lang="ru-RU" sz="1600" dirty="0">
                <a:solidFill>
                  <a:srgbClr val="000000"/>
                </a:solidFill>
                <a:latin typeface="PT Sans"/>
              </a:rPr>
              <a:t>правил нормирования; определение и обоснование НМЦК; применение мер ответственности к поставщику при нарушении условий договора; </a:t>
            </a:r>
            <a:endParaRPr lang="ru-RU" sz="1600" dirty="0" smtClean="0">
              <a:solidFill>
                <a:srgbClr val="000000"/>
              </a:solidFill>
              <a:latin typeface="PT Sans"/>
            </a:endParaRPr>
          </a:p>
          <a:p>
            <a:pPr marL="285750" indent="-285750">
              <a:buFont typeface="Arial" panose="020B0604020202020204" pitchFamily="34" charset="0"/>
              <a:buChar char="•"/>
            </a:pPr>
            <a:r>
              <a:rPr lang="ru-RU" sz="1600" dirty="0" smtClean="0">
                <a:solidFill>
                  <a:srgbClr val="000000"/>
                </a:solidFill>
                <a:latin typeface="PT Sans"/>
              </a:rPr>
              <a:t>соответствие </a:t>
            </a:r>
            <a:r>
              <a:rPr lang="ru-RU" sz="1600" dirty="0">
                <a:solidFill>
                  <a:srgbClr val="000000"/>
                </a:solidFill>
                <a:latin typeface="PT Sans"/>
              </a:rPr>
              <a:t>поставленного товара, работы или услуги условиям контракта и т.д</a:t>
            </a:r>
            <a:r>
              <a:rPr lang="ru-RU" sz="1600" dirty="0" smtClean="0">
                <a:solidFill>
                  <a:srgbClr val="000000"/>
                </a:solidFill>
                <a:latin typeface="PT Sans"/>
              </a:rPr>
              <a:t>.</a:t>
            </a:r>
            <a:endParaRPr lang="ru-RU" sz="1600" dirty="0">
              <a:solidFill>
                <a:srgbClr val="000000"/>
              </a:solidFill>
              <a:latin typeface="PT Sans"/>
            </a:endParaRPr>
          </a:p>
        </p:txBody>
      </p:sp>
    </p:spTree>
    <p:custDataLst>
      <p:tags r:id="rId1"/>
    </p:custDataLst>
    <p:extLst>
      <p:ext uri="{BB962C8B-B14F-4D97-AF65-F5344CB8AC3E}">
        <p14:creationId xmlns:p14="http://schemas.microsoft.com/office/powerpoint/2010/main" val="3476005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000" b="1" dirty="0"/>
              <a:t>Если контроль пройден успешно (на примере контроля ФК)</a:t>
            </a:r>
          </a:p>
        </p:txBody>
      </p:sp>
      <p:sp>
        <p:nvSpPr>
          <p:cNvPr id="4" name="Прямоугольник 3"/>
          <p:cNvSpPr/>
          <p:nvPr/>
        </p:nvSpPr>
        <p:spPr>
          <a:xfrm>
            <a:off x="4418753" y="2387084"/>
            <a:ext cx="306494" cy="369332"/>
          </a:xfrm>
          <a:prstGeom prst="rect">
            <a:avLst/>
          </a:prstGeom>
        </p:spPr>
        <p:txBody>
          <a:bodyPr wrap="none">
            <a:spAutoFit/>
          </a:bodyPr>
          <a:lstStyle/>
          <a:p>
            <a:r>
              <a:rPr lang="ru-RU" dirty="0">
                <a:solidFill>
                  <a:prstClr val="black"/>
                </a:solidFill>
              </a:rPr>
              <a:t>о</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9643" y="987577"/>
            <a:ext cx="6644714" cy="3716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78142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000" b="1" dirty="0"/>
              <a:t>В случае несоответствия контролируемой</a:t>
            </a:r>
            <a:br>
              <a:rPr lang="ru-RU" sz="2000" b="1" dirty="0"/>
            </a:br>
            <a:r>
              <a:rPr lang="ru-RU" sz="2000" b="1" dirty="0"/>
              <a:t>информации требованиям </a:t>
            </a:r>
          </a:p>
        </p:txBody>
      </p:sp>
      <p:sp>
        <p:nvSpPr>
          <p:cNvPr id="4" name="Прямоугольник 3"/>
          <p:cNvSpPr/>
          <p:nvPr/>
        </p:nvSpPr>
        <p:spPr>
          <a:xfrm>
            <a:off x="4418753" y="2387084"/>
            <a:ext cx="306494" cy="369332"/>
          </a:xfrm>
          <a:prstGeom prst="rect">
            <a:avLst/>
          </a:prstGeom>
        </p:spPr>
        <p:txBody>
          <a:bodyPr wrap="none">
            <a:spAutoFit/>
          </a:bodyPr>
          <a:lstStyle/>
          <a:p>
            <a:r>
              <a:rPr lang="ru-RU" dirty="0">
                <a:solidFill>
                  <a:prstClr val="black"/>
                </a:solidFill>
              </a:rPr>
              <a:t>о</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3284" y="1131592"/>
            <a:ext cx="6497443" cy="3501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621829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30327"/>
            <a:ext cx="8229600" cy="857250"/>
          </a:xfrm>
        </p:spPr>
        <p:txBody>
          <a:bodyPr>
            <a:normAutofit/>
          </a:bodyPr>
          <a:lstStyle/>
          <a:p>
            <a:pPr algn="ctr"/>
            <a:r>
              <a:rPr lang="ru-RU" sz="2000" b="1" dirty="0"/>
              <a:t>Плановые проверки</a:t>
            </a:r>
          </a:p>
        </p:txBody>
      </p:sp>
      <p:sp>
        <p:nvSpPr>
          <p:cNvPr id="4" name="Прямоугольник 3"/>
          <p:cNvSpPr/>
          <p:nvPr/>
        </p:nvSpPr>
        <p:spPr>
          <a:xfrm>
            <a:off x="4418753" y="2387084"/>
            <a:ext cx="306494" cy="369332"/>
          </a:xfrm>
          <a:prstGeom prst="rect">
            <a:avLst/>
          </a:prstGeom>
        </p:spPr>
        <p:txBody>
          <a:bodyPr wrap="none">
            <a:spAutoFit/>
          </a:bodyPr>
          <a:lstStyle/>
          <a:p>
            <a:r>
              <a:rPr lang="ru-RU" dirty="0">
                <a:solidFill>
                  <a:prstClr val="black"/>
                </a:solidFill>
              </a:rPr>
              <a:t>о</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5451" y="987577"/>
            <a:ext cx="6473098" cy="3923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251615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3478"/>
            <a:ext cx="8229600" cy="857250"/>
          </a:xfrm>
        </p:spPr>
        <p:txBody>
          <a:bodyPr>
            <a:normAutofit/>
          </a:bodyPr>
          <a:lstStyle/>
          <a:p>
            <a:pPr algn="ctr"/>
            <a:r>
              <a:rPr lang="ru-RU" sz="2000" b="1" dirty="0"/>
              <a:t>Внеплановые проверки</a:t>
            </a:r>
          </a:p>
        </p:txBody>
      </p:sp>
      <p:sp>
        <p:nvSpPr>
          <p:cNvPr id="4" name="Прямоугольник 3"/>
          <p:cNvSpPr/>
          <p:nvPr/>
        </p:nvSpPr>
        <p:spPr>
          <a:xfrm>
            <a:off x="4418753" y="2387084"/>
            <a:ext cx="306494" cy="369332"/>
          </a:xfrm>
          <a:prstGeom prst="rect">
            <a:avLst/>
          </a:prstGeom>
        </p:spPr>
        <p:txBody>
          <a:bodyPr wrap="none">
            <a:spAutoFit/>
          </a:bodyPr>
          <a:lstStyle/>
          <a:p>
            <a:r>
              <a:rPr lang="ru-RU" dirty="0">
                <a:solidFill>
                  <a:prstClr val="black"/>
                </a:solidFill>
              </a:rPr>
              <a:t>о</a:t>
            </a: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0191" y="915566"/>
            <a:ext cx="6563618" cy="3971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385139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3953" y="177002"/>
            <a:ext cx="8229600" cy="565569"/>
          </a:xfrm>
        </p:spPr>
        <p:txBody>
          <a:bodyPr>
            <a:normAutofit/>
          </a:bodyPr>
          <a:lstStyle/>
          <a:p>
            <a:pPr algn="ctr"/>
            <a:r>
              <a:rPr lang="ru-RU" sz="2000" b="1" dirty="0"/>
              <a:t>Права контрольных органов в сфере закупок </a:t>
            </a:r>
          </a:p>
        </p:txBody>
      </p:sp>
      <p:sp>
        <p:nvSpPr>
          <p:cNvPr id="4" name="Прямоугольник 3"/>
          <p:cNvSpPr/>
          <p:nvPr/>
        </p:nvSpPr>
        <p:spPr>
          <a:xfrm>
            <a:off x="4418753" y="2387084"/>
            <a:ext cx="306494" cy="369332"/>
          </a:xfrm>
          <a:prstGeom prst="rect">
            <a:avLst/>
          </a:prstGeom>
        </p:spPr>
        <p:txBody>
          <a:bodyPr wrap="none">
            <a:spAutoFit/>
          </a:bodyPr>
          <a:lstStyle/>
          <a:p>
            <a:r>
              <a:rPr lang="ru-RU" dirty="0">
                <a:solidFill>
                  <a:prstClr val="black"/>
                </a:solidFill>
              </a:rPr>
              <a:t>о</a:t>
            </a: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6893" y="723354"/>
            <a:ext cx="7036271" cy="4207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222078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3953" y="177002"/>
            <a:ext cx="8229600" cy="565569"/>
          </a:xfrm>
        </p:spPr>
        <p:txBody>
          <a:bodyPr>
            <a:normAutofit/>
          </a:bodyPr>
          <a:lstStyle/>
          <a:p>
            <a:pPr algn="ctr"/>
            <a:r>
              <a:rPr lang="ru-RU" sz="2000" b="1" dirty="0"/>
              <a:t>Особенности ведомственного контроля</a:t>
            </a:r>
          </a:p>
        </p:txBody>
      </p:sp>
      <p:sp>
        <p:nvSpPr>
          <p:cNvPr id="4" name="Прямоугольник 3"/>
          <p:cNvSpPr/>
          <p:nvPr/>
        </p:nvSpPr>
        <p:spPr>
          <a:xfrm>
            <a:off x="4418753" y="2387084"/>
            <a:ext cx="306494" cy="369332"/>
          </a:xfrm>
          <a:prstGeom prst="rect">
            <a:avLst/>
          </a:prstGeom>
        </p:spPr>
        <p:txBody>
          <a:bodyPr wrap="none">
            <a:spAutoFit/>
          </a:bodyPr>
          <a:lstStyle/>
          <a:p>
            <a:r>
              <a:rPr lang="ru-RU" dirty="0">
                <a:solidFill>
                  <a:prstClr val="black"/>
                </a:solidFill>
              </a:rPr>
              <a:t>о</a:t>
            </a:r>
          </a:p>
        </p:txBody>
      </p:sp>
      <p:pic>
        <p:nvPicPr>
          <p:cNvPr id="819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086" t="19602"/>
          <a:stretch/>
        </p:blipFill>
        <p:spPr bwMode="auto">
          <a:xfrm>
            <a:off x="6896564" y="716098"/>
            <a:ext cx="2106823" cy="658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611560" y="915565"/>
            <a:ext cx="4572000" cy="1077218"/>
          </a:xfrm>
          <a:prstGeom prst="rect">
            <a:avLst/>
          </a:prstGeom>
        </p:spPr>
        <p:txBody>
          <a:bodyPr>
            <a:spAutoFit/>
          </a:bodyPr>
          <a:lstStyle/>
          <a:p>
            <a:r>
              <a:rPr lang="ru-RU" sz="1600" dirty="0">
                <a:latin typeface="Arial" panose="020B0604020202020204" pitchFamily="34" charset="0"/>
                <a:cs typeface="Arial" panose="020B0604020202020204" pitchFamily="34" charset="0"/>
              </a:rPr>
              <a:t>за соблюдением законодательства РФ и иных НПА о контрактной системе в сфере закупок в отношении подведомственных им заказчиков осуществляют:</a:t>
            </a:r>
          </a:p>
        </p:txBody>
      </p:sp>
      <p:pic>
        <p:nvPicPr>
          <p:cNvPr id="819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901" t="321" r="4140"/>
          <a:stretch/>
        </p:blipFill>
        <p:spPr bwMode="auto">
          <a:xfrm>
            <a:off x="467544" y="2115896"/>
            <a:ext cx="6194506" cy="2420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4431381" y="3939905"/>
            <a:ext cx="4572000" cy="954107"/>
          </a:xfrm>
          <a:prstGeom prst="rect">
            <a:avLst/>
          </a:prstGeom>
        </p:spPr>
        <p:txBody>
          <a:bodyPr>
            <a:spAutoFit/>
          </a:bodyPr>
          <a:lstStyle/>
          <a:p>
            <a:r>
              <a:rPr lang="ru-RU" sz="1400" dirty="0"/>
              <a:t>Постановление Правительства РФ от 10.02.2014 N 89 «Об утверждении Правил осуществления ведомственного контроля в сфере закупок для обеспечения федеральных нужд»</a:t>
            </a:r>
          </a:p>
        </p:txBody>
      </p:sp>
    </p:spTree>
    <p:custDataLst>
      <p:tags r:id="rId1"/>
    </p:custDataLst>
    <p:extLst>
      <p:ext uri="{BB962C8B-B14F-4D97-AF65-F5344CB8AC3E}">
        <p14:creationId xmlns:p14="http://schemas.microsoft.com/office/powerpoint/2010/main" val="1428660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51670"/>
            <a:ext cx="8229600" cy="857250"/>
          </a:xfrm>
        </p:spPr>
        <p:txBody>
          <a:bodyPr>
            <a:normAutofit/>
          </a:bodyPr>
          <a:lstStyle/>
          <a:p>
            <a:pPr algn="ctr"/>
            <a:r>
              <a:rPr lang="ru-RU" sz="2000" b="1" dirty="0"/>
              <a:t>Контроль, мониторинг и обжалование в сфере закупок (44-ФЗ)</a:t>
            </a:r>
          </a:p>
        </p:txBody>
      </p:sp>
    </p:spTree>
    <p:custDataLst>
      <p:tags r:id="rId1"/>
    </p:custDataLst>
    <p:extLst>
      <p:ext uri="{BB962C8B-B14F-4D97-AF65-F5344CB8AC3E}">
        <p14:creationId xmlns:p14="http://schemas.microsoft.com/office/powerpoint/2010/main" val="719405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3953" y="177002"/>
            <a:ext cx="8229600" cy="565569"/>
          </a:xfrm>
        </p:spPr>
        <p:txBody>
          <a:bodyPr>
            <a:normAutofit/>
          </a:bodyPr>
          <a:lstStyle/>
          <a:p>
            <a:pPr algn="ctr"/>
            <a:r>
              <a:rPr lang="ru-RU" sz="2000" b="1" dirty="0"/>
              <a:t>Контроль, осуществляемый заказчиком</a:t>
            </a:r>
          </a:p>
        </p:txBody>
      </p:sp>
      <p:sp>
        <p:nvSpPr>
          <p:cNvPr id="4" name="Прямоугольник 3"/>
          <p:cNvSpPr/>
          <p:nvPr/>
        </p:nvSpPr>
        <p:spPr>
          <a:xfrm>
            <a:off x="4418753" y="2387084"/>
            <a:ext cx="306494" cy="369332"/>
          </a:xfrm>
          <a:prstGeom prst="rect">
            <a:avLst/>
          </a:prstGeom>
        </p:spPr>
        <p:txBody>
          <a:bodyPr wrap="none">
            <a:spAutoFit/>
          </a:bodyPr>
          <a:lstStyle/>
          <a:p>
            <a:r>
              <a:rPr lang="ru-RU" dirty="0">
                <a:solidFill>
                  <a:prstClr val="black"/>
                </a:solidFill>
              </a:rPr>
              <a:t>о</a:t>
            </a: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0687" y="555529"/>
            <a:ext cx="1800200" cy="637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1184" b="4473"/>
          <a:stretch/>
        </p:blipFill>
        <p:spPr bwMode="auto">
          <a:xfrm>
            <a:off x="1427259" y="1336180"/>
            <a:ext cx="6289493" cy="3150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622765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3953" y="177002"/>
            <a:ext cx="8229600" cy="565569"/>
          </a:xfrm>
        </p:spPr>
        <p:txBody>
          <a:bodyPr>
            <a:normAutofit/>
          </a:bodyPr>
          <a:lstStyle/>
          <a:p>
            <a:pPr algn="ctr"/>
            <a:r>
              <a:rPr lang="ru-RU" sz="2000" b="1" dirty="0"/>
              <a:t>Общественный контроль</a:t>
            </a:r>
          </a:p>
        </p:txBody>
      </p:sp>
      <p:sp>
        <p:nvSpPr>
          <p:cNvPr id="4" name="Прямоугольник 3"/>
          <p:cNvSpPr/>
          <p:nvPr/>
        </p:nvSpPr>
        <p:spPr>
          <a:xfrm>
            <a:off x="4418753" y="2387084"/>
            <a:ext cx="306494" cy="369332"/>
          </a:xfrm>
          <a:prstGeom prst="rect">
            <a:avLst/>
          </a:prstGeom>
        </p:spPr>
        <p:txBody>
          <a:bodyPr wrap="none">
            <a:spAutoFit/>
          </a:bodyPr>
          <a:lstStyle/>
          <a:p>
            <a:r>
              <a:rPr lang="ru-RU" dirty="0">
                <a:solidFill>
                  <a:prstClr val="black"/>
                </a:solidFill>
              </a:rPr>
              <a:t>о</a:t>
            </a: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0548" y="555529"/>
            <a:ext cx="1786162" cy="563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240" t="4027"/>
          <a:stretch/>
        </p:blipFill>
        <p:spPr bwMode="auto">
          <a:xfrm>
            <a:off x="1348899" y="1119162"/>
            <a:ext cx="6139719" cy="3694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258934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3953" y="177002"/>
            <a:ext cx="8229600" cy="565569"/>
          </a:xfrm>
        </p:spPr>
        <p:txBody>
          <a:bodyPr>
            <a:noAutofit/>
          </a:bodyPr>
          <a:lstStyle/>
          <a:p>
            <a:pPr algn="ctr"/>
            <a:r>
              <a:rPr lang="ru-RU" sz="2000" b="1" dirty="0"/>
              <a:t>Особенности взаимодействия</a:t>
            </a:r>
            <a:br>
              <a:rPr lang="ru-RU" sz="2000" b="1" dirty="0"/>
            </a:br>
            <a:r>
              <a:rPr lang="ru-RU" sz="2000" b="1" dirty="0"/>
              <a:t>с контрольными органами при закупках </a:t>
            </a:r>
          </a:p>
        </p:txBody>
      </p:sp>
      <p:sp>
        <p:nvSpPr>
          <p:cNvPr id="4" name="Прямоугольник 3"/>
          <p:cNvSpPr/>
          <p:nvPr/>
        </p:nvSpPr>
        <p:spPr>
          <a:xfrm>
            <a:off x="4418753" y="2387084"/>
            <a:ext cx="306494" cy="369332"/>
          </a:xfrm>
          <a:prstGeom prst="rect">
            <a:avLst/>
          </a:prstGeom>
        </p:spPr>
        <p:txBody>
          <a:bodyPr wrap="none">
            <a:spAutoFit/>
          </a:bodyPr>
          <a:lstStyle/>
          <a:p>
            <a:r>
              <a:rPr lang="ru-RU" dirty="0">
                <a:solidFill>
                  <a:prstClr val="black"/>
                </a:solidFill>
              </a:rPr>
              <a:t>о</a:t>
            </a: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5785" y="843559"/>
            <a:ext cx="6752430" cy="4026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704" y="1347614"/>
            <a:ext cx="16573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114536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3953" y="177002"/>
            <a:ext cx="8229600" cy="565569"/>
          </a:xfrm>
        </p:spPr>
        <p:txBody>
          <a:bodyPr>
            <a:noAutofit/>
          </a:bodyPr>
          <a:lstStyle/>
          <a:p>
            <a:pPr algn="ctr"/>
            <a:r>
              <a:rPr lang="ru-RU" sz="2000" b="1" dirty="0" smtClean="0"/>
              <a:t>Работа с реестром недобросовестных поставщиков</a:t>
            </a:r>
            <a:br>
              <a:rPr lang="ru-RU" sz="2000" b="1" dirty="0" smtClean="0"/>
            </a:br>
            <a:r>
              <a:rPr lang="ru-RU" sz="2000" b="1" dirty="0" smtClean="0"/>
              <a:t> (ст.104 44-ФЗ)</a:t>
            </a:r>
            <a:endParaRPr lang="ru-RU" sz="2000" b="1" dirty="0"/>
          </a:p>
        </p:txBody>
      </p:sp>
      <p:sp>
        <p:nvSpPr>
          <p:cNvPr id="4" name="Прямоугольник 3"/>
          <p:cNvSpPr/>
          <p:nvPr/>
        </p:nvSpPr>
        <p:spPr>
          <a:xfrm>
            <a:off x="4418753" y="2387084"/>
            <a:ext cx="306494" cy="369332"/>
          </a:xfrm>
          <a:prstGeom prst="rect">
            <a:avLst/>
          </a:prstGeom>
        </p:spPr>
        <p:txBody>
          <a:bodyPr wrap="none">
            <a:spAutoFit/>
          </a:bodyPr>
          <a:lstStyle/>
          <a:p>
            <a:r>
              <a:rPr lang="ru-RU" dirty="0">
                <a:solidFill>
                  <a:prstClr val="black"/>
                </a:solidFill>
              </a:rPr>
              <a:t>о</a:t>
            </a:r>
          </a:p>
        </p:txBody>
      </p:sp>
      <p:graphicFrame>
        <p:nvGraphicFramePr>
          <p:cNvPr id="3" name="Таблица 2"/>
          <p:cNvGraphicFramePr>
            <a:graphicFrameLocks noGrp="1"/>
          </p:cNvGraphicFramePr>
          <p:nvPr>
            <p:extLst>
              <p:ext uri="{D42A27DB-BD31-4B8C-83A1-F6EECF244321}">
                <p14:modId xmlns:p14="http://schemas.microsoft.com/office/powerpoint/2010/main" val="1724712859"/>
              </p:ext>
            </p:extLst>
          </p:nvPr>
        </p:nvGraphicFramePr>
        <p:xfrm>
          <a:off x="611560" y="843558"/>
          <a:ext cx="7920880" cy="3436396"/>
        </p:xfrm>
        <a:graphic>
          <a:graphicData uri="http://schemas.openxmlformats.org/drawingml/2006/table">
            <a:tbl>
              <a:tblPr/>
              <a:tblGrid>
                <a:gridCol w="2133832"/>
                <a:gridCol w="5787048"/>
              </a:tblGrid>
              <a:tr h="212347">
                <a:tc>
                  <a:txBody>
                    <a:bodyPr/>
                    <a:lstStyle/>
                    <a:p>
                      <a:pPr algn="ctr"/>
                      <a:r>
                        <a:rPr lang="ru-RU" sz="1100" b="1" dirty="0">
                          <a:effectLst/>
                          <a:latin typeface="Arial" panose="020B0604020202020204" pitchFamily="34" charset="0"/>
                          <a:cs typeface="Arial" panose="020B0604020202020204" pitchFamily="34" charset="0"/>
                        </a:rPr>
                        <a:t>Категория</a:t>
                      </a:r>
                      <a:endParaRPr lang="ru-RU" sz="1100" dirty="0">
                        <a:effectLst/>
                        <a:latin typeface="Arial" panose="020B0604020202020204" pitchFamily="34" charset="0"/>
                        <a:cs typeface="Arial" panose="020B0604020202020204" pitchFamily="34" charset="0"/>
                      </a:endParaRPr>
                    </a:p>
                  </a:txBody>
                  <a:tcPr marL="43514" marR="43514" marT="43514" marB="43514" anchor="ctr">
                    <a:lnL w="9525" cap="flat" cmpd="sng" algn="ctr">
                      <a:solidFill>
                        <a:srgbClr val="D1D2D4"/>
                      </a:solidFill>
                      <a:prstDash val="solid"/>
                      <a:round/>
                      <a:headEnd type="none" w="med" len="med"/>
                      <a:tailEnd type="none" w="med" len="med"/>
                    </a:lnL>
                    <a:lnR w="9525" cap="flat" cmpd="sng" algn="ctr">
                      <a:solidFill>
                        <a:srgbClr val="D1D2D4"/>
                      </a:solidFill>
                      <a:prstDash val="solid"/>
                      <a:round/>
                      <a:headEnd type="none" w="med" len="med"/>
                      <a:tailEnd type="none" w="med" len="med"/>
                    </a:lnR>
                    <a:lnT w="9525" cap="flat" cmpd="sng" algn="ctr">
                      <a:solidFill>
                        <a:srgbClr val="D1D2D4"/>
                      </a:solidFill>
                      <a:prstDash val="solid"/>
                      <a:round/>
                      <a:headEnd type="none" w="med" len="med"/>
                      <a:tailEnd type="none" w="med" len="med"/>
                    </a:lnT>
                    <a:lnB w="9525" cap="flat" cmpd="sng" algn="ctr">
                      <a:solidFill>
                        <a:srgbClr val="D1D2D4"/>
                      </a:solidFill>
                      <a:prstDash val="solid"/>
                      <a:round/>
                      <a:headEnd type="none" w="med" len="med"/>
                      <a:tailEnd type="none" w="med" len="med"/>
                    </a:lnB>
                    <a:solidFill>
                      <a:srgbClr val="FFFFFF"/>
                    </a:solidFill>
                  </a:tcPr>
                </a:tc>
                <a:tc>
                  <a:txBody>
                    <a:bodyPr/>
                    <a:lstStyle/>
                    <a:p>
                      <a:pPr algn="ctr"/>
                      <a:r>
                        <a:rPr lang="ru-RU" sz="1100" b="1">
                          <a:effectLst/>
                          <a:latin typeface="Arial" panose="020B0604020202020204" pitchFamily="34" charset="0"/>
                          <a:cs typeface="Arial" panose="020B0604020202020204" pitchFamily="34" charset="0"/>
                        </a:rPr>
                        <a:t>Характеристика</a:t>
                      </a:r>
                      <a:endParaRPr lang="ru-RU" sz="1100">
                        <a:effectLst/>
                        <a:latin typeface="Arial" panose="020B0604020202020204" pitchFamily="34" charset="0"/>
                        <a:cs typeface="Arial" panose="020B0604020202020204" pitchFamily="34" charset="0"/>
                      </a:endParaRPr>
                    </a:p>
                  </a:txBody>
                  <a:tcPr marL="43514" marR="43514" marT="43514" marB="43514" anchor="ctr">
                    <a:lnL w="9525" cap="flat" cmpd="sng" algn="ctr">
                      <a:solidFill>
                        <a:srgbClr val="D1D2D4"/>
                      </a:solidFill>
                      <a:prstDash val="solid"/>
                      <a:round/>
                      <a:headEnd type="none" w="med" len="med"/>
                      <a:tailEnd type="none" w="med" len="med"/>
                    </a:lnL>
                    <a:lnR w="9525" cap="flat" cmpd="sng" algn="ctr">
                      <a:solidFill>
                        <a:srgbClr val="D1D2D4"/>
                      </a:solidFill>
                      <a:prstDash val="solid"/>
                      <a:round/>
                      <a:headEnd type="none" w="med" len="med"/>
                      <a:tailEnd type="none" w="med" len="med"/>
                    </a:lnR>
                    <a:lnT w="9525" cap="flat" cmpd="sng" algn="ctr">
                      <a:solidFill>
                        <a:srgbClr val="D1D2D4"/>
                      </a:solidFill>
                      <a:prstDash val="solid"/>
                      <a:round/>
                      <a:headEnd type="none" w="med" len="med"/>
                      <a:tailEnd type="none" w="med" len="med"/>
                    </a:lnT>
                    <a:lnB w="9525" cap="flat" cmpd="sng" algn="ctr">
                      <a:solidFill>
                        <a:srgbClr val="D1D2D4"/>
                      </a:solidFill>
                      <a:prstDash val="solid"/>
                      <a:round/>
                      <a:headEnd type="none" w="med" len="med"/>
                      <a:tailEnd type="none" w="med" len="med"/>
                    </a:lnB>
                    <a:solidFill>
                      <a:srgbClr val="FFFFFF"/>
                    </a:solidFill>
                  </a:tcPr>
                </a:tc>
              </a:tr>
              <a:tr h="1590864">
                <a:tc>
                  <a:txBody>
                    <a:bodyPr/>
                    <a:lstStyle/>
                    <a:p>
                      <a:pPr algn="ctr"/>
                      <a:r>
                        <a:rPr lang="ru-RU" sz="1100" dirty="0">
                          <a:effectLst/>
                          <a:latin typeface="Arial" panose="020B0604020202020204" pitchFamily="34" charset="0"/>
                          <a:cs typeface="Arial" panose="020B0604020202020204" pitchFamily="34" charset="0"/>
                        </a:rPr>
                        <a:t>Контрагент по расторгнутому </a:t>
                      </a:r>
                      <a:r>
                        <a:rPr lang="ru-RU" sz="1100" dirty="0" smtClean="0">
                          <a:effectLst/>
                          <a:latin typeface="Arial" panose="020B0604020202020204" pitchFamily="34" charset="0"/>
                          <a:cs typeface="Arial" panose="020B0604020202020204" pitchFamily="34" charset="0"/>
                        </a:rPr>
                        <a:t>контракту</a:t>
                      </a:r>
                      <a:r>
                        <a:rPr lang="ru-RU" sz="1100" baseline="0" dirty="0" smtClean="0">
                          <a:effectLst/>
                          <a:latin typeface="Arial" panose="020B0604020202020204" pitchFamily="34" charset="0"/>
                          <a:cs typeface="Arial" panose="020B0604020202020204" pitchFamily="34" charset="0"/>
                        </a:rPr>
                        <a:t> </a:t>
                      </a:r>
                      <a:endParaRPr lang="ru-RU" sz="1100" dirty="0">
                        <a:effectLst/>
                        <a:latin typeface="Arial" panose="020B0604020202020204" pitchFamily="34" charset="0"/>
                        <a:cs typeface="Arial" panose="020B0604020202020204" pitchFamily="34" charset="0"/>
                      </a:endParaRPr>
                    </a:p>
                  </a:txBody>
                  <a:tcPr marL="43514" marR="43514" marT="43514" marB="43514" anchor="ctr">
                    <a:lnL w="9525" cap="flat" cmpd="sng" algn="ctr">
                      <a:solidFill>
                        <a:srgbClr val="D1D2D4"/>
                      </a:solidFill>
                      <a:prstDash val="solid"/>
                      <a:round/>
                      <a:headEnd type="none" w="med" len="med"/>
                      <a:tailEnd type="none" w="med" len="med"/>
                    </a:lnL>
                    <a:lnR w="9525" cap="flat" cmpd="sng" algn="ctr">
                      <a:solidFill>
                        <a:srgbClr val="D1D2D4"/>
                      </a:solidFill>
                      <a:prstDash val="solid"/>
                      <a:round/>
                      <a:headEnd type="none" w="med" len="med"/>
                      <a:tailEnd type="none" w="med" len="med"/>
                    </a:lnR>
                    <a:lnT w="9525" cap="flat" cmpd="sng" algn="ctr">
                      <a:solidFill>
                        <a:srgbClr val="D1D2D4"/>
                      </a:solidFill>
                      <a:prstDash val="solid"/>
                      <a:round/>
                      <a:headEnd type="none" w="med" len="med"/>
                      <a:tailEnd type="none" w="med" len="med"/>
                    </a:lnT>
                    <a:lnB w="9525" cap="flat" cmpd="sng" algn="ctr">
                      <a:solidFill>
                        <a:srgbClr val="D1D2D4"/>
                      </a:solidFill>
                      <a:prstDash val="solid"/>
                      <a:round/>
                      <a:headEnd type="none" w="med" len="med"/>
                      <a:tailEnd type="none" w="med" len="med"/>
                    </a:lnB>
                    <a:solidFill>
                      <a:srgbClr val="FFFFFF"/>
                    </a:solidFill>
                  </a:tcPr>
                </a:tc>
                <a:tc>
                  <a:txBody>
                    <a:bodyPr/>
                    <a:lstStyle/>
                    <a:p>
                      <a:pPr algn="just"/>
                      <a:r>
                        <a:rPr lang="ru-RU" sz="1100" dirty="0">
                          <a:effectLst/>
                          <a:latin typeface="Arial" panose="020B0604020202020204" pitchFamily="34" charset="0"/>
                          <a:cs typeface="Arial" panose="020B0604020202020204" pitchFamily="34" charset="0"/>
                        </a:rPr>
                        <a:t>В числе причин одностороннего отказа называют грубые и неоднократные нарушения условий соглашения. Если участник закупки не выполняет принятых обязательств, отношения разрывают, а заказ передают другому исполнителю. Основанием становится статья 450 ГК РФ.</a:t>
                      </a:r>
                    </a:p>
                    <a:p>
                      <a:pPr algn="just"/>
                      <a:r>
                        <a:rPr lang="ru-RU" sz="1100" dirty="0">
                          <a:effectLst/>
                          <a:latin typeface="Arial" panose="020B0604020202020204" pitchFamily="34" charset="0"/>
                          <a:cs typeface="Arial" panose="020B0604020202020204" pitchFamily="34" charset="0"/>
                        </a:rPr>
                        <a:t>Условием правомерности действий заказчика является соблюдение претензионного порядка. Пренебрежение правилом становится формальным поводом для оспаривания записи в реестре.</a:t>
                      </a:r>
                    </a:p>
                  </a:txBody>
                  <a:tcPr marL="43514" marR="43514" marT="43514" marB="43514" anchor="ctr">
                    <a:lnL w="9525" cap="flat" cmpd="sng" algn="ctr">
                      <a:solidFill>
                        <a:srgbClr val="D1D2D4"/>
                      </a:solidFill>
                      <a:prstDash val="solid"/>
                      <a:round/>
                      <a:headEnd type="none" w="med" len="med"/>
                      <a:tailEnd type="none" w="med" len="med"/>
                    </a:lnL>
                    <a:lnR w="9525" cap="flat" cmpd="sng" algn="ctr">
                      <a:solidFill>
                        <a:srgbClr val="D1D2D4"/>
                      </a:solidFill>
                      <a:prstDash val="solid"/>
                      <a:round/>
                      <a:headEnd type="none" w="med" len="med"/>
                      <a:tailEnd type="none" w="med" len="med"/>
                    </a:lnR>
                    <a:lnT w="9525" cap="flat" cmpd="sng" algn="ctr">
                      <a:solidFill>
                        <a:srgbClr val="D1D2D4"/>
                      </a:solidFill>
                      <a:prstDash val="solid"/>
                      <a:round/>
                      <a:headEnd type="none" w="med" len="med"/>
                      <a:tailEnd type="none" w="med" len="med"/>
                    </a:lnT>
                    <a:lnB w="9525" cap="flat" cmpd="sng" algn="ctr">
                      <a:solidFill>
                        <a:srgbClr val="D1D2D4"/>
                      </a:solidFill>
                      <a:prstDash val="solid"/>
                      <a:round/>
                      <a:headEnd type="none" w="med" len="med"/>
                      <a:tailEnd type="none" w="med" len="med"/>
                    </a:lnB>
                    <a:solidFill>
                      <a:srgbClr val="FFFFFF"/>
                    </a:solidFill>
                  </a:tcPr>
                </a:tc>
              </a:tr>
              <a:tr h="1590864">
                <a:tc>
                  <a:txBody>
                    <a:bodyPr/>
                    <a:lstStyle/>
                    <a:p>
                      <a:pPr algn="ctr"/>
                      <a:r>
                        <a:rPr lang="ru-RU" sz="1100">
                          <a:effectLst/>
                          <a:latin typeface="Arial" panose="020B0604020202020204" pitchFamily="34" charset="0"/>
                          <a:cs typeface="Arial" panose="020B0604020202020204" pitchFamily="34" charset="0"/>
                        </a:rPr>
                        <a:t>Победитель торгов, уклонившийся от заключения сделки</a:t>
                      </a:r>
                    </a:p>
                  </a:txBody>
                  <a:tcPr marL="43514" marR="43514" marT="43514" marB="43514" anchor="ctr">
                    <a:lnL w="9525" cap="flat" cmpd="sng" algn="ctr">
                      <a:solidFill>
                        <a:srgbClr val="D1D2D4"/>
                      </a:solidFill>
                      <a:prstDash val="solid"/>
                      <a:round/>
                      <a:headEnd type="none" w="med" len="med"/>
                      <a:tailEnd type="none" w="med" len="med"/>
                    </a:lnL>
                    <a:lnR w="9525" cap="flat" cmpd="sng" algn="ctr">
                      <a:solidFill>
                        <a:srgbClr val="D1D2D4"/>
                      </a:solidFill>
                      <a:prstDash val="solid"/>
                      <a:round/>
                      <a:headEnd type="none" w="med" len="med"/>
                      <a:tailEnd type="none" w="med" len="med"/>
                    </a:lnR>
                    <a:lnT w="9525" cap="flat" cmpd="sng" algn="ctr">
                      <a:solidFill>
                        <a:srgbClr val="D1D2D4"/>
                      </a:solidFill>
                      <a:prstDash val="solid"/>
                      <a:round/>
                      <a:headEnd type="none" w="med" len="med"/>
                      <a:tailEnd type="none" w="med" len="med"/>
                    </a:lnT>
                    <a:lnB w="9525" cap="flat" cmpd="sng" algn="ctr">
                      <a:solidFill>
                        <a:srgbClr val="D1D2D4"/>
                      </a:solidFill>
                      <a:prstDash val="solid"/>
                      <a:round/>
                      <a:headEnd type="none" w="med" len="med"/>
                      <a:tailEnd type="none" w="med" len="med"/>
                    </a:lnB>
                    <a:solidFill>
                      <a:srgbClr val="FFFFFF"/>
                    </a:solidFill>
                  </a:tcPr>
                </a:tc>
                <a:tc>
                  <a:txBody>
                    <a:bodyPr/>
                    <a:lstStyle/>
                    <a:p>
                      <a:pPr algn="ctr"/>
                      <a:r>
                        <a:rPr lang="ru-RU" sz="1100" dirty="0">
                          <a:effectLst/>
                          <a:latin typeface="Arial" panose="020B0604020202020204" pitchFamily="34" charset="0"/>
                          <a:cs typeface="Arial" panose="020B0604020202020204" pitchFamily="34" charset="0"/>
                        </a:rPr>
                        <a:t>Большое значение в оценке поведения имеет формальная сторона. О факте намеренного затягивания процедуры свидетельствуют следующие обстоятельства</a:t>
                      </a:r>
                      <a:r>
                        <a:rPr lang="ru-RU" sz="1100" dirty="0" smtClean="0">
                          <a:effectLst/>
                          <a:latin typeface="Arial" panose="020B0604020202020204" pitchFamily="34" charset="0"/>
                          <a:cs typeface="Arial" panose="020B0604020202020204" pitchFamily="34" charset="0"/>
                        </a:rPr>
                        <a:t>:</a:t>
                      </a:r>
                      <a:endParaRPr lang="ru-RU" sz="1100" dirty="0">
                        <a:effectLst/>
                        <a:latin typeface="Arial" panose="020B0604020202020204" pitchFamily="34" charset="0"/>
                        <a:cs typeface="Arial" panose="020B0604020202020204" pitchFamily="34" charset="0"/>
                      </a:endParaRPr>
                    </a:p>
                    <a:p>
                      <a:pPr algn="l">
                        <a:buFont typeface="Arial"/>
                        <a:buChar char="•"/>
                      </a:pPr>
                      <a:r>
                        <a:rPr lang="ru-RU" sz="1100" dirty="0" smtClean="0">
                          <a:effectLst/>
                          <a:latin typeface="Arial" panose="020B0604020202020204" pitchFamily="34" charset="0"/>
                          <a:cs typeface="Arial" panose="020B0604020202020204" pitchFamily="34" charset="0"/>
                        </a:rPr>
                        <a:t>контракт </a:t>
                      </a:r>
                      <a:r>
                        <a:rPr lang="ru-RU" sz="1100" dirty="0">
                          <a:effectLst/>
                          <a:latin typeface="Arial" panose="020B0604020202020204" pitchFamily="34" charset="0"/>
                          <a:cs typeface="Arial" panose="020B0604020202020204" pitchFamily="34" charset="0"/>
                        </a:rPr>
                        <a:t>не подписан;</a:t>
                      </a:r>
                    </a:p>
                    <a:p>
                      <a:pPr algn="l">
                        <a:buFont typeface="Arial"/>
                        <a:buChar char="•"/>
                      </a:pPr>
                      <a:r>
                        <a:rPr lang="ru-RU" sz="1100" dirty="0">
                          <a:effectLst/>
                          <a:latin typeface="Arial" panose="020B0604020202020204" pitchFamily="34" charset="0"/>
                          <a:cs typeface="Arial" panose="020B0604020202020204" pitchFamily="34" charset="0"/>
                        </a:rPr>
                        <a:t>не предоставлено надлежащее обеспечение;</a:t>
                      </a:r>
                    </a:p>
                    <a:p>
                      <a:pPr algn="l">
                        <a:buFont typeface="Arial"/>
                        <a:buChar char="•"/>
                      </a:pPr>
                      <a:r>
                        <a:rPr lang="ru-RU" sz="1100" dirty="0">
                          <a:effectLst/>
                          <a:latin typeface="Arial" panose="020B0604020202020204" pitchFamily="34" charset="0"/>
                          <a:cs typeface="Arial" panose="020B0604020202020204" pitchFamily="34" charset="0"/>
                        </a:rPr>
                        <a:t>отсутствуют документы от потенциального исполнителя заказа;</a:t>
                      </a:r>
                    </a:p>
                    <a:p>
                      <a:pPr algn="l">
                        <a:buFont typeface="Arial"/>
                        <a:buChar char="•"/>
                      </a:pPr>
                      <a:r>
                        <a:rPr lang="ru-RU" sz="1100" dirty="0">
                          <a:effectLst/>
                          <a:latin typeface="Arial" panose="020B0604020202020204" pitchFamily="34" charset="0"/>
                          <a:cs typeface="Arial" panose="020B0604020202020204" pitchFamily="34" charset="0"/>
                        </a:rPr>
                        <a:t>сведения о победителе признаны недостоверными;</a:t>
                      </a:r>
                    </a:p>
                    <a:p>
                      <a:pPr algn="l">
                        <a:buFont typeface="Arial"/>
                        <a:buChar char="•"/>
                      </a:pPr>
                      <a:r>
                        <a:rPr lang="ru-RU" sz="1100" dirty="0">
                          <a:effectLst/>
                          <a:latin typeface="Arial" panose="020B0604020202020204" pitchFamily="34" charset="0"/>
                          <a:cs typeface="Arial" panose="020B0604020202020204" pitchFamily="34" charset="0"/>
                        </a:rPr>
                        <a:t>нет обоснования цены.</a:t>
                      </a:r>
                    </a:p>
                  </a:txBody>
                  <a:tcPr marL="43514" marR="43514" marT="43514" marB="43514" anchor="ctr">
                    <a:lnL w="9525" cap="flat" cmpd="sng" algn="ctr">
                      <a:solidFill>
                        <a:srgbClr val="D1D2D4"/>
                      </a:solidFill>
                      <a:prstDash val="solid"/>
                      <a:round/>
                      <a:headEnd type="none" w="med" len="med"/>
                      <a:tailEnd type="none" w="med" len="med"/>
                    </a:lnL>
                    <a:lnR w="9525" cap="flat" cmpd="sng" algn="ctr">
                      <a:solidFill>
                        <a:srgbClr val="D1D2D4"/>
                      </a:solidFill>
                      <a:prstDash val="solid"/>
                      <a:round/>
                      <a:headEnd type="none" w="med" len="med"/>
                      <a:tailEnd type="none" w="med" len="med"/>
                    </a:lnR>
                    <a:lnT w="9525" cap="flat" cmpd="sng" algn="ctr">
                      <a:solidFill>
                        <a:srgbClr val="D1D2D4"/>
                      </a:solidFill>
                      <a:prstDash val="solid"/>
                      <a:round/>
                      <a:headEnd type="none" w="med" len="med"/>
                      <a:tailEnd type="none" w="med" len="med"/>
                    </a:lnT>
                    <a:lnB w="9525" cap="flat" cmpd="sng" algn="ctr">
                      <a:solidFill>
                        <a:srgbClr val="D1D2D4"/>
                      </a:solidFill>
                      <a:prstDash val="solid"/>
                      <a:round/>
                      <a:headEnd type="none" w="med" len="med"/>
                      <a:tailEnd type="none" w="med" len="med"/>
                    </a:lnB>
                    <a:solidFill>
                      <a:srgbClr val="FFFFFF"/>
                    </a:solidFill>
                  </a:tcPr>
                </a:tc>
              </a:tr>
            </a:tbl>
          </a:graphicData>
        </a:graphic>
      </p:graphicFrame>
      <p:sp>
        <p:nvSpPr>
          <p:cNvPr id="5" name="TextBox 4"/>
          <p:cNvSpPr txBox="1"/>
          <p:nvPr/>
        </p:nvSpPr>
        <p:spPr>
          <a:xfrm>
            <a:off x="467544" y="4350461"/>
            <a:ext cx="8286634" cy="276999"/>
          </a:xfrm>
          <a:prstGeom prst="rect">
            <a:avLst/>
          </a:prstGeom>
          <a:noFill/>
        </p:spPr>
        <p:txBody>
          <a:bodyPr wrap="square" rtlCol="0">
            <a:spAutoFit/>
          </a:bodyPr>
          <a:lstStyle/>
          <a:p>
            <a:r>
              <a:rPr lang="ru-RU" sz="1200" b="1" dirty="0" smtClean="0">
                <a:solidFill>
                  <a:srgbClr val="C00000"/>
                </a:solidFill>
              </a:rPr>
              <a:t>С 2019 года ФАС рассматривает вопросы внесения в РНП в течение 5 рабочих дней (ранее было 10) – статья 106 44-ФЗ</a:t>
            </a:r>
            <a:endParaRPr lang="ru-RU" sz="1200" b="1" dirty="0">
              <a:solidFill>
                <a:srgbClr val="C00000"/>
              </a:solidFill>
            </a:endParaRPr>
          </a:p>
        </p:txBody>
      </p:sp>
    </p:spTree>
    <p:custDataLst>
      <p:tags r:id="rId1"/>
    </p:custDataLst>
    <p:extLst>
      <p:ext uri="{BB962C8B-B14F-4D97-AF65-F5344CB8AC3E}">
        <p14:creationId xmlns:p14="http://schemas.microsoft.com/office/powerpoint/2010/main" val="66957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3953" y="177002"/>
            <a:ext cx="8229600" cy="565569"/>
          </a:xfrm>
        </p:spPr>
        <p:txBody>
          <a:bodyPr>
            <a:noAutofit/>
          </a:bodyPr>
          <a:lstStyle/>
          <a:p>
            <a:pPr algn="ctr"/>
            <a:r>
              <a:rPr lang="ru-RU" sz="2000" b="1" dirty="0" smtClean="0"/>
              <a:t>Какие сведения содержит РНП?</a:t>
            </a:r>
            <a:endParaRPr lang="ru-RU" sz="2000" b="1" dirty="0"/>
          </a:p>
        </p:txBody>
      </p:sp>
      <p:sp>
        <p:nvSpPr>
          <p:cNvPr id="4" name="Прямоугольник 3"/>
          <p:cNvSpPr/>
          <p:nvPr/>
        </p:nvSpPr>
        <p:spPr>
          <a:xfrm>
            <a:off x="4418753" y="2387084"/>
            <a:ext cx="306494" cy="369332"/>
          </a:xfrm>
          <a:prstGeom prst="rect">
            <a:avLst/>
          </a:prstGeom>
        </p:spPr>
        <p:txBody>
          <a:bodyPr wrap="none">
            <a:spAutoFit/>
          </a:bodyPr>
          <a:lstStyle/>
          <a:p>
            <a:r>
              <a:rPr lang="ru-RU" dirty="0">
                <a:solidFill>
                  <a:prstClr val="black"/>
                </a:solidFill>
              </a:rPr>
              <a:t>о</a:t>
            </a:r>
          </a:p>
        </p:txBody>
      </p:sp>
      <p:sp>
        <p:nvSpPr>
          <p:cNvPr id="5" name="Прямоугольник 4"/>
          <p:cNvSpPr/>
          <p:nvPr/>
        </p:nvSpPr>
        <p:spPr>
          <a:xfrm>
            <a:off x="422309" y="987574"/>
            <a:ext cx="7992888" cy="3600986"/>
          </a:xfrm>
          <a:prstGeom prst="rect">
            <a:avLst/>
          </a:prstGeom>
        </p:spPr>
        <p:txBody>
          <a:bodyPr wrap="square">
            <a:spAutoFit/>
          </a:bodyPr>
          <a:lstStyle/>
          <a:p>
            <a:r>
              <a:rPr lang="ru-RU" sz="1200" dirty="0">
                <a:latin typeface="Arial" panose="020B0604020202020204" pitchFamily="34" charset="0"/>
                <a:cs typeface="Arial" panose="020B0604020202020204" pitchFamily="34" charset="0"/>
              </a:rPr>
              <a:t>Отражению в реестре подлежит строго определенная информация. Статья 104 четко очерчивает требования к записи. В ней должны присутствовать следующие данные:</a:t>
            </a:r>
          </a:p>
          <a:p>
            <a:pPr marL="171450" indent="-171450">
              <a:buFont typeface="Arial" panose="020B0604020202020204" pitchFamily="34" charset="0"/>
              <a:buChar char="•"/>
            </a:pPr>
            <a:r>
              <a:rPr lang="ru-RU" sz="1200" dirty="0">
                <a:latin typeface="Arial" panose="020B0604020202020204" pitchFamily="34" charset="0"/>
                <a:cs typeface="Arial" panose="020B0604020202020204" pitchFamily="34" charset="0"/>
              </a:rPr>
              <a:t>фирменное название компании, либо ФИО предпринимателя;</a:t>
            </a:r>
          </a:p>
          <a:p>
            <a:pPr marL="171450" indent="-171450">
              <a:buFont typeface="Arial" panose="020B0604020202020204" pitchFamily="34" charset="0"/>
              <a:buChar char="•"/>
            </a:pPr>
            <a:r>
              <a:rPr lang="ru-RU" sz="1200" dirty="0">
                <a:latin typeface="Arial" panose="020B0604020202020204" pitchFamily="34" charset="0"/>
                <a:cs typeface="Arial" panose="020B0604020202020204" pitchFamily="34" charset="0"/>
              </a:rPr>
              <a:t>адрес регистрации и ИНН;</a:t>
            </a:r>
          </a:p>
          <a:p>
            <a:pPr marL="171450" indent="-171450">
              <a:buFont typeface="Arial" panose="020B0604020202020204" pitchFamily="34" charset="0"/>
              <a:buChar char="•"/>
            </a:pPr>
            <a:r>
              <a:rPr lang="ru-RU" sz="1200" dirty="0">
                <a:latin typeface="Arial" panose="020B0604020202020204" pitchFamily="34" charset="0"/>
                <a:cs typeface="Arial" panose="020B0604020202020204" pitchFamily="34" charset="0"/>
              </a:rPr>
              <a:t>перечень учредителей;</a:t>
            </a:r>
          </a:p>
          <a:p>
            <a:pPr marL="171450" indent="-171450">
              <a:buFont typeface="Arial" panose="020B0604020202020204" pitchFamily="34" charset="0"/>
              <a:buChar char="•"/>
            </a:pPr>
            <a:r>
              <a:rPr lang="ru-RU" sz="1200" dirty="0">
                <a:latin typeface="Arial" panose="020B0604020202020204" pitchFamily="34" charset="0"/>
                <a:cs typeface="Arial" panose="020B0604020202020204" pitchFamily="34" charset="0"/>
              </a:rPr>
              <a:t>предмет, цена и срок контракта;</a:t>
            </a:r>
          </a:p>
          <a:p>
            <a:pPr marL="171450" indent="-171450">
              <a:buFont typeface="Arial" panose="020B0604020202020204" pitchFamily="34" charset="0"/>
              <a:buChar char="•"/>
            </a:pPr>
            <a:r>
              <a:rPr lang="ru-RU" sz="1200" dirty="0">
                <a:latin typeface="Arial" panose="020B0604020202020204" pitchFamily="34" charset="0"/>
                <a:cs typeface="Arial" panose="020B0604020202020204" pitchFamily="34" charset="0"/>
              </a:rPr>
              <a:t>дата проведения закупочной процедуры, ее идентификационный код;</a:t>
            </a:r>
          </a:p>
          <a:p>
            <a:pPr marL="171450" indent="-171450">
              <a:buFont typeface="Arial" panose="020B0604020202020204" pitchFamily="34" charset="0"/>
              <a:buChar char="•"/>
            </a:pPr>
            <a:r>
              <a:rPr lang="ru-RU" sz="1200" dirty="0">
                <a:latin typeface="Arial" panose="020B0604020202020204" pitchFamily="34" charset="0"/>
                <a:cs typeface="Arial" panose="020B0604020202020204" pitchFamily="34" charset="0"/>
              </a:rPr>
              <a:t>день внесения записи в реестр;</a:t>
            </a:r>
          </a:p>
          <a:p>
            <a:pPr marL="171450" indent="-171450">
              <a:buFont typeface="Arial" panose="020B0604020202020204" pitchFamily="34" charset="0"/>
              <a:buChar char="•"/>
            </a:pPr>
            <a:r>
              <a:rPr lang="ru-RU" sz="1200" dirty="0">
                <a:latin typeface="Arial" panose="020B0604020202020204" pitchFamily="34" charset="0"/>
                <a:cs typeface="Arial" panose="020B0604020202020204" pitchFamily="34" charset="0"/>
              </a:rPr>
              <a:t>основание расторжения сделки, дата ее подписания;</a:t>
            </a:r>
          </a:p>
          <a:p>
            <a:pPr marL="171450" indent="-171450">
              <a:buFont typeface="Arial" panose="020B0604020202020204" pitchFamily="34" charset="0"/>
              <a:buChar char="•"/>
            </a:pPr>
            <a:r>
              <a:rPr lang="ru-RU" sz="1200" dirty="0">
                <a:latin typeface="Arial" panose="020B0604020202020204" pitchFamily="34" charset="0"/>
                <a:cs typeface="Arial" panose="020B0604020202020204" pitchFamily="34" charset="0"/>
              </a:rPr>
              <a:t>день признания закупки несостоявшейся.</a:t>
            </a:r>
          </a:p>
          <a:p>
            <a:pPr marL="171450" indent="-171450">
              <a:buFont typeface="Arial" panose="020B0604020202020204" pitchFamily="34" charset="0"/>
              <a:buChar char="•"/>
            </a:pPr>
            <a:r>
              <a:rPr lang="ru-RU" sz="1200" dirty="0">
                <a:latin typeface="Arial" panose="020B0604020202020204" pitchFamily="34" charset="0"/>
                <a:cs typeface="Arial" panose="020B0604020202020204" pitchFamily="34" charset="0"/>
              </a:rPr>
              <a:t>ФАС РФ не может корректировать этот перечень. При составлении документов все сведения вносят в сжатой форме. Информация тщательно проверяется. Основой выступает сообщение заказчика и материалы дела.</a:t>
            </a:r>
          </a:p>
          <a:p>
            <a:pPr marL="171450" indent="-171450">
              <a:buFont typeface="Arial" panose="020B0604020202020204" pitchFamily="34" charset="0"/>
              <a:buChar char="•"/>
            </a:pPr>
            <a:r>
              <a:rPr lang="ru-RU" sz="1200" dirty="0">
                <a:latin typeface="Arial" panose="020B0604020202020204" pitchFamily="34" charset="0"/>
                <a:cs typeface="Arial" panose="020B0604020202020204" pitchFamily="34" charset="0"/>
              </a:rPr>
              <a:t>Вся процедура занимает не более 10 дней и предполагает активное участие каждой из сторон. Лицо, в отношении которого выдвинуто обвинение в недобросовестности, вправе направить возражения, лично явиться на разбирательство.</a:t>
            </a:r>
          </a:p>
          <a:p>
            <a:pPr marL="171450" indent="-171450">
              <a:buFont typeface="Arial" panose="020B0604020202020204" pitchFamily="34" charset="0"/>
              <a:buChar char="•"/>
            </a:pPr>
            <a:r>
              <a:rPr lang="ru-RU" sz="1200" dirty="0">
                <a:latin typeface="Arial" panose="020B0604020202020204" pitchFamily="34" charset="0"/>
                <a:cs typeface="Arial" panose="020B0604020202020204" pitchFamily="34" charset="0"/>
              </a:rPr>
              <a:t>В завершение отметим, что уведомление антимонопольной службы о нарушениях, допущенных участником закупки, является обязанностью, а не правом заказчика. Пренебрежение предписаниями закона 44-ФЗ грозит внушительным административным штрафом (</a:t>
            </a:r>
            <a:r>
              <a:rPr lang="ru-RU" sz="1200" dirty="0">
                <a:latin typeface="Arial" panose="020B0604020202020204" pitchFamily="34" charset="0"/>
                <a:cs typeface="Arial" panose="020B0604020202020204" pitchFamily="34" charset="0"/>
                <a:hlinkClick r:id="rId4"/>
              </a:rPr>
              <a:t>статья 19</a:t>
            </a:r>
            <a:r>
              <a:rPr lang="ru-RU" sz="1200" dirty="0">
                <a:latin typeface="Arial" panose="020B0604020202020204" pitchFamily="34" charset="0"/>
                <a:cs typeface="Arial" panose="020B0604020202020204" pitchFamily="34" charset="0"/>
              </a:rPr>
              <a:t>.7.2-1 КоАП РФ).</a:t>
            </a:r>
          </a:p>
        </p:txBody>
      </p:sp>
    </p:spTree>
    <p:custDataLst>
      <p:tags r:id="rId1"/>
    </p:custDataLst>
    <p:extLst>
      <p:ext uri="{BB962C8B-B14F-4D97-AF65-F5344CB8AC3E}">
        <p14:creationId xmlns:p14="http://schemas.microsoft.com/office/powerpoint/2010/main" val="2796240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000" b="1" dirty="0"/>
              <a:t>Расторжение контракта</a:t>
            </a:r>
          </a:p>
        </p:txBody>
      </p:sp>
      <p:sp>
        <p:nvSpPr>
          <p:cNvPr id="3" name="Объект 2"/>
          <p:cNvSpPr>
            <a:spLocks noGrp="1"/>
          </p:cNvSpPr>
          <p:nvPr>
            <p:ph idx="1"/>
          </p:nvPr>
        </p:nvSpPr>
        <p:spPr>
          <a:xfrm>
            <a:off x="457200" y="1200153"/>
            <a:ext cx="8229600" cy="1685776"/>
          </a:xfrm>
        </p:spPr>
        <p:txBody>
          <a:bodyPr/>
          <a:lstStyle/>
          <a:p>
            <a:pPr marL="177800" indent="-177800">
              <a:spcBef>
                <a:spcPts val="600"/>
              </a:spcBef>
            </a:pPr>
            <a:r>
              <a:rPr lang="ru-RU" dirty="0"/>
              <a:t>По соглашению сторон</a:t>
            </a:r>
          </a:p>
          <a:p>
            <a:pPr marL="177800" indent="-177800">
              <a:spcBef>
                <a:spcPts val="600"/>
              </a:spcBef>
            </a:pPr>
            <a:r>
              <a:rPr lang="ru-RU" dirty="0"/>
              <a:t>В судебном порядке</a:t>
            </a:r>
          </a:p>
          <a:p>
            <a:pPr marL="177800" indent="-177800">
              <a:spcBef>
                <a:spcPts val="600"/>
              </a:spcBef>
            </a:pPr>
            <a:r>
              <a:rPr lang="ru-RU" dirty="0"/>
              <a:t>В случае одностороннего отказа в соответствии с нормами гражданского законодательства РФ (односторонний отказ заказчика и односторонний отказ исполнителя</a:t>
            </a:r>
            <a:r>
              <a:rPr lang="ru-RU" dirty="0" smtClean="0"/>
              <a:t>)</a:t>
            </a:r>
          </a:p>
          <a:p>
            <a:pPr marL="0" indent="0">
              <a:spcBef>
                <a:spcPts val="2400"/>
              </a:spcBef>
              <a:buNone/>
            </a:pPr>
            <a:r>
              <a:rPr lang="ru-RU" sz="1400" b="1" dirty="0"/>
              <a:t>Схема расторжения </a:t>
            </a:r>
            <a:r>
              <a:rPr lang="ru-RU" sz="1400" b="1" dirty="0" smtClean="0"/>
              <a:t>по </a:t>
            </a:r>
            <a:r>
              <a:rPr lang="ru-RU" sz="1400" b="1" dirty="0"/>
              <a:t>соглашению сторон и в судебном порядке</a:t>
            </a:r>
          </a:p>
          <a:p>
            <a:pPr marL="0" indent="0">
              <a:spcBef>
                <a:spcPts val="600"/>
              </a:spcBef>
              <a:buNone/>
            </a:pPr>
            <a:endParaRPr lang="ru-RU" dirty="0"/>
          </a:p>
          <a:p>
            <a:endParaRPr lang="ru-RU" dirty="0"/>
          </a:p>
        </p:txBody>
      </p:sp>
      <p:sp>
        <p:nvSpPr>
          <p:cNvPr id="10" name="Объект 2"/>
          <p:cNvSpPr txBox="1">
            <a:spLocks/>
          </p:cNvSpPr>
          <p:nvPr/>
        </p:nvSpPr>
        <p:spPr>
          <a:xfrm>
            <a:off x="457200" y="2784168"/>
            <a:ext cx="8229600" cy="495642"/>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1pPr>
            <a:lvl2pPr marL="742950" indent="-28575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ru-RU" b="1" dirty="0">
                <a:solidFill>
                  <a:prstClr val="black"/>
                </a:solidFill>
              </a:rPr>
              <a:t>Направить поставщику (заказчику) письмо с предложением расторгнуть контракт (п. 2 ст. 452 ГК РФ) </a:t>
            </a:r>
            <a:br>
              <a:rPr lang="ru-RU" b="1" dirty="0">
                <a:solidFill>
                  <a:prstClr val="black"/>
                </a:solidFill>
              </a:rPr>
            </a:br>
            <a:r>
              <a:rPr lang="ru-RU" b="1" dirty="0">
                <a:solidFill>
                  <a:prstClr val="black"/>
                </a:solidFill>
              </a:rPr>
              <a:t>с приложенным соглашением о расторжении контракта по соглашению </a:t>
            </a:r>
            <a:r>
              <a:rPr lang="ru-RU" b="1" dirty="0" smtClean="0">
                <a:solidFill>
                  <a:prstClr val="black"/>
                </a:solidFill>
              </a:rPr>
              <a:t>сторон</a:t>
            </a:r>
            <a:endParaRPr lang="ru-RU" dirty="0" smtClean="0">
              <a:solidFill>
                <a:prstClr val="black"/>
              </a:solidFill>
            </a:endParaRPr>
          </a:p>
          <a:p>
            <a:endParaRPr lang="ru-RU" dirty="0">
              <a:solidFill>
                <a:prstClr val="black"/>
              </a:solidFill>
            </a:endParaRPr>
          </a:p>
        </p:txBody>
      </p:sp>
      <p:cxnSp>
        <p:nvCxnSpPr>
          <p:cNvPr id="11" name="Прямая соединительная линия 10"/>
          <p:cNvCxnSpPr/>
          <p:nvPr/>
        </p:nvCxnSpPr>
        <p:spPr>
          <a:xfrm>
            <a:off x="2376140" y="3453129"/>
            <a:ext cx="0" cy="17332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flipH="1">
            <a:off x="2376140" y="3453129"/>
            <a:ext cx="4392000"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6768140" y="3453129"/>
            <a:ext cx="0" cy="17332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535467" y="3284964"/>
            <a:ext cx="0" cy="17332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8" name="Объект 2"/>
          <p:cNvSpPr txBox="1">
            <a:spLocks/>
          </p:cNvSpPr>
          <p:nvPr/>
        </p:nvSpPr>
        <p:spPr>
          <a:xfrm>
            <a:off x="551844" y="3657888"/>
            <a:ext cx="3588108" cy="684023"/>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1pPr>
            <a:lvl2pPr marL="742950" indent="-28575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600"/>
              </a:spcBef>
              <a:buFont typeface="Arial" pitchFamily="34" charset="0"/>
              <a:buNone/>
            </a:pPr>
            <a:r>
              <a:rPr lang="ru-RU" b="1" dirty="0">
                <a:solidFill>
                  <a:prstClr val="black"/>
                </a:solidFill>
              </a:rPr>
              <a:t>Поставщик (заказчик) согласен</a:t>
            </a:r>
          </a:p>
          <a:p>
            <a:pPr marL="0" indent="0" algn="ctr">
              <a:spcBef>
                <a:spcPts val="600"/>
              </a:spcBef>
              <a:buFont typeface="Arial" pitchFamily="34" charset="0"/>
              <a:buNone/>
            </a:pPr>
            <a:r>
              <a:rPr lang="ru-RU" dirty="0">
                <a:solidFill>
                  <a:prstClr val="black"/>
                </a:solidFill>
              </a:rPr>
              <a:t>Контракт расторгается по соглашению сторон,</a:t>
            </a:r>
            <a:br>
              <a:rPr lang="ru-RU" dirty="0">
                <a:solidFill>
                  <a:prstClr val="black"/>
                </a:solidFill>
              </a:rPr>
            </a:br>
            <a:r>
              <a:rPr lang="ru-RU" dirty="0">
                <a:solidFill>
                  <a:prstClr val="black"/>
                </a:solidFill>
              </a:rPr>
              <a:t>если такое предусмотрено текстом </a:t>
            </a:r>
            <a:r>
              <a:rPr lang="ru-RU" dirty="0" smtClean="0">
                <a:solidFill>
                  <a:prstClr val="black"/>
                </a:solidFill>
              </a:rPr>
              <a:t>контракта</a:t>
            </a:r>
            <a:endParaRPr lang="ru-RU" dirty="0">
              <a:solidFill>
                <a:prstClr val="black"/>
              </a:solidFill>
            </a:endParaRPr>
          </a:p>
        </p:txBody>
      </p:sp>
      <p:sp>
        <p:nvSpPr>
          <p:cNvPr id="19" name="Объект 2"/>
          <p:cNvSpPr txBox="1">
            <a:spLocks/>
          </p:cNvSpPr>
          <p:nvPr/>
        </p:nvSpPr>
        <p:spPr>
          <a:xfrm>
            <a:off x="5004048" y="3657888"/>
            <a:ext cx="3588108" cy="684023"/>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1pPr>
            <a:lvl2pPr marL="742950" indent="-28575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600"/>
              </a:spcBef>
              <a:buFont typeface="Arial" pitchFamily="34" charset="0"/>
              <a:buNone/>
            </a:pPr>
            <a:r>
              <a:rPr lang="ru-RU" b="1" dirty="0">
                <a:solidFill>
                  <a:prstClr val="black"/>
                </a:solidFill>
              </a:rPr>
              <a:t>Поставщик (заказчик</a:t>
            </a:r>
            <a:r>
              <a:rPr lang="ru-RU" b="1" dirty="0" smtClean="0">
                <a:solidFill>
                  <a:prstClr val="black"/>
                </a:solidFill>
              </a:rPr>
              <a:t>) </a:t>
            </a:r>
            <a:r>
              <a:rPr lang="ru-RU" b="1" dirty="0">
                <a:solidFill>
                  <a:prstClr val="black"/>
                </a:solidFill>
              </a:rPr>
              <a:t>не согласен</a:t>
            </a:r>
          </a:p>
          <a:p>
            <a:pPr marL="0" indent="0" algn="ctr">
              <a:spcBef>
                <a:spcPts val="600"/>
              </a:spcBef>
              <a:buFont typeface="Arial" pitchFamily="34" charset="0"/>
              <a:buNone/>
            </a:pPr>
            <a:r>
              <a:rPr lang="ru-RU" dirty="0">
                <a:solidFill>
                  <a:prstClr val="black"/>
                </a:solidFill>
              </a:rPr>
              <a:t>Контракт расторгается в судебном порядке</a:t>
            </a:r>
          </a:p>
        </p:txBody>
      </p:sp>
    </p:spTree>
    <p:custDataLst>
      <p:tags r:id="rId1"/>
    </p:custDataLst>
    <p:extLst>
      <p:ext uri="{BB962C8B-B14F-4D97-AF65-F5344CB8AC3E}">
        <p14:creationId xmlns:p14="http://schemas.microsoft.com/office/powerpoint/2010/main" val="3149168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000" b="1" dirty="0"/>
              <a:t>Изменение контракта на этапе заключения</a:t>
            </a:r>
          </a:p>
        </p:txBody>
      </p:sp>
      <p:sp>
        <p:nvSpPr>
          <p:cNvPr id="3" name="Объект 2"/>
          <p:cNvSpPr>
            <a:spLocks noGrp="1"/>
          </p:cNvSpPr>
          <p:nvPr>
            <p:ph idx="1"/>
          </p:nvPr>
        </p:nvSpPr>
        <p:spPr>
          <a:xfrm>
            <a:off x="1115616" y="1200154"/>
            <a:ext cx="7499176" cy="3394472"/>
          </a:xfrm>
        </p:spPr>
        <p:txBody>
          <a:bodyPr>
            <a:normAutofit/>
          </a:bodyPr>
          <a:lstStyle/>
          <a:p>
            <a:pPr marL="0" lvl="0" indent="0">
              <a:spcBef>
                <a:spcPts val="1800"/>
              </a:spcBef>
              <a:buNone/>
            </a:pPr>
            <a:r>
              <a:rPr lang="ru-RU" dirty="0"/>
              <a:t>Допускается  увеличение цены контракта до 15% от цены предложения участник, но таким образом, чтобы это не превышало НМЦК, если контракт заключается с организацией инвалидов (ст. 29 Закона №44-ФЗ</a:t>
            </a:r>
            <a:r>
              <a:rPr lang="ru-RU" dirty="0" smtClean="0"/>
              <a:t>).</a:t>
            </a:r>
            <a:endParaRPr lang="ru-RU" dirty="0"/>
          </a:p>
          <a:p>
            <a:pPr marL="0" lvl="0" indent="0">
              <a:spcBef>
                <a:spcPts val="1800"/>
              </a:spcBef>
              <a:buNone/>
            </a:pPr>
            <a:r>
              <a:rPr lang="ru-RU" dirty="0"/>
              <a:t>Допускается  увеличение цены контракта до 15% от цены предложения участник, но таким образом, чтобы это не превышало НМЦК, если контракт заключается с учреждением или предприятием уголовно-исполнительной системы (ст.28 Закона № 44-ФЗ</a:t>
            </a:r>
            <a:r>
              <a:rPr lang="ru-RU" dirty="0" smtClean="0"/>
              <a:t>).</a:t>
            </a:r>
            <a:endParaRPr lang="ru-RU" dirty="0"/>
          </a:p>
          <a:p>
            <a:pPr marL="0" lvl="0" indent="0">
              <a:spcBef>
                <a:spcPts val="1800"/>
              </a:spcBef>
              <a:buNone/>
            </a:pPr>
            <a:r>
              <a:rPr lang="ru-RU" dirty="0"/>
              <a:t>Допускается увеличение цены контракта  по итогам аукциона на основании ч. 18 ст. 34 </a:t>
            </a:r>
            <a:r>
              <a:rPr lang="ru-RU" dirty="0" smtClean="0"/>
              <a:t/>
            </a:r>
            <a:br>
              <a:rPr lang="ru-RU" dirty="0" smtClean="0"/>
            </a:br>
            <a:r>
              <a:rPr lang="ru-RU" dirty="0" smtClean="0"/>
              <a:t>Закона </a:t>
            </a:r>
            <a:r>
              <a:rPr lang="ru-RU" dirty="0"/>
              <a:t>№44-ФЗ товара на сумму, не превышающую разницу между ценой контракта, предложенной таким участником, и начальной (максимальной) ценой </a:t>
            </a:r>
            <a:r>
              <a:rPr lang="ru-RU" dirty="0" smtClean="0"/>
              <a:t>контракта.</a:t>
            </a:r>
            <a:endParaRPr lang="ru-RU" dirty="0"/>
          </a:p>
          <a:p>
            <a:pPr marL="0" lvl="0" indent="0">
              <a:spcBef>
                <a:spcPts val="1800"/>
              </a:spcBef>
              <a:buNone/>
            </a:pPr>
            <a:r>
              <a:rPr lang="ru-RU" dirty="0"/>
              <a:t>Если электронный аукцион признан несостоявшимся, и по его итогам контракт будет заключаться </a:t>
            </a:r>
            <a:r>
              <a:rPr lang="ru-RU" dirty="0" smtClean="0"/>
              <a:t/>
            </a:r>
            <a:br>
              <a:rPr lang="ru-RU" dirty="0" smtClean="0"/>
            </a:br>
            <a:r>
              <a:rPr lang="ru-RU" dirty="0" smtClean="0"/>
              <a:t>с </a:t>
            </a:r>
            <a:r>
              <a:rPr lang="ru-RU" dirty="0"/>
              <a:t>единственным участником (заявился единственный участник либо по итогам рассмотрения первых частей остался один участник, и торги не будут проводиться), по закону контракт должен быть заключен по НМЦК. </a:t>
            </a:r>
            <a:r>
              <a:rPr lang="ru-RU" b="1" dirty="0"/>
              <a:t>Но, по согласованию сторон, цена контракта может быть снижена</a:t>
            </a:r>
            <a:r>
              <a:rPr lang="ru-RU" b="1" dirty="0" smtClean="0"/>
              <a:t>.</a:t>
            </a:r>
            <a:endParaRPr lang="ru-RU" b="1" dirty="0"/>
          </a:p>
        </p:txBody>
      </p:sp>
      <p:pic>
        <p:nvPicPr>
          <p:cNvPr id="4" name="Picture 2" descr="C:\Users\Drimkast\Desktop\Преза_вашкеба\225881 Презентации по обучению\тема 3\set-06.pn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33195" y="1226445"/>
            <a:ext cx="552046" cy="4247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Drimkast\Desktop\Преза_вашкеба\225881 Презентации по обучению\тема 3\set-07.png"/>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33195" y="2005310"/>
            <a:ext cx="552046" cy="4247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Drimkast\Desktop\Преза_вашкеба\225881 Презентации по обучению\тема 3\set-08.png"/>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33195" y="2784178"/>
            <a:ext cx="552046" cy="4247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Drimkast\Desktop\Преза_вашкеба\225881 Презентации по обучению\тема 3\set-09.png"/>
          <p:cNvPicPr>
            <a:picLocks noChangeAspect="1" noChangeArrowheads="1"/>
          </p:cNvPicPr>
          <p:nvPr/>
        </p:nvPicPr>
        <p:blipFill>
          <a:blip r:embed="rId10" cstate="print">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33195" y="3523191"/>
            <a:ext cx="552046" cy="42478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32123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000" b="1" dirty="0"/>
              <a:t>Изменение контракта на этапе исполнения</a:t>
            </a:r>
          </a:p>
        </p:txBody>
      </p:sp>
      <p:sp>
        <p:nvSpPr>
          <p:cNvPr id="3" name="Объект 2"/>
          <p:cNvSpPr>
            <a:spLocks noGrp="1"/>
          </p:cNvSpPr>
          <p:nvPr>
            <p:ph idx="1"/>
          </p:nvPr>
        </p:nvSpPr>
        <p:spPr>
          <a:xfrm>
            <a:off x="539750" y="1200155"/>
            <a:ext cx="8280722" cy="3637393"/>
          </a:xfrm>
        </p:spPr>
        <p:txBody>
          <a:bodyPr>
            <a:normAutofit lnSpcReduction="10000"/>
          </a:bodyPr>
          <a:lstStyle/>
          <a:p>
            <a:pPr marL="0" indent="0">
              <a:buNone/>
            </a:pPr>
            <a:r>
              <a:rPr lang="ru-RU" b="1" dirty="0"/>
              <a:t>Изменения регулируются статьей 95 Закона 44-ФЗ и допускаются только в исключительных случаях: </a:t>
            </a:r>
          </a:p>
          <a:p>
            <a:pPr marL="534988" indent="0">
              <a:buNone/>
            </a:pPr>
            <a:r>
              <a:rPr lang="ru-RU" dirty="0"/>
              <a:t>Если цена контракта и объем поставки меняются пропорционально не </a:t>
            </a:r>
            <a:r>
              <a:rPr lang="ru-RU" dirty="0" smtClean="0"/>
              <a:t>более,</a:t>
            </a:r>
            <a:br>
              <a:rPr lang="ru-RU" dirty="0" smtClean="0"/>
            </a:br>
            <a:r>
              <a:rPr lang="ru-RU" dirty="0" smtClean="0"/>
              <a:t>чем </a:t>
            </a:r>
            <a:r>
              <a:rPr lang="ru-RU" dirty="0"/>
              <a:t>на </a:t>
            </a:r>
            <a:r>
              <a:rPr lang="ru-RU" dirty="0" smtClean="0"/>
              <a:t>10%.</a:t>
            </a:r>
            <a:endParaRPr lang="ru-RU" sz="700" dirty="0"/>
          </a:p>
          <a:p>
            <a:pPr marL="534988" indent="0">
              <a:spcAft>
                <a:spcPts val="600"/>
              </a:spcAft>
              <a:buNone/>
            </a:pPr>
            <a:r>
              <a:rPr lang="ru-RU" dirty="0" smtClean="0"/>
              <a:t>Если </a:t>
            </a:r>
            <a:r>
              <a:rPr lang="ru-RU" dirty="0"/>
              <a:t>невозможно исполнение контактов 2 типов с ценами  равными или превышающими цены, установленные Правительством РФ</a:t>
            </a:r>
            <a:r>
              <a:rPr lang="ru-RU" dirty="0" smtClean="0"/>
              <a:t>:</a:t>
            </a:r>
            <a:endParaRPr lang="ru-RU" sz="700" dirty="0"/>
          </a:p>
          <a:p>
            <a:pPr marL="712788" indent="-177800">
              <a:lnSpc>
                <a:spcPct val="110000"/>
              </a:lnSpc>
              <a:spcBef>
                <a:spcPts val="0"/>
              </a:spcBef>
            </a:pPr>
            <a:r>
              <a:rPr lang="ru-RU" dirty="0"/>
              <a:t>Заключенных  не менее, чем на 3 года для нужд субъекта РФ или РФ </a:t>
            </a:r>
          </a:p>
          <a:p>
            <a:pPr marL="712788" indent="-177800">
              <a:lnSpc>
                <a:spcPct val="110000"/>
              </a:lnSpc>
              <a:spcBef>
                <a:spcPts val="0"/>
              </a:spcBef>
            </a:pPr>
            <a:r>
              <a:rPr lang="ru-RU" dirty="0"/>
              <a:t>Заключенных не менее, чем на 1 год, для удовлетворения муниципальных </a:t>
            </a:r>
            <a:r>
              <a:rPr lang="ru-RU" dirty="0" smtClean="0"/>
              <a:t>нужд</a:t>
            </a:r>
            <a:endParaRPr lang="ru-RU" sz="900" dirty="0"/>
          </a:p>
          <a:p>
            <a:pPr marL="534988" indent="0">
              <a:spcBef>
                <a:spcPts val="600"/>
              </a:spcBef>
              <a:buNone/>
            </a:pPr>
            <a:r>
              <a:rPr lang="ru-RU" dirty="0"/>
              <a:t>Изменение таких  контрактов может быть только на основании на основании решений Правительства </a:t>
            </a:r>
            <a:r>
              <a:rPr lang="ru-RU" dirty="0" smtClean="0"/>
              <a:t>РФ, субъекта </a:t>
            </a:r>
            <a:r>
              <a:rPr lang="ru-RU" dirty="0"/>
              <a:t>РФ или местной </a:t>
            </a:r>
            <a:r>
              <a:rPr lang="ru-RU" dirty="0" smtClean="0"/>
              <a:t>администрации.</a:t>
            </a:r>
            <a:endParaRPr lang="ru-RU" sz="700" b="1" dirty="0"/>
          </a:p>
          <a:p>
            <a:pPr marL="534988" indent="0">
              <a:buNone/>
            </a:pPr>
            <a:r>
              <a:rPr lang="ru-RU" dirty="0" smtClean="0"/>
              <a:t>Изменение </a:t>
            </a:r>
            <a:r>
              <a:rPr lang="ru-RU" dirty="0"/>
              <a:t>в соответствии с законодательством РФ регулируемых цен (тарифов) на товары, </a:t>
            </a:r>
            <a:r>
              <a:rPr lang="ru-RU" dirty="0" smtClean="0"/>
              <a:t/>
            </a:r>
            <a:br>
              <a:rPr lang="ru-RU" dirty="0" smtClean="0"/>
            </a:br>
            <a:r>
              <a:rPr lang="ru-RU" dirty="0" smtClean="0"/>
              <a:t>работы</a:t>
            </a:r>
            <a:r>
              <a:rPr lang="ru-RU" dirty="0"/>
              <a:t>, </a:t>
            </a:r>
            <a:r>
              <a:rPr lang="ru-RU" dirty="0" smtClean="0"/>
              <a:t>услуги.</a:t>
            </a:r>
            <a:endParaRPr lang="ru-RU" sz="900" dirty="0"/>
          </a:p>
          <a:p>
            <a:pPr marL="534988" indent="0">
              <a:buNone/>
            </a:pPr>
            <a:r>
              <a:rPr lang="ru-RU" dirty="0" smtClean="0"/>
              <a:t>При </a:t>
            </a:r>
            <a:r>
              <a:rPr lang="ru-RU" dirty="0"/>
              <a:t>сокращении ранее доведенных лимитов бюджетных средств. При этом заказчик согласовывает новые условия </a:t>
            </a:r>
            <a:r>
              <a:rPr lang="ru-RU" dirty="0" smtClean="0"/>
              <a:t>контракта.</a:t>
            </a:r>
            <a:endParaRPr lang="ru-RU" sz="900" dirty="0"/>
          </a:p>
          <a:p>
            <a:pPr marL="534988" indent="0">
              <a:buNone/>
            </a:pPr>
            <a:r>
              <a:rPr lang="ru-RU" dirty="0" smtClean="0"/>
              <a:t>В </a:t>
            </a:r>
            <a:r>
              <a:rPr lang="ru-RU" dirty="0"/>
              <a:t>случае заключения контракта с иностранной организацией на лечение гражданина РФ </a:t>
            </a:r>
            <a:r>
              <a:rPr lang="ru-RU" dirty="0" smtClean="0"/>
              <a:t/>
            </a:r>
            <a:br>
              <a:rPr lang="ru-RU" dirty="0" smtClean="0"/>
            </a:br>
            <a:r>
              <a:rPr lang="ru-RU" dirty="0" smtClean="0"/>
              <a:t>за </a:t>
            </a:r>
            <a:r>
              <a:rPr lang="ru-RU" dirty="0"/>
              <a:t>пределами территории </a:t>
            </a:r>
            <a:r>
              <a:rPr lang="ru-RU" dirty="0" smtClean="0"/>
              <a:t>РФ.</a:t>
            </a:r>
            <a:endParaRPr lang="ru-RU" dirty="0"/>
          </a:p>
        </p:txBody>
      </p:sp>
      <p:pic>
        <p:nvPicPr>
          <p:cNvPr id="16386" name="Picture 2" descr="C:\Users\Drimkast\Desktop\Преза_вашкеба\225881 Презентации по обучению\тема 2\set [Восстановлен]-15.pn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29596" y="4265856"/>
            <a:ext cx="414033" cy="318592"/>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C:\Users\Drimkast\Desktop\Преза_вашкеба\225881 Презентации по обучению\тема 2\set [Восстановлен]-11.png"/>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29596" y="1525368"/>
            <a:ext cx="414033" cy="318592"/>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C:\Users\Drimkast\Desktop\Преза_вашкеба\225881 Презентации по обучению\тема 2\set [Восстановлен]-12.png"/>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29596" y="2005302"/>
            <a:ext cx="414033" cy="318592"/>
          </a:xfrm>
          <a:prstGeom prst="rect">
            <a:avLst/>
          </a:prstGeom>
          <a:noFill/>
          <a:extLst>
            <a:ext uri="{909E8E84-426E-40DD-AFC4-6F175D3DCCD1}">
              <a14:hiddenFill xmlns:a14="http://schemas.microsoft.com/office/drawing/2010/main">
                <a:solidFill>
                  <a:srgbClr val="FFFFFF"/>
                </a:solidFill>
              </a14:hiddenFill>
            </a:ext>
          </a:extLst>
        </p:spPr>
      </p:pic>
      <p:pic>
        <p:nvPicPr>
          <p:cNvPr id="16389" name="Picture 5" descr="C:\Users\Drimkast\Desktop\Преза_вашкеба\225881 Презентации по обучению\тема 2\set [Восстановлен]-13.png"/>
          <p:cNvPicPr>
            <a:picLocks noChangeAspect="1" noChangeArrowheads="1"/>
          </p:cNvPicPr>
          <p:nvPr/>
        </p:nvPicPr>
        <p:blipFill>
          <a:blip r:embed="rId10" cstate="print">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29596" y="3315249"/>
            <a:ext cx="414033" cy="318592"/>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C:\Users\Drimkast\Desktop\Преза_вашкеба\225881 Презентации по обучению\тема 2\set [Восстановлен]-14.png"/>
          <p:cNvPicPr>
            <a:picLocks noChangeAspect="1" noChangeArrowheads="1"/>
          </p:cNvPicPr>
          <p:nvPr/>
        </p:nvPicPr>
        <p:blipFill>
          <a:blip r:embed="rId12" cstate="print">
            <a:extLst>
              <a:ext uri="{BEBA8EAE-BF5A-486C-A8C5-ECC9F3942E4B}">
                <a14:imgProps xmlns:a14="http://schemas.microsoft.com/office/drawing/2010/main">
                  <a14:imgLayer r:embed="rId1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29596" y="3795141"/>
            <a:ext cx="414033" cy="31859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92553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411760" y="205981"/>
            <a:ext cx="6275040" cy="857250"/>
          </a:xfrm>
        </p:spPr>
        <p:txBody>
          <a:bodyPr>
            <a:normAutofit/>
          </a:bodyPr>
          <a:lstStyle/>
          <a:p>
            <a:pPr algn="ctr"/>
            <a:r>
              <a:rPr lang="ru-RU" sz="2000" b="1" dirty="0"/>
              <a:t>Правила пересмотра контракта </a:t>
            </a:r>
            <a:br>
              <a:rPr lang="ru-RU" sz="2000" b="1" dirty="0"/>
            </a:br>
            <a:r>
              <a:rPr lang="ru-RU" sz="2000" b="1" dirty="0"/>
              <a:t>на этапе исполнения</a:t>
            </a:r>
          </a:p>
        </p:txBody>
      </p:sp>
      <p:sp>
        <p:nvSpPr>
          <p:cNvPr id="5" name="Объект 2"/>
          <p:cNvSpPr>
            <a:spLocks noGrp="1"/>
          </p:cNvSpPr>
          <p:nvPr>
            <p:ph idx="1"/>
          </p:nvPr>
        </p:nvSpPr>
        <p:spPr>
          <a:xfrm>
            <a:off x="2411760" y="1200154"/>
            <a:ext cx="6275040" cy="3394472"/>
          </a:xfrm>
        </p:spPr>
        <p:txBody>
          <a:bodyPr>
            <a:normAutofit/>
          </a:bodyPr>
          <a:lstStyle/>
          <a:p>
            <a:pPr marL="0" indent="0">
              <a:buNone/>
            </a:pPr>
            <a:r>
              <a:rPr lang="ru-RU" dirty="0" smtClean="0"/>
              <a:t>Заказчик руководствуется  </a:t>
            </a:r>
            <a:r>
              <a:rPr lang="ru-RU" dirty="0"/>
              <a:t>Постановлением Правительства РФ от 28.11.2013 </a:t>
            </a:r>
            <a:r>
              <a:rPr lang="ru-RU" dirty="0" smtClean="0"/>
              <a:t/>
            </a:r>
            <a:br>
              <a:rPr lang="ru-RU" dirty="0" smtClean="0"/>
            </a:br>
            <a:r>
              <a:rPr lang="ru-RU" dirty="0" smtClean="0"/>
              <a:t>N </a:t>
            </a:r>
            <a:r>
              <a:rPr lang="ru-RU" dirty="0"/>
              <a:t>1090 "Об утверждении методики сокращения количества товаров, объемов работ или услуг при уменьшении цены контракта".  </a:t>
            </a:r>
          </a:p>
          <a:p>
            <a:pPr marL="0" indent="0">
              <a:buNone/>
            </a:pPr>
            <a:r>
              <a:rPr lang="ru-RU" dirty="0" smtClean="0"/>
              <a:t>Соблюдается </a:t>
            </a:r>
            <a:r>
              <a:rPr lang="ru-RU" dirty="0"/>
              <a:t>соразмерность изменения цены контракта и количества товара, объема работы или услуги, если пересмотр контракта происходит из-за сокращения объемов бюджетного финансирования, доведенного до </a:t>
            </a:r>
            <a:r>
              <a:rPr lang="ru-RU" dirty="0" smtClean="0"/>
              <a:t>заказчика.</a:t>
            </a:r>
            <a:endParaRPr lang="ru-RU" dirty="0"/>
          </a:p>
          <a:p>
            <a:pPr marL="0" indent="0">
              <a:buNone/>
            </a:pPr>
            <a:r>
              <a:rPr lang="ru-RU" dirty="0" smtClean="0"/>
              <a:t>Если </a:t>
            </a:r>
            <a:r>
              <a:rPr lang="ru-RU" dirty="0"/>
              <a:t>финансирование по контракту  сокращено таким образом, что его полноценное исполнение невозможно, то  приоритетными для исполнения остается поставка товара, необходимого для нормального жизнеобеспечения и (или) по которому поставщиком обязательства уже </a:t>
            </a:r>
            <a:r>
              <a:rPr lang="ru-RU" dirty="0" smtClean="0"/>
              <a:t>исполнены.</a:t>
            </a:r>
          </a:p>
          <a:p>
            <a:pPr marL="0" indent="0">
              <a:buNone/>
            </a:pPr>
            <a:r>
              <a:rPr lang="ru-RU" dirty="0" smtClean="0"/>
              <a:t>При </a:t>
            </a:r>
            <a:r>
              <a:rPr lang="ru-RU" dirty="0"/>
              <a:t>исполнении контракта (за исключением случаев сокращения финансирования по контракту) по согласованию заказчика с поставщиком  допускается поставка товара, выполнение работы или оказание услуги, характеристики которых превосходят характеристики ТРУ, указанные в </a:t>
            </a:r>
            <a:r>
              <a:rPr lang="ru-RU" dirty="0" smtClean="0"/>
              <a:t>контракте.</a:t>
            </a:r>
            <a:endParaRPr lang="ru-RU" dirty="0"/>
          </a:p>
        </p:txBody>
      </p:sp>
      <p:pic>
        <p:nvPicPr>
          <p:cNvPr id="5122" name="Picture 2" descr="C:\Users\Drimkast\Desktop\Преза_вашкеба\225881 Презентации по обучению\тема 4\shutterstock_19463069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5986" r="8800"/>
          <a:stretch/>
        </p:blipFill>
        <p:spPr bwMode="auto">
          <a:xfrm>
            <a:off x="12" y="-2774"/>
            <a:ext cx="1979613" cy="514628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19576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411760" y="205981"/>
            <a:ext cx="6275040" cy="857250"/>
          </a:xfrm>
        </p:spPr>
        <p:txBody>
          <a:bodyPr>
            <a:normAutofit/>
          </a:bodyPr>
          <a:lstStyle/>
          <a:p>
            <a:pPr algn="ctr"/>
            <a:r>
              <a:rPr lang="ru-RU" sz="2000" b="1" dirty="0"/>
              <a:t>Перемена стороны в ходе исполнения контракта</a:t>
            </a:r>
          </a:p>
        </p:txBody>
      </p:sp>
      <p:sp>
        <p:nvSpPr>
          <p:cNvPr id="5" name="Объект 2"/>
          <p:cNvSpPr>
            <a:spLocks noGrp="1"/>
          </p:cNvSpPr>
          <p:nvPr>
            <p:ph idx="1"/>
          </p:nvPr>
        </p:nvSpPr>
        <p:spPr>
          <a:xfrm>
            <a:off x="3174809" y="1200154"/>
            <a:ext cx="5512003" cy="3394472"/>
          </a:xfrm>
        </p:spPr>
        <p:txBody>
          <a:bodyPr>
            <a:normAutofit/>
          </a:bodyPr>
          <a:lstStyle/>
          <a:p>
            <a:pPr marL="0" indent="0">
              <a:spcBef>
                <a:spcPts val="2400"/>
              </a:spcBef>
              <a:buNone/>
            </a:pPr>
            <a:r>
              <a:rPr lang="ru-RU" dirty="0" smtClean="0"/>
              <a:t>Перемена </a:t>
            </a:r>
            <a:r>
              <a:rPr lang="ru-RU" dirty="0"/>
              <a:t>стороны контракта допускается только если сторона является правопреемником по контракту вследствие реорганизации юридического лица </a:t>
            </a:r>
            <a:r>
              <a:rPr lang="ru-RU" dirty="0" smtClean="0"/>
              <a:t>в </a:t>
            </a:r>
            <a:r>
              <a:rPr lang="ru-RU" dirty="0"/>
              <a:t>форме преобразования, слияния или присоединения.</a:t>
            </a:r>
          </a:p>
          <a:p>
            <a:pPr marL="0" indent="0">
              <a:spcBef>
                <a:spcPts val="2400"/>
              </a:spcBef>
              <a:buNone/>
            </a:pPr>
            <a:r>
              <a:rPr lang="ru-RU" dirty="0"/>
              <a:t>В случае перемены заказчика права и обязанности заказчика, предусмотренные контрактом, переходят к новому заказчику.</a:t>
            </a:r>
          </a:p>
          <a:p>
            <a:pPr marL="0" indent="0">
              <a:spcBef>
                <a:spcPts val="2400"/>
              </a:spcBef>
              <a:buNone/>
            </a:pPr>
            <a:r>
              <a:rPr lang="ru-RU" dirty="0"/>
              <a:t>В случае перемены стороны контракта соответствующие изменения должны быть внесены заказчиком в реестр контрактов, заключенных заказчиком.</a:t>
            </a:r>
          </a:p>
        </p:txBody>
      </p:sp>
      <p:pic>
        <p:nvPicPr>
          <p:cNvPr id="2050" name="Picture 2" descr="C:\Users\Drimkast\Desktop\Преза_вашкеба\225881 Презентации по обучению\тема 4\set-0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6653" y="2776615"/>
            <a:ext cx="504000" cy="49558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rimkast\Desktop\Преза_вашкеба\225881 Презентации по обучению\тема 4\set-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36653" y="1268034"/>
            <a:ext cx="504000" cy="4955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Drimkast\Desktop\Преза_вашкеба\225881 Презентации по обучению\тема 4\set-0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36653" y="2005303"/>
            <a:ext cx="504000" cy="49558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Drimkast\Desktop\Преза_вашкеба\225881 Презентации по обучению\тема 4\shutterstock_28782823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9073" r="15842"/>
          <a:stretch/>
        </p:blipFill>
        <p:spPr bwMode="auto">
          <a:xfrm>
            <a:off x="1" y="-1"/>
            <a:ext cx="1979612" cy="514350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53083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60039" y="267494"/>
            <a:ext cx="6120680" cy="857250"/>
          </a:xfrm>
        </p:spPr>
        <p:txBody>
          <a:bodyPr>
            <a:normAutofit/>
          </a:bodyPr>
          <a:lstStyle/>
          <a:p>
            <a:pPr algn="ctr"/>
            <a:r>
              <a:rPr lang="ru-RU" sz="2000" b="1" dirty="0"/>
              <a:t>Мониторинг в сфере закупок по 44-ФЗ</a:t>
            </a:r>
          </a:p>
        </p:txBody>
      </p:sp>
      <p:sp>
        <p:nvSpPr>
          <p:cNvPr id="3" name="Прямоугольник 2"/>
          <p:cNvSpPr/>
          <p:nvPr/>
        </p:nvSpPr>
        <p:spPr>
          <a:xfrm>
            <a:off x="2617097" y="1414004"/>
            <a:ext cx="6120680" cy="1323439"/>
          </a:xfrm>
          <a:prstGeom prst="rect">
            <a:avLst/>
          </a:prstGeom>
        </p:spPr>
        <p:txBody>
          <a:bodyPr wrap="square">
            <a:spAutoFit/>
          </a:bodyPr>
          <a:lstStyle/>
          <a:p>
            <a:r>
              <a:rPr lang="ru-RU" sz="1600" b="1" dirty="0">
                <a:latin typeface="Arial" panose="020B0604020202020204" pitchFamily="34" charset="0"/>
                <a:cs typeface="Arial" panose="020B0604020202020204" pitchFamily="34" charset="0"/>
              </a:rPr>
              <a:t>Мониторинг закупок </a:t>
            </a:r>
            <a:r>
              <a:rPr lang="ru-RU" sz="1600" dirty="0">
                <a:latin typeface="Arial" panose="020B0604020202020204" pitchFamily="34" charset="0"/>
                <a:cs typeface="Arial" panose="020B0604020202020204" pitchFamily="34" charset="0"/>
              </a:rPr>
              <a:t>представляет собой систему наблюдений в сфере закупок, осуществляемых на постоянной основе посредством сбора, обобщения, систематизации и оценки информации об осуществлении закупок, в том числе реализации </a:t>
            </a:r>
            <a:r>
              <a:rPr lang="ru-RU" sz="1600" b="1" dirty="0">
                <a:solidFill>
                  <a:srgbClr val="C00000"/>
                </a:solidFill>
                <a:latin typeface="Arial" panose="020B0604020202020204" pitchFamily="34" charset="0"/>
                <a:cs typeface="Arial" panose="020B0604020202020204" pitchFamily="34" charset="0"/>
              </a:rPr>
              <a:t>планов закупок </a:t>
            </a:r>
            <a:r>
              <a:rPr lang="ru-RU" sz="1600" dirty="0">
                <a:latin typeface="Arial" panose="020B0604020202020204" pitchFamily="34" charset="0"/>
                <a:cs typeface="Arial" panose="020B0604020202020204" pitchFamily="34" charset="0"/>
              </a:rPr>
              <a:t>и планов-графиков.</a:t>
            </a:r>
          </a:p>
        </p:txBody>
      </p:sp>
      <p:sp>
        <p:nvSpPr>
          <p:cNvPr id="4" name="Прямоугольник 3"/>
          <p:cNvSpPr/>
          <p:nvPr/>
        </p:nvSpPr>
        <p:spPr>
          <a:xfrm>
            <a:off x="2220286" y="4478641"/>
            <a:ext cx="6600186" cy="369332"/>
          </a:xfrm>
          <a:prstGeom prst="rect">
            <a:avLst/>
          </a:prstGeom>
        </p:spPr>
        <p:txBody>
          <a:bodyPr wrap="square">
            <a:spAutoFit/>
          </a:bodyPr>
          <a:lstStyle/>
          <a:p>
            <a:pPr algn="r"/>
            <a:r>
              <a:rPr lang="ru-RU" i="1" dirty="0" smtClean="0">
                <a:solidFill>
                  <a:schemeClr val="tx1">
                    <a:lumMod val="65000"/>
                    <a:lumOff val="35000"/>
                  </a:schemeClr>
                </a:solidFill>
              </a:rPr>
              <a:t>Ст.97 44-ФЗ</a:t>
            </a:r>
            <a:endParaRPr lang="ru-RU" i="1" dirty="0">
              <a:solidFill>
                <a:schemeClr val="tx1">
                  <a:lumMod val="65000"/>
                  <a:lumOff val="35000"/>
                </a:schemeClr>
              </a:solidFill>
            </a:endParaRPr>
          </a:p>
        </p:txBody>
      </p:sp>
      <p:pic>
        <p:nvPicPr>
          <p:cNvPr id="5" name="Picture 2" descr="C:\Users\Drimkast\Desktop\Преза_вашкеба\217864\картинки\shutterstock_13110278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709" t="14828" b="30872"/>
          <a:stretch/>
        </p:blipFill>
        <p:spPr bwMode="auto">
          <a:xfrm rot="16200000">
            <a:off x="-1544037" y="1507941"/>
            <a:ext cx="5230815" cy="2228541"/>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627784" y="3054326"/>
            <a:ext cx="6120680" cy="307777"/>
          </a:xfrm>
          <a:prstGeom prst="rect">
            <a:avLst/>
          </a:prstGeom>
        </p:spPr>
        <p:txBody>
          <a:bodyPr wrap="square">
            <a:spAutoFit/>
          </a:bodyPr>
          <a:lstStyle/>
          <a:p>
            <a:r>
              <a:rPr lang="ru-RU" sz="1400" b="1" i="1" dirty="0" smtClean="0">
                <a:latin typeface="Arial" panose="020B0604020202020204" pitchFamily="34" charset="0"/>
                <a:cs typeface="Arial" panose="020B0604020202020204" pitchFamily="34" charset="0"/>
              </a:rPr>
              <a:t>Примечание: </a:t>
            </a:r>
            <a:r>
              <a:rPr lang="ru-RU" sz="1400" i="1" dirty="0" smtClean="0">
                <a:latin typeface="Arial" panose="020B0604020202020204" pitchFamily="34" charset="0"/>
                <a:cs typeface="Arial" panose="020B0604020202020204" pitchFamily="34" charset="0"/>
              </a:rPr>
              <a:t>с 1 октября 2019 года </a:t>
            </a:r>
            <a:r>
              <a:rPr lang="ru-RU" sz="1400" i="1" dirty="0" smtClean="0">
                <a:solidFill>
                  <a:srgbClr val="C00000"/>
                </a:solidFill>
                <a:latin typeface="Arial" panose="020B0604020202020204" pitchFamily="34" charset="0"/>
                <a:cs typeface="Arial" panose="020B0604020202020204" pitchFamily="34" charset="0"/>
              </a:rPr>
              <a:t>планы закупок отменяются</a:t>
            </a:r>
            <a:endParaRPr lang="ru-RU" sz="1400" i="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921556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83518"/>
            <a:ext cx="7632848" cy="432048"/>
          </a:xfrm>
        </p:spPr>
        <p:txBody>
          <a:bodyPr/>
          <a:lstStyle/>
          <a:p>
            <a:pPr algn="ctr"/>
            <a:r>
              <a:rPr lang="ru-RU" sz="2000" b="1" dirty="0" smtClean="0">
                <a:latin typeface="Arial" panose="020B0604020202020204" pitchFamily="34" charset="0"/>
                <a:cs typeface="Arial" panose="020B0604020202020204" pitchFamily="34" charset="0"/>
              </a:rPr>
              <a:t>Новые </a:t>
            </a:r>
            <a:r>
              <a:rPr lang="ru-RU" sz="2000" b="1" dirty="0">
                <a:latin typeface="Arial" panose="020B0604020202020204" pitchFamily="34" charset="0"/>
                <a:cs typeface="Arial" panose="020B0604020202020204" pitchFamily="34" charset="0"/>
              </a:rPr>
              <a:t>условия изменения контрактов</a:t>
            </a:r>
          </a:p>
        </p:txBody>
      </p:sp>
      <p:sp>
        <p:nvSpPr>
          <p:cNvPr id="3" name="Текст 2"/>
          <p:cNvSpPr>
            <a:spLocks noGrp="1"/>
          </p:cNvSpPr>
          <p:nvPr>
            <p:ph type="body" idx="1"/>
          </p:nvPr>
        </p:nvSpPr>
        <p:spPr>
          <a:xfrm>
            <a:off x="510126" y="1131590"/>
            <a:ext cx="8229599" cy="3394710"/>
          </a:xfrm>
        </p:spPr>
        <p:txBody>
          <a:bodyPr/>
          <a:lstStyle/>
          <a:p>
            <a:r>
              <a:rPr lang="ru-RU" sz="1600" dirty="0" smtClean="0"/>
              <a:t>Возможно изменение существенных условий исполнения контракта, если:</a:t>
            </a:r>
          </a:p>
          <a:p>
            <a:pPr marL="285750" indent="-285750">
              <a:buFont typeface="Arial" panose="020B0604020202020204" pitchFamily="34" charset="0"/>
              <a:buChar char="•"/>
            </a:pPr>
            <a:r>
              <a:rPr lang="ru-RU" sz="1600" dirty="0" smtClean="0"/>
              <a:t>контракт заключен на срок не менее 1 года, цена равна предельному размеру цены, установленной Правительством РФ или превышает его</a:t>
            </a:r>
          </a:p>
          <a:p>
            <a:pPr marL="285750" indent="-285750">
              <a:buFont typeface="Arial" panose="020B0604020202020204" pitchFamily="34" charset="0"/>
              <a:buChar char="•"/>
            </a:pPr>
            <a:r>
              <a:rPr lang="ru-RU" sz="1600" dirty="0" smtClean="0"/>
              <a:t>имеется обоснование такого изменения</a:t>
            </a:r>
            <a:r>
              <a:rPr lang="ru-RU" sz="1600" dirty="0" smtClean="0">
                <a:latin typeface="Arial"/>
                <a:cs typeface="Arial"/>
              </a:rPr>
              <a:t>−</a:t>
            </a:r>
            <a:r>
              <a:rPr lang="ru-RU" sz="1600" dirty="0" smtClean="0"/>
              <a:t>на основании решения Правительства РФ, Правительства субъекта РФ или муниципальной администрации</a:t>
            </a:r>
          </a:p>
          <a:p>
            <a:pPr marL="285750" indent="-285750">
              <a:buFont typeface="Arial" panose="020B0604020202020204" pitchFamily="34" charset="0"/>
              <a:buChar char="•"/>
            </a:pPr>
            <a:r>
              <a:rPr lang="ru-RU" sz="1600" dirty="0" smtClean="0"/>
              <a:t>изменение не приведет к увеличению срока исполнения контракта и (или) цен более, чем на 30%, при этом в этот период не включается срок получения положительного заключения экспертизы проектной документации (если есть необходимость внесения в нее изменений)</a:t>
            </a:r>
          </a:p>
          <a:p>
            <a:pPr marL="285750" indent="-285750">
              <a:buFont typeface="Arial" panose="020B0604020202020204" pitchFamily="34" charset="0"/>
              <a:buChar char="•"/>
            </a:pPr>
            <a:endParaRPr lang="ru-RU" sz="1600" dirty="0"/>
          </a:p>
          <a:p>
            <a:pPr marL="285750" indent="-285750">
              <a:buFont typeface="Arial" panose="020B0604020202020204" pitchFamily="34" charset="0"/>
              <a:buChar char="•"/>
            </a:pPr>
            <a:endParaRPr lang="ru-RU" sz="1600" dirty="0" smtClean="0"/>
          </a:p>
          <a:p>
            <a:r>
              <a:rPr lang="ru-RU" sz="1600" i="1" dirty="0" smtClean="0"/>
              <a:t>(с 1 июля 2019 года, поправки внесены в статью 95 Закона№ 44-ФЗ)</a:t>
            </a:r>
          </a:p>
          <a:p>
            <a:endParaRPr lang="ru-RU" dirty="0"/>
          </a:p>
        </p:txBody>
      </p:sp>
      <p:sp>
        <p:nvSpPr>
          <p:cNvPr id="4" name="Прямоугольник 3"/>
          <p:cNvSpPr/>
          <p:nvPr/>
        </p:nvSpPr>
        <p:spPr>
          <a:xfrm>
            <a:off x="7524328" y="127013"/>
            <a:ext cx="1215397" cy="307777"/>
          </a:xfrm>
          <a:prstGeom prst="rect">
            <a:avLst/>
          </a:prstGeom>
        </p:spPr>
        <p:txBody>
          <a:bodyPr wrap="none">
            <a:spAutoFit/>
          </a:bodyPr>
          <a:lstStyle/>
          <a:p>
            <a:r>
              <a:rPr lang="ru-RU" sz="1400" b="1" dirty="0">
                <a:solidFill>
                  <a:srgbClr val="C00000"/>
                </a:solidFill>
              </a:rPr>
              <a:t>с </a:t>
            </a:r>
            <a:r>
              <a:rPr lang="ru-RU" sz="1400" b="1" dirty="0" smtClean="0">
                <a:solidFill>
                  <a:srgbClr val="C00000"/>
                </a:solidFill>
              </a:rPr>
              <a:t>01.07.2019.</a:t>
            </a:r>
            <a:endParaRPr lang="ru-RU" sz="1400" b="1" dirty="0">
              <a:solidFill>
                <a:srgbClr val="C00000"/>
              </a:solidFill>
            </a:endParaRPr>
          </a:p>
        </p:txBody>
      </p:sp>
    </p:spTree>
    <p:extLst>
      <p:ext uri="{BB962C8B-B14F-4D97-AF65-F5344CB8AC3E}">
        <p14:creationId xmlns:p14="http://schemas.microsoft.com/office/powerpoint/2010/main" val="32273125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339502"/>
            <a:ext cx="7560839" cy="432048"/>
          </a:xfrm>
        </p:spPr>
        <p:txBody>
          <a:bodyPr/>
          <a:lstStyle/>
          <a:p>
            <a:pPr algn="ctr"/>
            <a:r>
              <a:rPr lang="ru-RU" sz="2000" b="1" dirty="0" smtClean="0">
                <a:latin typeface="Arial" panose="020B0604020202020204" pitchFamily="34" charset="0"/>
                <a:cs typeface="Arial" panose="020B0604020202020204" pitchFamily="34" charset="0"/>
              </a:rPr>
              <a:t>Пересмотр </a:t>
            </a:r>
            <a:r>
              <a:rPr lang="ru-RU" sz="2000" b="1" dirty="0">
                <a:latin typeface="Arial" panose="020B0604020202020204" pitchFamily="34" charset="0"/>
                <a:cs typeface="Arial" panose="020B0604020202020204" pitchFamily="34" charset="0"/>
              </a:rPr>
              <a:t>сроков исполнения контрактов </a:t>
            </a:r>
          </a:p>
        </p:txBody>
      </p:sp>
      <p:sp>
        <p:nvSpPr>
          <p:cNvPr id="3" name="Текст 2"/>
          <p:cNvSpPr>
            <a:spLocks noGrp="1"/>
          </p:cNvSpPr>
          <p:nvPr>
            <p:ph type="body" idx="1"/>
          </p:nvPr>
        </p:nvSpPr>
        <p:spPr>
          <a:xfrm>
            <a:off x="539552" y="987574"/>
            <a:ext cx="8229599" cy="3394710"/>
          </a:xfrm>
        </p:spPr>
        <p:txBody>
          <a:bodyPr/>
          <a:lstStyle/>
          <a:p>
            <a:pPr marL="285750" indent="-285750">
              <a:buFont typeface="Arial" panose="020B0604020202020204" pitchFamily="34" charset="0"/>
              <a:buChar char="•"/>
            </a:pPr>
            <a:r>
              <a:rPr lang="ru-RU" sz="1600" dirty="0" smtClean="0"/>
              <a:t>Допускается однократное изменение срока исполнения контракта на срок, не превышающий срок исполнения контракта, если он не был исполнен по независящим от исполнителя причинам (в сфере строительства, случаях если нужно менять проектную документацию, или изменения не по вине исполнителя)</a:t>
            </a:r>
          </a:p>
          <a:p>
            <a:pPr marL="285750" indent="-285750">
              <a:buFont typeface="Arial" panose="020B0604020202020204" pitchFamily="34" charset="0"/>
              <a:buChar char="•"/>
            </a:pPr>
            <a:endParaRPr lang="ru-RU" sz="1000" dirty="0" smtClean="0"/>
          </a:p>
          <a:p>
            <a:pPr marL="285750" indent="-285750">
              <a:buFont typeface="Arial" panose="020B0604020202020204" pitchFamily="34" charset="0"/>
              <a:buChar char="•"/>
            </a:pPr>
            <a:r>
              <a:rPr lang="ru-RU" sz="1600" dirty="0" smtClean="0"/>
              <a:t>При этом необходимо согласовать сроки и дополнительно размер обеспечения исполнения контракта: если использовались денежные средства – </a:t>
            </a:r>
            <a:r>
              <a:rPr lang="ru-RU" sz="1600" dirty="0" err="1" smtClean="0"/>
              <a:t>довнести</a:t>
            </a:r>
            <a:r>
              <a:rPr lang="ru-RU" sz="1600" dirty="0" smtClean="0"/>
              <a:t> денежные средства, если использовалась банковская гарантия, то нужно заменить ее на новую или заменить на деньги</a:t>
            </a:r>
          </a:p>
          <a:p>
            <a:pPr marL="285750" indent="-285750">
              <a:buFont typeface="Arial" panose="020B0604020202020204" pitchFamily="34" charset="0"/>
              <a:buChar char="•"/>
            </a:pPr>
            <a:endParaRPr lang="ru-RU" sz="1050" dirty="0" smtClean="0"/>
          </a:p>
          <a:p>
            <a:pPr marL="285750" indent="-285750">
              <a:buFont typeface="Arial" panose="020B0604020202020204" pitchFamily="34" charset="0"/>
              <a:buChar char="•"/>
            </a:pPr>
            <a:r>
              <a:rPr lang="ru-RU" sz="1600" dirty="0" smtClean="0"/>
              <a:t>Можно изменять существенные условия по контрактам, заключённым по п.1,8, 22, 23, 29, 32,34,51 части 1 статьи 93 44-ФЗ</a:t>
            </a:r>
          </a:p>
          <a:p>
            <a:pPr marL="285750" indent="-285750">
              <a:buFont typeface="Arial" panose="020B0604020202020204" pitchFamily="34" charset="0"/>
              <a:buChar char="•"/>
            </a:pPr>
            <a:endParaRPr lang="ru-RU" sz="1100" dirty="0" smtClean="0"/>
          </a:p>
          <a:p>
            <a:pPr marL="285750" indent="-285750">
              <a:buFont typeface="Arial" panose="020B0604020202020204" pitchFamily="34" charset="0"/>
              <a:buChar char="•"/>
            </a:pPr>
            <a:r>
              <a:rPr lang="ru-RU" sz="1600" dirty="0" smtClean="0"/>
              <a:t>С 31 июля 2019 года по отдельным видам работ (охрана объектов культурного наследия и т.д.) – может быть введено ограничение, что контракты могут быть исполнены только своими силами</a:t>
            </a:r>
          </a:p>
          <a:p>
            <a:endParaRPr lang="ru-RU" dirty="0"/>
          </a:p>
        </p:txBody>
      </p:sp>
      <p:sp>
        <p:nvSpPr>
          <p:cNvPr id="4" name="Прямоугольник 3"/>
          <p:cNvSpPr/>
          <p:nvPr/>
        </p:nvSpPr>
        <p:spPr>
          <a:xfrm>
            <a:off x="7524328" y="127013"/>
            <a:ext cx="1215397" cy="307777"/>
          </a:xfrm>
          <a:prstGeom prst="rect">
            <a:avLst/>
          </a:prstGeom>
        </p:spPr>
        <p:txBody>
          <a:bodyPr wrap="none">
            <a:spAutoFit/>
          </a:bodyPr>
          <a:lstStyle/>
          <a:p>
            <a:r>
              <a:rPr lang="ru-RU" sz="1400" b="1" dirty="0">
                <a:solidFill>
                  <a:srgbClr val="C00000"/>
                </a:solidFill>
              </a:rPr>
              <a:t>с </a:t>
            </a:r>
            <a:r>
              <a:rPr lang="ru-RU" sz="1400" b="1" dirty="0" smtClean="0">
                <a:solidFill>
                  <a:srgbClr val="C00000"/>
                </a:solidFill>
              </a:rPr>
              <a:t>01.07.2019.</a:t>
            </a:r>
            <a:endParaRPr lang="ru-RU" sz="1400" b="1" dirty="0">
              <a:solidFill>
                <a:srgbClr val="C00000"/>
              </a:solidFill>
            </a:endParaRPr>
          </a:p>
        </p:txBody>
      </p:sp>
    </p:spTree>
    <p:extLst>
      <p:ext uri="{BB962C8B-B14F-4D97-AF65-F5344CB8AC3E}">
        <p14:creationId xmlns:p14="http://schemas.microsoft.com/office/powerpoint/2010/main" val="24152098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3953" y="177002"/>
            <a:ext cx="8229600" cy="565569"/>
          </a:xfrm>
        </p:spPr>
        <p:txBody>
          <a:bodyPr>
            <a:normAutofit/>
          </a:bodyPr>
          <a:lstStyle/>
          <a:p>
            <a:pPr algn="ctr"/>
            <a:r>
              <a:rPr lang="ru-RU" sz="2000" b="1" dirty="0"/>
              <a:t>Изменения в системе контроля  (с 01.07.19)</a:t>
            </a:r>
          </a:p>
        </p:txBody>
      </p:sp>
      <p:sp>
        <p:nvSpPr>
          <p:cNvPr id="6" name="Объект 2"/>
          <p:cNvSpPr>
            <a:spLocks noGrp="1"/>
          </p:cNvSpPr>
          <p:nvPr>
            <p:ph idx="1"/>
          </p:nvPr>
        </p:nvSpPr>
        <p:spPr>
          <a:xfrm>
            <a:off x="323528" y="843558"/>
            <a:ext cx="8641531" cy="4113821"/>
          </a:xfrm>
        </p:spPr>
        <p:txBody>
          <a:bodyPr>
            <a:normAutofit/>
          </a:bodyPr>
          <a:lstStyle/>
          <a:p>
            <a:pPr>
              <a:spcBef>
                <a:spcPts val="600"/>
              </a:spcBef>
            </a:pPr>
            <a:r>
              <a:rPr lang="ru-RU" altLang="ru-RU" sz="1400" dirty="0" smtClean="0">
                <a:latin typeface="Arial" charset="0"/>
                <a:cs typeface="Arial" charset="0"/>
              </a:rPr>
              <a:t>Правительство РФ утверждает единый порядок осуществления контроля за проведением закупок, порядок проверок.</a:t>
            </a:r>
          </a:p>
          <a:p>
            <a:pPr>
              <a:spcBef>
                <a:spcPts val="600"/>
              </a:spcBef>
            </a:pPr>
            <a:r>
              <a:rPr lang="ru-RU" altLang="ru-RU" sz="1400" dirty="0" smtClean="0">
                <a:latin typeface="Arial" charset="0"/>
                <a:cs typeface="Arial" charset="0"/>
              </a:rPr>
              <a:t>Риск-ориентированный подход</a:t>
            </a:r>
          </a:p>
          <a:p>
            <a:pPr>
              <a:spcBef>
                <a:spcPts val="600"/>
              </a:spcBef>
            </a:pPr>
            <a:r>
              <a:rPr lang="ru-RU" altLang="ru-RU" sz="1400" dirty="0" smtClean="0">
                <a:latin typeface="Arial" charset="0"/>
                <a:cs typeface="Arial" charset="0"/>
              </a:rPr>
              <a:t>Увеличение оснований для проведения внеплановых проверок </a:t>
            </a:r>
            <a:r>
              <a:rPr lang="ru-RU" altLang="ru-RU" sz="1400" dirty="0" err="1" smtClean="0">
                <a:latin typeface="Arial" charset="0"/>
                <a:cs typeface="Arial" charset="0"/>
              </a:rPr>
              <a:t>госзаказчиков</a:t>
            </a:r>
            <a:r>
              <a:rPr lang="ru-RU" altLang="ru-RU" sz="1400" dirty="0" smtClean="0">
                <a:latin typeface="Arial" charset="0"/>
                <a:cs typeface="Arial" charset="0"/>
              </a:rPr>
              <a:t> (</a:t>
            </a:r>
            <a:r>
              <a:rPr lang="ru-RU" altLang="ru-RU" sz="1400" dirty="0" smtClean="0">
                <a:solidFill>
                  <a:srgbClr val="FF0000"/>
                </a:solidFill>
                <a:latin typeface="Arial" charset="0"/>
                <a:cs typeface="Arial" charset="0"/>
              </a:rPr>
              <a:t>информация о признаках нарушения законодательства </a:t>
            </a:r>
            <a:r>
              <a:rPr lang="ru-RU" altLang="ru-RU" sz="1400" dirty="0" smtClean="0">
                <a:latin typeface="Arial" charset="0"/>
                <a:cs typeface="Arial" charset="0"/>
              </a:rPr>
              <a:t>о закупках (было - информации о нарушениях), в </a:t>
            </a:r>
            <a:r>
              <a:rPr lang="ru-RU" altLang="ru-RU" sz="1400" dirty="0" err="1" smtClean="0">
                <a:latin typeface="Arial" charset="0"/>
                <a:cs typeface="Arial" charset="0"/>
              </a:rPr>
              <a:t>т.ч</a:t>
            </a:r>
            <a:r>
              <a:rPr lang="ru-RU" altLang="ru-RU" sz="1400" dirty="0" smtClean="0">
                <a:latin typeface="Arial" charset="0"/>
                <a:cs typeface="Arial" charset="0"/>
              </a:rPr>
              <a:t>. от общественного контроля и СМИ.</a:t>
            </a:r>
          </a:p>
          <a:p>
            <a:pPr>
              <a:spcBef>
                <a:spcPts val="600"/>
              </a:spcBef>
            </a:pPr>
            <a:r>
              <a:rPr lang="ru-RU" altLang="ru-RU" sz="1400" dirty="0" smtClean="0">
                <a:latin typeface="Arial" charset="0"/>
                <a:cs typeface="Arial" charset="0"/>
              </a:rPr>
              <a:t>Из числа жалующихся исключаются осуществляющие общественный контроль общественные объединения и объединения юридических лиц.</a:t>
            </a:r>
          </a:p>
          <a:p>
            <a:pPr>
              <a:spcBef>
                <a:spcPts val="600"/>
              </a:spcBef>
            </a:pPr>
            <a:r>
              <a:rPr lang="ru-RU" altLang="ru-RU" sz="1400" dirty="0" smtClean="0">
                <a:latin typeface="Arial" charset="0"/>
                <a:cs typeface="Arial" charset="0"/>
              </a:rPr>
              <a:t>Нормы N44-ФЗ в части мониторинг закупок, аудита и контроля - на негосударственные юридические лица (не являющиеся государственными или муниципальными учреждениями, государственными или муниципальными унитарными предприятиями) при предоставлении им бюджетных инвестиций для реализации инвестиционных проектов по строительству, реконструкции и техническому перевооружению объектов капитального строительства.</a:t>
            </a:r>
          </a:p>
        </p:txBody>
      </p:sp>
    </p:spTree>
    <p:custDataLst>
      <p:tags r:id="rId1"/>
    </p:custDataLst>
    <p:extLst>
      <p:ext uri="{BB962C8B-B14F-4D97-AF65-F5344CB8AC3E}">
        <p14:creationId xmlns:p14="http://schemas.microsoft.com/office/powerpoint/2010/main" val="1100529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3953" y="177002"/>
            <a:ext cx="8229600" cy="565569"/>
          </a:xfrm>
        </p:spPr>
        <p:txBody>
          <a:bodyPr>
            <a:normAutofit/>
          </a:bodyPr>
          <a:lstStyle/>
          <a:p>
            <a:pPr algn="ctr"/>
            <a:r>
              <a:rPr lang="ru-RU" sz="2000" b="1" dirty="0"/>
              <a:t>Изменения в системе контроля  (с 01.07.19)</a:t>
            </a:r>
          </a:p>
        </p:txBody>
      </p:sp>
      <p:sp>
        <p:nvSpPr>
          <p:cNvPr id="5" name="Объект 2"/>
          <p:cNvSpPr txBox="1">
            <a:spLocks/>
          </p:cNvSpPr>
          <p:nvPr/>
        </p:nvSpPr>
        <p:spPr>
          <a:xfrm>
            <a:off x="539552" y="915566"/>
            <a:ext cx="8064896" cy="3816424"/>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1pPr>
            <a:lvl2pPr marL="742950" indent="-28575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Font typeface="Wingdings" pitchFamily="2" charset="2"/>
              <a:buNone/>
              <a:defRPr/>
            </a:pPr>
            <a:r>
              <a:rPr lang="ru-RU" sz="1400" dirty="0" smtClean="0">
                <a:solidFill>
                  <a:schemeClr val="tx2"/>
                </a:solidFill>
              </a:rPr>
              <a:t>Централизация закупок контролирующим органом</a:t>
            </a:r>
          </a:p>
          <a:p>
            <a:pPr>
              <a:spcBef>
                <a:spcPts val="600"/>
              </a:spcBef>
              <a:defRPr/>
            </a:pPr>
            <a:r>
              <a:rPr lang="ru-RU" sz="1400" dirty="0" smtClean="0"/>
              <a:t>Не допускается возлагать на органы контроля (основной контроль) полномочия по централизованным закупкам (ст. 26)</a:t>
            </a:r>
          </a:p>
          <a:p>
            <a:pPr>
              <a:spcBef>
                <a:spcPts val="600"/>
              </a:spcBef>
              <a:defRPr/>
            </a:pPr>
            <a:r>
              <a:rPr lang="ru-RU" sz="1400" dirty="0" smtClean="0"/>
              <a:t>Исключение - органы контроля, осуществляющих такие полномочия по решению Президента, Правительства, в соответствии с частями 2, 5 указанной статьи, а также органов местного самоуправления муниципального района или городского округа, уполномоченных на осуществление контроля в сфере закупок.</a:t>
            </a:r>
          </a:p>
          <a:p>
            <a:pPr>
              <a:spcBef>
                <a:spcPts val="600"/>
              </a:spcBef>
              <a:defRPr/>
            </a:pPr>
            <a:r>
              <a:rPr lang="ru-RU" sz="1400" dirty="0" smtClean="0"/>
              <a:t>В случае возложения</a:t>
            </a:r>
            <a:r>
              <a:rPr lang="en-US" sz="1400" dirty="0" smtClean="0"/>
              <a:t>: </a:t>
            </a:r>
            <a:r>
              <a:rPr lang="ru-RU" sz="1400" dirty="0" smtClean="0"/>
              <a:t>не допускается возложение на одно должностное лицо такого органа обязанностей по осуществлению полномочий на </a:t>
            </a:r>
          </a:p>
          <a:p>
            <a:pPr lvl="1">
              <a:spcBef>
                <a:spcPts val="600"/>
              </a:spcBef>
              <a:defRPr/>
            </a:pPr>
            <a:r>
              <a:rPr lang="ru-RU" sz="1400" dirty="0" smtClean="0"/>
              <a:t>планирование закупок, определение поставщиков (подрядчиков, исполнителей), заключение государственных и муниципальных контрактов, их исполнение, в том числе на приемку поставленных товаров, выполненных работ (их результатов), оказанных услуг, обеспечение их оплаты, и </a:t>
            </a:r>
          </a:p>
          <a:p>
            <a:pPr lvl="1">
              <a:spcBef>
                <a:spcPts val="600"/>
              </a:spcBef>
              <a:defRPr/>
            </a:pPr>
            <a:r>
              <a:rPr lang="ru-RU" sz="1400" dirty="0" smtClean="0"/>
              <a:t>обязанностей по осуществлению контроля в отношении таких закупок.</a:t>
            </a:r>
          </a:p>
          <a:p>
            <a:pPr marL="0" indent="0">
              <a:buFont typeface="Wingdings" pitchFamily="2" charset="2"/>
              <a:buNone/>
              <a:defRPr/>
            </a:pPr>
            <a:endParaRPr lang="ru-RU" dirty="0" smtClean="0"/>
          </a:p>
        </p:txBody>
      </p:sp>
    </p:spTree>
    <p:custDataLst>
      <p:tags r:id="rId1"/>
    </p:custDataLst>
    <p:extLst>
      <p:ext uri="{BB962C8B-B14F-4D97-AF65-F5344CB8AC3E}">
        <p14:creationId xmlns:p14="http://schemas.microsoft.com/office/powerpoint/2010/main" val="1199798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3953" y="177002"/>
            <a:ext cx="8229600" cy="565569"/>
          </a:xfrm>
        </p:spPr>
        <p:txBody>
          <a:bodyPr>
            <a:normAutofit/>
          </a:bodyPr>
          <a:lstStyle/>
          <a:p>
            <a:pPr algn="ctr"/>
            <a:r>
              <a:rPr lang="ru-RU" sz="2000" b="1" dirty="0"/>
              <a:t>Изменения в системе контроля  (с 01.07.19)</a:t>
            </a:r>
          </a:p>
        </p:txBody>
      </p:sp>
      <p:sp>
        <p:nvSpPr>
          <p:cNvPr id="7" name="Объект 2"/>
          <p:cNvSpPr>
            <a:spLocks noGrp="1"/>
          </p:cNvSpPr>
          <p:nvPr>
            <p:ph idx="1"/>
          </p:nvPr>
        </p:nvSpPr>
        <p:spPr>
          <a:xfrm>
            <a:off x="467544" y="843558"/>
            <a:ext cx="7884371" cy="3956020"/>
          </a:xfrm>
        </p:spPr>
        <p:txBody>
          <a:bodyPr>
            <a:normAutofit/>
          </a:bodyPr>
          <a:lstStyle/>
          <a:p>
            <a:pPr marL="0" indent="0" algn="just">
              <a:spcBef>
                <a:spcPts val="600"/>
              </a:spcBef>
              <a:buNone/>
              <a:defRPr/>
            </a:pPr>
            <a:endParaRPr lang="ru-RU" sz="1400" dirty="0" smtClean="0"/>
          </a:p>
          <a:p>
            <a:pPr algn="just">
              <a:spcBef>
                <a:spcPts val="600"/>
              </a:spcBef>
              <a:defRPr/>
            </a:pPr>
            <a:r>
              <a:rPr lang="ru-RU" sz="1400" dirty="0" smtClean="0"/>
              <a:t>на </a:t>
            </a:r>
            <a:r>
              <a:rPr lang="ru-RU" sz="1400" dirty="0"/>
              <a:t>основании соглашений между </a:t>
            </a:r>
            <a:r>
              <a:rPr lang="ru-RU" sz="1400" b="1" dirty="0"/>
              <a:t>субъектами </a:t>
            </a:r>
            <a:r>
              <a:rPr lang="ru-RU" sz="1400" b="1" dirty="0" smtClean="0"/>
              <a:t>РФ </a:t>
            </a:r>
            <a:r>
              <a:rPr lang="ru-RU" sz="1400" dirty="0"/>
              <a:t>и находящимися на их территориях </a:t>
            </a:r>
            <a:r>
              <a:rPr lang="ru-RU" sz="1400" dirty="0" smtClean="0"/>
              <a:t>МО органы </a:t>
            </a:r>
            <a:r>
              <a:rPr lang="ru-RU" sz="1400" dirty="0"/>
              <a:t>исполнительной власти субъекта </a:t>
            </a:r>
            <a:r>
              <a:rPr lang="ru-RU" sz="1400" dirty="0" smtClean="0"/>
              <a:t>РФ, </a:t>
            </a:r>
            <a:r>
              <a:rPr lang="ru-RU" sz="1400" dirty="0"/>
              <a:t>уполномоченные на осуществление контроля в сфере закупок, </a:t>
            </a:r>
            <a:r>
              <a:rPr lang="ru-RU" sz="1400" b="1" dirty="0"/>
              <a:t>вправе осуществлять полномочия органов местного </a:t>
            </a:r>
            <a:r>
              <a:rPr lang="ru-RU" sz="1400" b="1" dirty="0" smtClean="0"/>
              <a:t>самоуправления</a:t>
            </a:r>
            <a:r>
              <a:rPr lang="ru-RU" sz="1400" dirty="0" smtClean="0"/>
              <a:t>, </a:t>
            </a:r>
            <a:r>
              <a:rPr lang="ru-RU" sz="1400" dirty="0"/>
              <a:t>уполномоченных на осуществление контроля в сфере закупок</a:t>
            </a:r>
            <a:r>
              <a:rPr lang="ru-RU" sz="1400" dirty="0" smtClean="0"/>
              <a:t>.</a:t>
            </a:r>
          </a:p>
          <a:p>
            <a:pPr algn="just">
              <a:spcBef>
                <a:spcPts val="600"/>
              </a:spcBef>
              <a:defRPr/>
            </a:pPr>
            <a:r>
              <a:rPr lang="ru-RU" sz="1400" b="1" dirty="0" smtClean="0"/>
              <a:t>Оценка </a:t>
            </a:r>
            <a:r>
              <a:rPr lang="ru-RU" sz="1400" b="1" dirty="0"/>
              <a:t>эффективности </a:t>
            </a:r>
            <a:r>
              <a:rPr lang="ru-RU" sz="1400" dirty="0"/>
              <a:t>деятельности органов </a:t>
            </a:r>
            <a:r>
              <a:rPr lang="ru-RU" sz="1400" dirty="0" smtClean="0"/>
              <a:t>контроля:</a:t>
            </a:r>
            <a:endParaRPr lang="ru-RU" sz="1400" dirty="0"/>
          </a:p>
          <a:p>
            <a:pPr marL="0" indent="0" algn="just">
              <a:spcBef>
                <a:spcPts val="600"/>
              </a:spcBef>
              <a:buFont typeface="Wingdings" pitchFamily="2" charset="2"/>
              <a:buNone/>
              <a:defRPr/>
            </a:pPr>
            <a:r>
              <a:rPr lang="ru-RU" sz="1400" dirty="0"/>
              <a:t>1) показатели контрольно-надзорной деятельности;</a:t>
            </a:r>
          </a:p>
          <a:p>
            <a:pPr marL="0" indent="0" algn="just">
              <a:spcBef>
                <a:spcPts val="600"/>
              </a:spcBef>
              <a:buFont typeface="Wingdings" pitchFamily="2" charset="2"/>
              <a:buNone/>
              <a:defRPr/>
            </a:pPr>
            <a:r>
              <a:rPr lang="ru-RU" sz="1400" dirty="0"/>
              <a:t>2) механизм сбора информации о деятельности указанных органов контроля;</a:t>
            </a:r>
          </a:p>
          <a:p>
            <a:pPr marL="0" indent="0" algn="just">
              <a:spcBef>
                <a:spcPts val="600"/>
              </a:spcBef>
              <a:buFont typeface="Wingdings" pitchFamily="2" charset="2"/>
              <a:buNone/>
              <a:defRPr/>
            </a:pPr>
            <a:r>
              <a:rPr lang="ru-RU" sz="1400" dirty="0"/>
              <a:t>3) порядок анализа показателей контрольно-надзорной деятельности и применения результатов указанного анализа</a:t>
            </a:r>
            <a:r>
              <a:rPr lang="ru-RU" sz="1400" dirty="0" smtClean="0"/>
              <a:t>.</a:t>
            </a:r>
            <a:endParaRPr lang="ru-RU" sz="1400" dirty="0"/>
          </a:p>
        </p:txBody>
      </p:sp>
    </p:spTree>
    <p:custDataLst>
      <p:tags r:id="rId1"/>
    </p:custDataLst>
    <p:extLst>
      <p:ext uri="{BB962C8B-B14F-4D97-AF65-F5344CB8AC3E}">
        <p14:creationId xmlns:p14="http://schemas.microsoft.com/office/powerpoint/2010/main" val="2411372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4174175048"/>
              </p:ext>
            </p:extLst>
          </p:nvPr>
        </p:nvGraphicFramePr>
        <p:xfrm>
          <a:off x="504031" y="1347617"/>
          <a:ext cx="8135938" cy="3331335"/>
        </p:xfrm>
        <a:graphic>
          <a:graphicData uri="http://schemas.openxmlformats.org/drawingml/2006/table">
            <a:tbl>
              <a:tblPr>
                <a:tableStyleId>{5940675A-B579-460E-94D1-54222C63F5DA}</a:tableStyleId>
              </a:tblPr>
              <a:tblGrid>
                <a:gridCol w="4104257"/>
                <a:gridCol w="1728192"/>
                <a:gridCol w="2303489"/>
              </a:tblGrid>
              <a:tr h="634195">
                <a:tc>
                  <a:txBody>
                    <a:bodyPr/>
                    <a:lstStyle/>
                    <a:p>
                      <a:pPr algn="l">
                        <a:lnSpc>
                          <a:spcPct val="100000"/>
                        </a:lnSpc>
                        <a:spcAft>
                          <a:spcPts val="1200"/>
                        </a:spcAft>
                        <a:tabLst>
                          <a:tab pos="180340" algn="l"/>
                        </a:tabLst>
                      </a:pPr>
                      <a:r>
                        <a:rPr lang="ru-RU" sz="1000" b="1" dirty="0" smtClean="0">
                          <a:effectLst/>
                          <a:latin typeface="Arial"/>
                          <a:ea typeface="Times New Roman"/>
                          <a:cs typeface="Times New Roman"/>
                        </a:rPr>
                        <a:t>Обжалование действий (бездействия) оператора электронной площадки</a:t>
                      </a:r>
                    </a:p>
                  </a:txBody>
                  <a:tcPr marL="72000" marR="72000" marT="70798" marB="10619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Aft>
                          <a:spcPts val="1200"/>
                        </a:spcAft>
                        <a:tabLst>
                          <a:tab pos="180340" algn="l"/>
                        </a:tabLst>
                      </a:pPr>
                      <a:r>
                        <a:rPr lang="ru-RU" sz="1000" b="1" dirty="0" smtClean="0">
                          <a:effectLst/>
                          <a:latin typeface="Arial"/>
                          <a:ea typeface="Times New Roman"/>
                          <a:cs typeface="Times New Roman"/>
                        </a:rPr>
                        <a:t>Обжалование положений документации</a:t>
                      </a:r>
                    </a:p>
                  </a:txBody>
                  <a:tcPr marL="72000" marR="72000" marT="70798" marB="10619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Aft>
                          <a:spcPts val="1200"/>
                        </a:spcAft>
                        <a:tabLst>
                          <a:tab pos="180340" algn="l"/>
                        </a:tabLst>
                      </a:pPr>
                      <a:r>
                        <a:rPr lang="ru-RU" sz="1000" b="1" dirty="0" smtClean="0">
                          <a:effectLst/>
                          <a:latin typeface="Arial"/>
                          <a:ea typeface="Times New Roman"/>
                          <a:cs typeface="Times New Roman"/>
                        </a:rPr>
                        <a:t>Определение поставщика (подрядчика, исполнителя)</a:t>
                      </a:r>
                    </a:p>
                  </a:txBody>
                  <a:tcPr marL="72000" marR="72000" marT="70798" marB="10619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77095">
                <a:tc>
                  <a:txBody>
                    <a:bodyPr/>
                    <a:lstStyle/>
                    <a:p>
                      <a:pPr algn="l">
                        <a:lnSpc>
                          <a:spcPct val="100000"/>
                        </a:lnSpc>
                        <a:spcAft>
                          <a:spcPts val="600"/>
                        </a:spcAft>
                        <a:tabLst>
                          <a:tab pos="180340" algn="l"/>
                        </a:tabLst>
                      </a:pPr>
                      <a:r>
                        <a:rPr lang="ru-RU" sz="1000" b="1" dirty="0" smtClean="0">
                          <a:effectLst/>
                          <a:latin typeface="Arial" panose="020B0604020202020204" pitchFamily="34" charset="0"/>
                          <a:ea typeface="Times New Roman"/>
                          <a:cs typeface="Arial" panose="020B0604020202020204" pitchFamily="34" charset="0"/>
                        </a:rPr>
                        <a:t>1. При первичной аккредитации участника закупки</a:t>
                      </a:r>
                      <a:endParaRPr lang="ru-RU" sz="1000" dirty="0" smtClean="0">
                        <a:effectLst/>
                        <a:latin typeface="Arial" panose="020B0604020202020204" pitchFamily="34" charset="0"/>
                        <a:ea typeface="Calibri"/>
                        <a:cs typeface="Arial" panose="020B0604020202020204" pitchFamily="34" charset="0"/>
                      </a:endParaRPr>
                    </a:p>
                    <a:p>
                      <a:pPr algn="l">
                        <a:lnSpc>
                          <a:spcPct val="100000"/>
                        </a:lnSpc>
                        <a:spcAft>
                          <a:spcPts val="0"/>
                        </a:spcAft>
                        <a:tabLst>
                          <a:tab pos="180340" algn="l"/>
                        </a:tabLst>
                      </a:pPr>
                      <a:r>
                        <a:rPr lang="ru-RU" sz="1000" dirty="0" smtClean="0">
                          <a:effectLst/>
                          <a:latin typeface="Arial" panose="020B0604020202020204" pitchFamily="34" charset="0"/>
                          <a:ea typeface="Times New Roman"/>
                          <a:cs typeface="Arial" panose="020B0604020202020204" pitchFamily="34" charset="0"/>
                        </a:rPr>
                        <a:t>В течение 30 дней с момента совершения обжалуемых действий (бездействия) оператора электронной площадки</a:t>
                      </a:r>
                      <a:endParaRPr lang="ru-RU" sz="1000" dirty="0">
                        <a:effectLst/>
                        <a:latin typeface="Arial" panose="020B0604020202020204" pitchFamily="34" charset="0"/>
                        <a:ea typeface="Calibri"/>
                        <a:cs typeface="Arial" panose="020B0604020202020204" pitchFamily="34" charset="0"/>
                      </a:endParaRPr>
                    </a:p>
                  </a:txBody>
                  <a:tcPr marL="72000" marR="72000" marT="70798" marB="10619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l">
                        <a:lnSpc>
                          <a:spcPct val="100000"/>
                        </a:lnSpc>
                        <a:spcAft>
                          <a:spcPts val="0"/>
                        </a:spcAft>
                        <a:tabLst>
                          <a:tab pos="180340" algn="l"/>
                        </a:tabLst>
                      </a:pPr>
                      <a:r>
                        <a:rPr lang="ru-RU" sz="1000" dirty="0">
                          <a:effectLst/>
                          <a:latin typeface="Arial" panose="020B0604020202020204" pitchFamily="34" charset="0"/>
                          <a:ea typeface="Times New Roman"/>
                          <a:cs typeface="Arial" panose="020B0604020202020204" pitchFamily="34" charset="0"/>
                        </a:rPr>
                        <a:t>До окончания срока подачи заявок</a:t>
                      </a:r>
                      <a:endParaRPr lang="ru-RU" sz="1000" dirty="0">
                        <a:effectLst/>
                        <a:latin typeface="Arial" panose="020B0604020202020204" pitchFamily="34" charset="0"/>
                        <a:ea typeface="Calibri"/>
                        <a:cs typeface="Arial" panose="020B0604020202020204" pitchFamily="34" charset="0"/>
                      </a:endParaRPr>
                    </a:p>
                  </a:txBody>
                  <a:tcPr marL="72000" marR="72000" marT="70798" marB="10619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l">
                        <a:lnSpc>
                          <a:spcPct val="100000"/>
                        </a:lnSpc>
                        <a:spcAft>
                          <a:spcPts val="0"/>
                        </a:spcAft>
                        <a:tabLst>
                          <a:tab pos="180340" algn="l"/>
                        </a:tabLst>
                      </a:pPr>
                      <a:r>
                        <a:rPr lang="ru-RU" sz="1000" b="1" dirty="0" smtClean="0">
                          <a:solidFill>
                            <a:srgbClr val="C00000"/>
                          </a:solidFill>
                          <a:effectLst/>
                          <a:latin typeface="Arial" panose="020B0604020202020204" pitchFamily="34" charset="0"/>
                          <a:ea typeface="Times New Roman"/>
                          <a:cs typeface="Arial" panose="020B0604020202020204" pitchFamily="34" charset="0"/>
                        </a:rPr>
                        <a:t>Не позднее </a:t>
                      </a:r>
                      <a:r>
                        <a:rPr lang="ru-RU" sz="1000" b="1" dirty="0" smtClean="0">
                          <a:solidFill>
                            <a:srgbClr val="C00000"/>
                          </a:solidFill>
                          <a:effectLst/>
                          <a:latin typeface="Arial" panose="020B0604020202020204" pitchFamily="34" charset="0"/>
                          <a:ea typeface="Times New Roman"/>
                          <a:cs typeface="Arial" panose="020B0604020202020204" pitchFamily="34" charset="0"/>
                        </a:rPr>
                        <a:t>5 </a:t>
                      </a:r>
                      <a:r>
                        <a:rPr lang="ru-RU" sz="1000" b="1" dirty="0" smtClean="0">
                          <a:solidFill>
                            <a:srgbClr val="C00000"/>
                          </a:solidFill>
                          <a:effectLst/>
                          <a:latin typeface="Arial" panose="020B0604020202020204" pitchFamily="34" charset="0"/>
                          <a:ea typeface="Times New Roman"/>
                          <a:cs typeface="Arial" panose="020B0604020202020204" pitchFamily="34" charset="0"/>
                        </a:rPr>
                        <a:t>дней </a:t>
                      </a:r>
                      <a:r>
                        <a:rPr lang="ru-RU" sz="1000" dirty="0" smtClean="0">
                          <a:effectLst/>
                          <a:latin typeface="Arial" panose="020B0604020202020204" pitchFamily="34" charset="0"/>
                          <a:ea typeface="Times New Roman"/>
                          <a:cs typeface="Arial" panose="020B0604020202020204" pitchFamily="34" charset="0"/>
                        </a:rPr>
                        <a:t>с </a:t>
                      </a:r>
                      <a:r>
                        <a:rPr lang="ru-RU" sz="1000" dirty="0">
                          <a:effectLst/>
                          <a:latin typeface="Arial" panose="020B0604020202020204" pitchFamily="34" charset="0"/>
                          <a:ea typeface="Times New Roman"/>
                          <a:cs typeface="Arial" panose="020B0604020202020204" pitchFamily="34" charset="0"/>
                        </a:rPr>
                        <a:t>даты размещения на электронной </a:t>
                      </a:r>
                      <a:r>
                        <a:rPr lang="ru-RU" sz="1000" dirty="0" smtClean="0">
                          <a:effectLst/>
                          <a:latin typeface="Arial" panose="020B0604020202020204" pitchFamily="34" charset="0"/>
                          <a:ea typeface="Times New Roman"/>
                          <a:cs typeface="Arial" panose="020B0604020202020204" pitchFamily="34" charset="0"/>
                        </a:rPr>
                        <a:t>площадке</a:t>
                      </a:r>
                      <a:r>
                        <a:rPr lang="ru-RU" sz="1000" baseline="0" dirty="0">
                          <a:effectLst/>
                          <a:latin typeface="Arial" panose="020B0604020202020204" pitchFamily="34" charset="0"/>
                          <a:ea typeface="Times New Roman"/>
                          <a:cs typeface="Arial" panose="020B0604020202020204" pitchFamily="34" charset="0"/>
                        </a:rPr>
                        <a:t> </a:t>
                      </a:r>
                      <a:r>
                        <a:rPr lang="ru-RU" sz="1000" dirty="0" smtClean="0">
                          <a:effectLst/>
                          <a:latin typeface="Arial" panose="020B0604020202020204" pitchFamily="34" charset="0"/>
                          <a:ea typeface="Times New Roman"/>
                          <a:cs typeface="Arial" panose="020B0604020202020204" pitchFamily="34" charset="0"/>
                        </a:rPr>
                        <a:t>протокола </a:t>
                      </a:r>
                      <a:r>
                        <a:rPr lang="ru-RU" sz="1000" dirty="0">
                          <a:effectLst/>
                          <a:latin typeface="Arial" panose="020B0604020202020204" pitchFamily="34" charset="0"/>
                          <a:ea typeface="Times New Roman"/>
                          <a:cs typeface="Arial" panose="020B0604020202020204" pitchFamily="34" charset="0"/>
                        </a:rPr>
                        <a:t>подведения результатов такого аукциона либо протокола </a:t>
                      </a:r>
                      <a:r>
                        <a:rPr lang="ru-RU" sz="1000" dirty="0" smtClean="0">
                          <a:effectLst/>
                          <a:latin typeface="Arial" panose="020B0604020202020204" pitchFamily="34" charset="0"/>
                          <a:ea typeface="Times New Roman"/>
                          <a:cs typeface="Arial" panose="020B0604020202020204" pitchFamily="34" charset="0"/>
                        </a:rPr>
                        <a:t>рассмотрения</a:t>
                      </a:r>
                      <a:r>
                        <a:rPr lang="ru-RU" sz="1000" baseline="0" dirty="0">
                          <a:effectLst/>
                          <a:latin typeface="Arial" panose="020B0604020202020204" pitchFamily="34" charset="0"/>
                          <a:ea typeface="Times New Roman"/>
                          <a:cs typeface="Arial" panose="020B0604020202020204" pitchFamily="34" charset="0"/>
                        </a:rPr>
                        <a:t> </a:t>
                      </a:r>
                      <a:r>
                        <a:rPr lang="ru-RU" sz="1000" dirty="0" smtClean="0">
                          <a:effectLst/>
                          <a:latin typeface="Arial" panose="020B0604020202020204" pitchFamily="34" charset="0"/>
                          <a:ea typeface="Times New Roman"/>
                          <a:cs typeface="Arial" panose="020B0604020202020204" pitchFamily="34" charset="0"/>
                        </a:rPr>
                        <a:t>заявок </a:t>
                      </a:r>
                      <a:r>
                        <a:rPr lang="ru-RU" sz="1000" dirty="0">
                          <a:effectLst/>
                          <a:latin typeface="Arial" panose="020B0604020202020204" pitchFamily="34" charset="0"/>
                          <a:ea typeface="Times New Roman"/>
                          <a:cs typeface="Arial" panose="020B0604020202020204" pitchFamily="34" charset="0"/>
                        </a:rPr>
                        <a:t>на участие в таком аукционе или протокола проведения такого аукциона </a:t>
                      </a:r>
                      <a:r>
                        <a:rPr lang="ru-RU" sz="1000" dirty="0" smtClean="0">
                          <a:effectLst/>
                          <a:latin typeface="Arial" panose="020B0604020202020204" pitchFamily="34" charset="0"/>
                          <a:ea typeface="Times New Roman"/>
                          <a:cs typeface="Arial" panose="020B0604020202020204" pitchFamily="34" charset="0"/>
                        </a:rPr>
                        <a:t/>
                      </a:r>
                      <a:br>
                        <a:rPr lang="ru-RU" sz="1000" dirty="0" smtClean="0">
                          <a:effectLst/>
                          <a:latin typeface="Arial" panose="020B0604020202020204" pitchFamily="34" charset="0"/>
                          <a:ea typeface="Times New Roman"/>
                          <a:cs typeface="Arial" panose="020B0604020202020204" pitchFamily="34" charset="0"/>
                        </a:rPr>
                      </a:br>
                      <a:r>
                        <a:rPr lang="ru-RU" sz="1000" dirty="0" smtClean="0">
                          <a:effectLst/>
                          <a:latin typeface="Arial" panose="020B0604020202020204" pitchFamily="34" charset="0"/>
                          <a:ea typeface="Times New Roman"/>
                          <a:cs typeface="Arial" panose="020B0604020202020204" pitchFamily="34" charset="0"/>
                        </a:rPr>
                        <a:t>в</a:t>
                      </a:r>
                      <a:r>
                        <a:rPr lang="ru-RU" sz="1000" baseline="0" dirty="0" smtClean="0">
                          <a:effectLst/>
                          <a:latin typeface="Arial" panose="020B0604020202020204" pitchFamily="34" charset="0"/>
                          <a:ea typeface="Times New Roman"/>
                          <a:cs typeface="Arial" panose="020B0604020202020204" pitchFamily="34" charset="0"/>
                        </a:rPr>
                        <a:t> </a:t>
                      </a:r>
                      <a:r>
                        <a:rPr lang="ru-RU" sz="1000" dirty="0" smtClean="0">
                          <a:effectLst/>
                          <a:latin typeface="Arial" panose="020B0604020202020204" pitchFamily="34" charset="0"/>
                          <a:ea typeface="Times New Roman"/>
                          <a:cs typeface="Arial" panose="020B0604020202020204" pitchFamily="34" charset="0"/>
                        </a:rPr>
                        <a:t>случае </a:t>
                      </a:r>
                      <a:r>
                        <a:rPr lang="ru-RU" sz="1000" dirty="0">
                          <a:effectLst/>
                          <a:latin typeface="Arial" panose="020B0604020202020204" pitchFamily="34" charset="0"/>
                          <a:ea typeface="Times New Roman"/>
                          <a:cs typeface="Arial" panose="020B0604020202020204" pitchFamily="34" charset="0"/>
                        </a:rPr>
                        <a:t>признания такого аукциона </a:t>
                      </a:r>
                      <a:r>
                        <a:rPr lang="ru-RU" sz="1000" dirty="0" smtClean="0">
                          <a:effectLst/>
                          <a:latin typeface="Arial" panose="020B0604020202020204" pitchFamily="34" charset="0"/>
                          <a:ea typeface="Times New Roman"/>
                          <a:cs typeface="Arial" panose="020B0604020202020204" pitchFamily="34" charset="0"/>
                        </a:rPr>
                        <a:t>несостоявшимся</a:t>
                      </a:r>
                    </a:p>
                  </a:txBody>
                  <a:tcPr marL="72000" marR="72000" marT="70798" marB="10619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720045">
                <a:tc>
                  <a:txBody>
                    <a:bodyPr/>
                    <a:lstStyle/>
                    <a:p>
                      <a:pPr algn="l">
                        <a:lnSpc>
                          <a:spcPct val="100000"/>
                        </a:lnSpc>
                        <a:spcAft>
                          <a:spcPts val="600"/>
                        </a:spcAft>
                        <a:tabLst>
                          <a:tab pos="180340" algn="l"/>
                        </a:tabLst>
                      </a:pPr>
                      <a:r>
                        <a:rPr lang="ru-RU" sz="1000" b="1" dirty="0" smtClean="0">
                          <a:effectLst/>
                          <a:latin typeface="Arial" panose="020B0604020202020204" pitchFamily="34" charset="0"/>
                          <a:ea typeface="Times New Roman"/>
                          <a:cs typeface="Arial" panose="020B0604020202020204" pitchFamily="34" charset="0"/>
                        </a:rPr>
                        <a:t>2. При проведении процедуры </a:t>
                      </a:r>
                      <a:endParaRPr lang="ru-RU" sz="1000" dirty="0" smtClean="0">
                        <a:effectLst/>
                        <a:latin typeface="Arial" panose="020B0604020202020204" pitchFamily="34" charset="0"/>
                        <a:ea typeface="Calibri"/>
                        <a:cs typeface="Arial" panose="020B0604020202020204" pitchFamily="34" charset="0"/>
                      </a:endParaRPr>
                    </a:p>
                    <a:p>
                      <a:pPr algn="l">
                        <a:lnSpc>
                          <a:spcPct val="100000"/>
                        </a:lnSpc>
                        <a:spcAft>
                          <a:spcPts val="600"/>
                        </a:spcAft>
                        <a:tabLst>
                          <a:tab pos="180340" algn="l"/>
                        </a:tabLst>
                      </a:pPr>
                      <a:r>
                        <a:rPr lang="ru-RU" sz="1000" dirty="0" smtClean="0">
                          <a:effectLst/>
                          <a:latin typeface="Arial" panose="020B0604020202020204" pitchFamily="34" charset="0"/>
                          <a:ea typeface="Times New Roman"/>
                          <a:cs typeface="Arial" panose="020B0604020202020204" pitchFamily="34" charset="0"/>
                        </a:rPr>
                        <a:t>В любое время определения поставщика, </a:t>
                      </a:r>
                      <a:br>
                        <a:rPr lang="ru-RU" sz="1000" dirty="0" smtClean="0">
                          <a:effectLst/>
                          <a:latin typeface="Arial" panose="020B0604020202020204" pitchFamily="34" charset="0"/>
                          <a:ea typeface="Times New Roman"/>
                          <a:cs typeface="Arial" panose="020B0604020202020204" pitchFamily="34" charset="0"/>
                        </a:rPr>
                      </a:br>
                      <a:r>
                        <a:rPr lang="ru-RU" sz="1000" dirty="0" smtClean="0">
                          <a:effectLst/>
                          <a:latin typeface="Arial" panose="020B0604020202020204" pitchFamily="34" charset="0"/>
                          <a:ea typeface="Times New Roman"/>
                          <a:cs typeface="Arial" panose="020B0604020202020204" pitchFamily="34" charset="0"/>
                        </a:rPr>
                        <a:t>а также в период аккредитации на электронной площадке, но не позднее чем через 10 дней с даты размещения </a:t>
                      </a:r>
                      <a:br>
                        <a:rPr lang="ru-RU" sz="1000" dirty="0" smtClean="0">
                          <a:effectLst/>
                          <a:latin typeface="Arial" panose="020B0604020202020204" pitchFamily="34" charset="0"/>
                          <a:ea typeface="Times New Roman"/>
                          <a:cs typeface="Arial" panose="020B0604020202020204" pitchFamily="34" charset="0"/>
                        </a:rPr>
                      </a:br>
                      <a:r>
                        <a:rPr lang="ru-RU" sz="1000" dirty="0" smtClean="0">
                          <a:effectLst/>
                          <a:latin typeface="Arial" panose="020B0604020202020204" pitchFamily="34" charset="0"/>
                          <a:ea typeface="Times New Roman"/>
                          <a:cs typeface="Arial" panose="020B0604020202020204" pitchFamily="34" charset="0"/>
                        </a:rPr>
                        <a:t>на электронной площадке протокола подведения результатов </a:t>
                      </a:r>
                      <a:r>
                        <a:rPr lang="ru-RU" sz="1000" baseline="0" dirty="0" smtClean="0">
                          <a:effectLst/>
                          <a:latin typeface="Arial" panose="020B0604020202020204" pitchFamily="34" charset="0"/>
                          <a:ea typeface="Times New Roman"/>
                          <a:cs typeface="Arial" panose="020B0604020202020204" pitchFamily="34" charset="0"/>
                        </a:rPr>
                        <a:t> </a:t>
                      </a:r>
                      <a:r>
                        <a:rPr lang="ru-RU" sz="1000" dirty="0" smtClean="0">
                          <a:effectLst/>
                          <a:latin typeface="Arial" panose="020B0604020202020204" pitchFamily="34" charset="0"/>
                          <a:ea typeface="Times New Roman"/>
                          <a:cs typeface="Arial" panose="020B0604020202020204" pitchFamily="34" charset="0"/>
                        </a:rPr>
                        <a:t>аукциона либо протокола рассмотрения заявок на участие в</a:t>
                      </a:r>
                      <a:r>
                        <a:rPr lang="ru-RU" sz="1000" baseline="0" dirty="0" smtClean="0">
                          <a:effectLst/>
                          <a:latin typeface="Arial" panose="020B0604020202020204" pitchFamily="34" charset="0"/>
                          <a:ea typeface="Times New Roman"/>
                          <a:cs typeface="Arial" panose="020B0604020202020204" pitchFamily="34" charset="0"/>
                        </a:rPr>
                        <a:t> </a:t>
                      </a:r>
                      <a:r>
                        <a:rPr lang="ru-RU" sz="1000" dirty="0" smtClean="0">
                          <a:effectLst/>
                          <a:latin typeface="Arial" panose="020B0604020202020204" pitchFamily="34" charset="0"/>
                          <a:ea typeface="Times New Roman"/>
                          <a:cs typeface="Arial" panose="020B0604020202020204" pitchFamily="34" charset="0"/>
                        </a:rPr>
                        <a:t> аукционе или протокола проведения </a:t>
                      </a:r>
                      <a:r>
                        <a:rPr lang="ru-RU" sz="1000" baseline="0" dirty="0" smtClean="0">
                          <a:effectLst/>
                          <a:latin typeface="Arial" panose="020B0604020202020204" pitchFamily="34" charset="0"/>
                          <a:ea typeface="Times New Roman"/>
                          <a:cs typeface="Arial" panose="020B0604020202020204" pitchFamily="34" charset="0"/>
                        </a:rPr>
                        <a:t> </a:t>
                      </a:r>
                      <a:r>
                        <a:rPr lang="ru-RU" sz="1000" dirty="0" smtClean="0">
                          <a:effectLst/>
                          <a:latin typeface="Arial" panose="020B0604020202020204" pitchFamily="34" charset="0"/>
                          <a:ea typeface="Times New Roman"/>
                          <a:cs typeface="Arial" panose="020B0604020202020204" pitchFamily="34" charset="0"/>
                        </a:rPr>
                        <a:t>аукциона в случае признания аукциона несостоявшимся</a:t>
                      </a:r>
                      <a:endParaRPr lang="ru-RU" sz="1000" dirty="0" smtClean="0">
                        <a:effectLst/>
                        <a:latin typeface="Arial" panose="020B0604020202020204" pitchFamily="34" charset="0"/>
                        <a:ea typeface="Calibri"/>
                        <a:cs typeface="Arial" panose="020B0604020202020204" pitchFamily="34" charset="0"/>
                      </a:endParaRPr>
                    </a:p>
                  </a:txBody>
                  <a:tcPr marL="72000" marR="72000" marT="70798" marB="10619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ru-RU"/>
                    </a:p>
                  </a:txBody>
                  <a:tcPr/>
                </a:tc>
                <a:tc vMerge="1">
                  <a:txBody>
                    <a:bodyPr/>
                    <a:lstStyle/>
                    <a:p>
                      <a:endParaRPr lang="ru-RU"/>
                    </a:p>
                  </a:txBody>
                  <a:tcPr/>
                </a:tc>
              </a:tr>
            </a:tbl>
          </a:graphicData>
        </a:graphic>
      </p:graphicFrame>
      <p:sp>
        <p:nvSpPr>
          <p:cNvPr id="2" name="Заголовок 1"/>
          <p:cNvSpPr>
            <a:spLocks noGrp="1"/>
          </p:cNvSpPr>
          <p:nvPr>
            <p:ph type="title"/>
          </p:nvPr>
        </p:nvSpPr>
        <p:spPr/>
        <p:txBody>
          <a:bodyPr>
            <a:normAutofit/>
          </a:bodyPr>
          <a:lstStyle/>
          <a:p>
            <a:pPr algn="ctr"/>
            <a:r>
              <a:rPr lang="ru-RU" sz="2000" b="1" dirty="0"/>
              <a:t>Обжалование по электронным процедурам </a:t>
            </a:r>
          </a:p>
        </p:txBody>
      </p:sp>
    </p:spTree>
    <p:custDataLst>
      <p:tags r:id="rId1"/>
    </p:custDataLst>
    <p:extLst>
      <p:ext uri="{BB962C8B-B14F-4D97-AF65-F5344CB8AC3E}">
        <p14:creationId xmlns:p14="http://schemas.microsoft.com/office/powerpoint/2010/main" val="127355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000" b="1" dirty="0"/>
              <a:t>Требования к содержанию жалобы</a:t>
            </a:r>
          </a:p>
        </p:txBody>
      </p:sp>
      <p:sp>
        <p:nvSpPr>
          <p:cNvPr id="3" name="Объект 2"/>
          <p:cNvSpPr>
            <a:spLocks noGrp="1"/>
          </p:cNvSpPr>
          <p:nvPr>
            <p:ph idx="1"/>
          </p:nvPr>
        </p:nvSpPr>
        <p:spPr>
          <a:xfrm>
            <a:off x="457200" y="943212"/>
            <a:ext cx="8229600" cy="3651412"/>
          </a:xfrm>
        </p:spPr>
        <p:txBody>
          <a:bodyPr>
            <a:normAutofit/>
          </a:bodyPr>
          <a:lstStyle/>
          <a:p>
            <a:pPr marL="177800" indent="-177800">
              <a:buFont typeface="+mj-lt"/>
              <a:buAutoNum type="arabicPeriod"/>
            </a:pPr>
            <a:r>
              <a:rPr lang="ru-RU" dirty="0" smtClean="0"/>
              <a:t>Наименование</a:t>
            </a:r>
            <a:r>
              <a:rPr lang="ru-RU" dirty="0"/>
              <a:t>, фирменное наименование (при наличии), место нахождения (для юридического лица), фамилию, имя, отчество (при наличии), место жительства (для физического лица), почтовый адрес, номер контактного телефона лица, действия (бездействие) которого обжалуются (при наличии такой информации</a:t>
            </a:r>
            <a:r>
              <a:rPr lang="ru-RU" dirty="0" smtClean="0"/>
              <a:t>). </a:t>
            </a:r>
            <a:endParaRPr lang="ru-RU" dirty="0"/>
          </a:p>
          <a:p>
            <a:pPr marL="177800" indent="-177800">
              <a:buFont typeface="+mj-lt"/>
              <a:buAutoNum type="arabicPeriod"/>
            </a:pPr>
            <a:r>
              <a:rPr lang="ru-RU" dirty="0"/>
              <a:t>Н</a:t>
            </a:r>
            <a:r>
              <a:rPr lang="ru-RU" dirty="0" smtClean="0"/>
              <a:t>аименование</a:t>
            </a:r>
            <a:r>
              <a:rPr lang="ru-RU" dirty="0"/>
              <a:t>, фирменное наименование (при наличии), место нахождения (для юридического лица), наименование, место нахождения общественного объединения или объединения юридических лиц, фамилию, имя, отчество (при наличии), место жительства (для физического лица) лица, подавшего жалобу, почтовый адрес, адрес электронной почты, номер контактного телефона, номер факса (при наличии</a:t>
            </a:r>
            <a:r>
              <a:rPr lang="ru-RU" dirty="0" smtClean="0"/>
              <a:t>).</a:t>
            </a:r>
            <a:endParaRPr lang="ru-RU" dirty="0"/>
          </a:p>
          <a:p>
            <a:pPr marL="177800" indent="-177800">
              <a:buFont typeface="+mj-lt"/>
              <a:buAutoNum type="arabicPeriod"/>
            </a:pPr>
            <a:r>
              <a:rPr lang="ru-RU" dirty="0"/>
              <a:t>У</a:t>
            </a:r>
            <a:r>
              <a:rPr lang="ru-RU" dirty="0" smtClean="0"/>
              <a:t>казание </a:t>
            </a:r>
            <a:r>
              <a:rPr lang="ru-RU" dirty="0"/>
              <a:t>на закупку, за исключением случаев обжалования действий (бездействия) оператора электронной площадки, связанных с аккредитацией участника закупки на электронной площадке</a:t>
            </a:r>
            <a:r>
              <a:rPr lang="ru-RU" dirty="0" smtClean="0"/>
              <a:t>.</a:t>
            </a:r>
            <a:endParaRPr lang="ru-RU" dirty="0"/>
          </a:p>
          <a:p>
            <a:pPr marL="177800" indent="-177800">
              <a:buFont typeface="+mj-lt"/>
              <a:buAutoNum type="arabicPeriod"/>
            </a:pPr>
            <a:r>
              <a:rPr lang="ru-RU" dirty="0"/>
              <a:t>У</a:t>
            </a:r>
            <a:r>
              <a:rPr lang="ru-RU" dirty="0" smtClean="0"/>
              <a:t>казание </a:t>
            </a:r>
            <a:r>
              <a:rPr lang="ru-RU" dirty="0"/>
              <a:t>на обжалуемые действия (бездействие) заказчика, уполномоченного органа, уполномоченного учреждения, специализированной организации, комиссии по осуществлению закупок, ее членов, должностного лица контрактной службы, контрактного управляющего, оператора электронной площадки, доводы жалобы</a:t>
            </a:r>
            <a:r>
              <a:rPr lang="ru-RU" dirty="0" smtClean="0"/>
              <a:t>.</a:t>
            </a:r>
            <a:endParaRPr lang="ru-RU" dirty="0"/>
          </a:p>
          <a:p>
            <a:pPr marL="177800" indent="-177800">
              <a:buFont typeface="+mj-lt"/>
              <a:buAutoNum type="arabicPeriod"/>
            </a:pPr>
            <a:r>
              <a:rPr lang="ru-RU" dirty="0"/>
              <a:t>Д</a:t>
            </a:r>
            <a:r>
              <a:rPr lang="ru-RU" dirty="0" smtClean="0"/>
              <a:t>окументы</a:t>
            </a:r>
            <a:r>
              <a:rPr lang="ru-RU" dirty="0"/>
              <a:t>, подтверждающие обоснованность доводов </a:t>
            </a:r>
            <a:r>
              <a:rPr lang="ru-RU" dirty="0" smtClean="0"/>
              <a:t>жалобы.</a:t>
            </a:r>
          </a:p>
          <a:p>
            <a:pPr marL="177800" indent="-177800">
              <a:buFont typeface="+mj-lt"/>
              <a:buAutoNum type="arabicPeriod"/>
            </a:pPr>
            <a:r>
              <a:rPr lang="ru-RU" dirty="0"/>
              <a:t>П</a:t>
            </a:r>
            <a:r>
              <a:rPr lang="ru-RU" dirty="0" smtClean="0"/>
              <a:t>еречень </a:t>
            </a:r>
            <a:r>
              <a:rPr lang="ru-RU" dirty="0"/>
              <a:t>прилагаемых документов</a:t>
            </a:r>
            <a:r>
              <a:rPr lang="ru-RU" dirty="0" smtClean="0"/>
              <a:t>.</a:t>
            </a:r>
            <a:endParaRPr lang="ru-RU" dirty="0"/>
          </a:p>
        </p:txBody>
      </p:sp>
    </p:spTree>
    <p:custDataLst>
      <p:tags r:id="rId1"/>
    </p:custDataLst>
    <p:extLst>
      <p:ext uri="{BB962C8B-B14F-4D97-AF65-F5344CB8AC3E}">
        <p14:creationId xmlns:p14="http://schemas.microsoft.com/office/powerpoint/2010/main" val="1563290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81"/>
            <a:ext cx="8229600" cy="637577"/>
          </a:xfrm>
        </p:spPr>
        <p:txBody>
          <a:bodyPr>
            <a:normAutofit/>
          </a:bodyPr>
          <a:lstStyle/>
          <a:p>
            <a:pPr algn="ctr"/>
            <a:r>
              <a:rPr lang="ru-RU" sz="2000" b="1" dirty="0"/>
              <a:t>Изменения в порядке рассмотрения жалоб</a:t>
            </a:r>
          </a:p>
        </p:txBody>
      </p:sp>
      <p:sp>
        <p:nvSpPr>
          <p:cNvPr id="5" name="Объект 2"/>
          <p:cNvSpPr>
            <a:spLocks noGrp="1"/>
          </p:cNvSpPr>
          <p:nvPr>
            <p:ph idx="1"/>
          </p:nvPr>
        </p:nvSpPr>
        <p:spPr>
          <a:xfrm>
            <a:off x="467544" y="843558"/>
            <a:ext cx="8533011" cy="4014316"/>
          </a:xfrm>
        </p:spPr>
        <p:txBody>
          <a:bodyPr>
            <a:normAutofit/>
          </a:bodyPr>
          <a:lstStyle/>
          <a:p>
            <a:pPr marL="0" indent="0">
              <a:spcBef>
                <a:spcPts val="600"/>
              </a:spcBef>
              <a:buFont typeface="Wingdings" pitchFamily="2" charset="2"/>
              <a:buNone/>
            </a:pPr>
            <a:r>
              <a:rPr lang="ru-RU" altLang="ru-RU" sz="1400" dirty="0" smtClean="0">
                <a:solidFill>
                  <a:schemeClr val="tx2"/>
                </a:solidFill>
                <a:latin typeface="Arial" charset="0"/>
                <a:cs typeface="Arial" charset="0"/>
              </a:rPr>
              <a:t>Федеральный закон от 01.04.2019 N 50-ФЗ</a:t>
            </a:r>
          </a:p>
          <a:p>
            <a:pPr marL="0" indent="0">
              <a:spcBef>
                <a:spcPts val="600"/>
              </a:spcBef>
              <a:buFont typeface="Wingdings" pitchFamily="2" charset="2"/>
              <a:buNone/>
            </a:pPr>
            <a:r>
              <a:rPr lang="ru-RU" altLang="ru-RU" sz="1400" dirty="0" smtClean="0">
                <a:solidFill>
                  <a:srgbClr val="FF0000"/>
                </a:solidFill>
                <a:latin typeface="Arial" charset="0"/>
                <a:cs typeface="Arial" charset="0"/>
              </a:rPr>
              <a:t>Вступает в силу с 1 июля 2019 года</a:t>
            </a:r>
          </a:p>
          <a:p>
            <a:pPr marL="0" indent="0">
              <a:spcBef>
                <a:spcPts val="600"/>
              </a:spcBef>
              <a:buFont typeface="Wingdings" pitchFamily="2" charset="2"/>
              <a:buNone/>
            </a:pPr>
            <a:endParaRPr lang="ru-RU" altLang="ru-RU" sz="1400" dirty="0" smtClean="0">
              <a:solidFill>
                <a:srgbClr val="FF0000"/>
              </a:solidFill>
              <a:latin typeface="Arial" charset="0"/>
              <a:cs typeface="Arial" charset="0"/>
            </a:endParaRPr>
          </a:p>
          <a:p>
            <a:pPr marL="0" indent="0">
              <a:spcBef>
                <a:spcPts val="600"/>
              </a:spcBef>
              <a:buFont typeface="Wingdings" pitchFamily="2" charset="2"/>
              <a:buNone/>
            </a:pPr>
            <a:r>
              <a:rPr lang="ru-RU" altLang="ru-RU" sz="1400" b="1" dirty="0" smtClean="0">
                <a:latin typeface="Arial" charset="0"/>
                <a:cs typeface="Arial" charset="0"/>
              </a:rPr>
              <a:t>Жалоба возвращается </a:t>
            </a:r>
            <a:r>
              <a:rPr lang="ru-RU" altLang="ru-RU" sz="1400" dirty="0" smtClean="0">
                <a:latin typeface="Arial" charset="0"/>
                <a:cs typeface="Arial" charset="0"/>
              </a:rPr>
              <a:t>подавшему ее лицу без рассмотрения в случае, если:</a:t>
            </a:r>
          </a:p>
          <a:p>
            <a:pPr marL="0" indent="0">
              <a:spcBef>
                <a:spcPts val="600"/>
              </a:spcBef>
              <a:buFont typeface="Wingdings" pitchFamily="2" charset="2"/>
              <a:buNone/>
            </a:pPr>
            <a:r>
              <a:rPr lang="ru-RU" altLang="ru-RU" sz="1400" dirty="0" smtClean="0">
                <a:latin typeface="Arial" charset="0"/>
                <a:cs typeface="Arial" charset="0"/>
              </a:rPr>
              <a:t>1) не соответствует требованиям, установленным настоящей статьей;</a:t>
            </a:r>
          </a:p>
          <a:p>
            <a:pPr marL="0" indent="0">
              <a:spcBef>
                <a:spcPts val="600"/>
              </a:spcBef>
              <a:buFont typeface="Wingdings" pitchFamily="2" charset="2"/>
              <a:buNone/>
            </a:pPr>
            <a:r>
              <a:rPr lang="ru-RU" altLang="ru-RU" sz="1400" dirty="0" smtClean="0">
                <a:latin typeface="Arial" charset="0"/>
                <a:cs typeface="Arial" charset="0"/>
              </a:rPr>
              <a:t>2) не подписана или жалоба подписана лицом, полномочия которого не подтверждены документами;</a:t>
            </a:r>
          </a:p>
          <a:p>
            <a:pPr marL="0" indent="0">
              <a:spcBef>
                <a:spcPts val="600"/>
              </a:spcBef>
              <a:buFont typeface="Wingdings" pitchFamily="2" charset="2"/>
              <a:buNone/>
            </a:pPr>
            <a:r>
              <a:rPr lang="ru-RU" altLang="ru-RU" sz="1400" dirty="0" smtClean="0">
                <a:latin typeface="Arial" charset="0"/>
                <a:cs typeface="Arial" charset="0"/>
              </a:rPr>
              <a:t>3) подана по истечении срока, предусмотренного настоящей статьей;</a:t>
            </a:r>
          </a:p>
          <a:p>
            <a:pPr marL="0" indent="0">
              <a:spcBef>
                <a:spcPts val="600"/>
              </a:spcBef>
              <a:buFont typeface="Wingdings" pitchFamily="2" charset="2"/>
              <a:buNone/>
            </a:pPr>
            <a:r>
              <a:rPr lang="ru-RU" altLang="ru-RU" sz="1400" dirty="0" smtClean="0">
                <a:latin typeface="Arial" charset="0"/>
                <a:cs typeface="Arial" charset="0"/>
              </a:rPr>
              <a:t>4) по жалобе на те же действия (бездействие) принято решение суда или контрольного органа в сфере закупок.</a:t>
            </a:r>
          </a:p>
          <a:p>
            <a:pPr marL="0" indent="0">
              <a:spcBef>
                <a:spcPts val="600"/>
              </a:spcBef>
              <a:buFont typeface="Wingdings" pitchFamily="2" charset="2"/>
              <a:buNone/>
            </a:pPr>
            <a:r>
              <a:rPr lang="ru-RU" altLang="ru-RU" sz="1400" dirty="0" smtClean="0">
                <a:solidFill>
                  <a:srgbClr val="FF0000"/>
                </a:solidFill>
                <a:latin typeface="Arial" charset="0"/>
                <a:cs typeface="Arial" charset="0"/>
              </a:rPr>
              <a:t>5) жалоба подана участником закупки, информация о котором, в том числе информация об учредителях, о членах коллегиального исполнительного органа, лице, исполняющем функции единоличного исполнительного органа такого участника закупки - юридического лица, включена в РНП </a:t>
            </a:r>
            <a:r>
              <a:rPr lang="ru-RU" altLang="ru-RU" sz="1400" b="1" dirty="0" smtClean="0">
                <a:solidFill>
                  <a:srgbClr val="FF0000"/>
                </a:solidFill>
                <a:latin typeface="Arial" charset="0"/>
                <a:cs typeface="Arial" charset="0"/>
              </a:rPr>
              <a:t>в случае установления заказчиком требования</a:t>
            </a:r>
            <a:r>
              <a:rPr lang="ru-RU" altLang="ru-RU" sz="1400" dirty="0" smtClean="0">
                <a:solidFill>
                  <a:srgbClr val="FF0000"/>
                </a:solidFill>
                <a:latin typeface="Arial" charset="0"/>
                <a:cs typeface="Arial" charset="0"/>
              </a:rPr>
              <a:t> в соответствии с частью 11 статьи 31 настоящего Федерального закона.</a:t>
            </a:r>
          </a:p>
        </p:txBody>
      </p:sp>
    </p:spTree>
    <p:custDataLst>
      <p:tags r:id="rId1"/>
    </p:custDataLst>
    <p:extLst>
      <p:ext uri="{BB962C8B-B14F-4D97-AF65-F5344CB8AC3E}">
        <p14:creationId xmlns:p14="http://schemas.microsoft.com/office/powerpoint/2010/main" val="1064503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80"/>
            <a:ext cx="8229600" cy="666426"/>
          </a:xfrm>
        </p:spPr>
        <p:txBody>
          <a:bodyPr>
            <a:normAutofit/>
          </a:bodyPr>
          <a:lstStyle/>
          <a:p>
            <a:pPr algn="ctr"/>
            <a:r>
              <a:rPr lang="ru-RU" sz="2000" b="1" dirty="0"/>
              <a:t>Механизм обжалования</a:t>
            </a:r>
          </a:p>
        </p:txBody>
      </p:sp>
      <p:sp>
        <p:nvSpPr>
          <p:cNvPr id="6" name="Объект 2"/>
          <p:cNvSpPr txBox="1">
            <a:spLocks/>
          </p:cNvSpPr>
          <p:nvPr/>
        </p:nvSpPr>
        <p:spPr>
          <a:xfrm>
            <a:off x="4286959" y="2571749"/>
            <a:ext cx="4677549" cy="2280783"/>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1pPr>
            <a:lvl2pPr marL="742950" indent="-28575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Arial" pitchFamily="34" charset="0"/>
              <a:buNone/>
            </a:pPr>
            <a:r>
              <a:rPr lang="ru-RU" sz="1100" b="1" i="1" dirty="0" smtClean="0">
                <a:solidFill>
                  <a:prstClr val="black"/>
                </a:solidFill>
              </a:rPr>
              <a:t>Соответствует</a:t>
            </a:r>
          </a:p>
          <a:p>
            <a:pPr marL="228600" indent="-228600">
              <a:spcBef>
                <a:spcPts val="0"/>
              </a:spcBef>
              <a:buFont typeface="+mj-lt"/>
              <a:buAutoNum type="arabicPeriod"/>
            </a:pPr>
            <a:r>
              <a:rPr lang="ru-RU" sz="1100" dirty="0">
                <a:solidFill>
                  <a:prstClr val="black"/>
                </a:solidFill>
              </a:rPr>
              <a:t>Уведомление о рассмотрении жалобы</a:t>
            </a:r>
          </a:p>
          <a:p>
            <a:pPr marL="228600" indent="-228600">
              <a:spcBef>
                <a:spcPts val="0"/>
              </a:spcBef>
              <a:buFont typeface="+mj-lt"/>
              <a:buAutoNum type="arabicPeriod"/>
            </a:pPr>
            <a:r>
              <a:rPr lang="ru-RU" sz="1100" dirty="0">
                <a:solidFill>
                  <a:prstClr val="black"/>
                </a:solidFill>
              </a:rPr>
              <a:t>Размещение информации о рассмотрении жалобы </a:t>
            </a:r>
            <a:r>
              <a:rPr lang="ru-RU" sz="1100" dirty="0" smtClean="0">
                <a:solidFill>
                  <a:prstClr val="black"/>
                </a:solidFill>
              </a:rPr>
              <a:t/>
            </a:r>
            <a:br>
              <a:rPr lang="ru-RU" sz="1100" dirty="0" smtClean="0">
                <a:solidFill>
                  <a:prstClr val="black"/>
                </a:solidFill>
              </a:rPr>
            </a:br>
            <a:r>
              <a:rPr lang="ru-RU" sz="1100" dirty="0" smtClean="0">
                <a:solidFill>
                  <a:prstClr val="black"/>
                </a:solidFill>
              </a:rPr>
              <a:t>и </a:t>
            </a:r>
            <a:r>
              <a:rPr lang="ru-RU" sz="1100" dirty="0">
                <a:solidFill>
                  <a:prstClr val="black"/>
                </a:solidFill>
              </a:rPr>
              <a:t>текста </a:t>
            </a:r>
            <a:r>
              <a:rPr lang="ru-RU" sz="1100" dirty="0" smtClean="0">
                <a:solidFill>
                  <a:prstClr val="black"/>
                </a:solidFill>
              </a:rPr>
              <a:t>жалобы </a:t>
            </a:r>
            <a:r>
              <a:rPr lang="ru-RU" sz="1100" dirty="0">
                <a:solidFill>
                  <a:prstClr val="black"/>
                </a:solidFill>
              </a:rPr>
              <a:t>на </a:t>
            </a:r>
            <a:r>
              <a:rPr lang="ru-RU" sz="1100" dirty="0" err="1">
                <a:solidFill>
                  <a:prstClr val="black"/>
                </a:solidFill>
              </a:rPr>
              <a:t>офиц.сайте</a:t>
            </a:r>
            <a:endParaRPr lang="ru-RU" sz="1100" dirty="0">
              <a:solidFill>
                <a:prstClr val="black"/>
              </a:solidFill>
            </a:endParaRPr>
          </a:p>
          <a:p>
            <a:pPr marL="228600" indent="-228600">
              <a:spcBef>
                <a:spcPts val="0"/>
              </a:spcBef>
              <a:buFont typeface="+mj-lt"/>
              <a:buAutoNum type="arabicPeriod"/>
            </a:pPr>
            <a:r>
              <a:rPr lang="ru-RU" sz="1100" dirty="0">
                <a:solidFill>
                  <a:prstClr val="black"/>
                </a:solidFill>
              </a:rPr>
              <a:t>Рассмотрение жалобы по существу и проведение внеплановой проверки</a:t>
            </a:r>
          </a:p>
          <a:p>
            <a:pPr marL="228600" indent="-228600">
              <a:spcBef>
                <a:spcPts val="0"/>
              </a:spcBef>
              <a:buFont typeface="+mj-lt"/>
              <a:buAutoNum type="arabicPeriod"/>
            </a:pPr>
            <a:r>
              <a:rPr lang="ru-RU" sz="1100" dirty="0">
                <a:solidFill>
                  <a:prstClr val="black"/>
                </a:solidFill>
              </a:rPr>
              <a:t>Принятие решения по результатам рассмотрения </a:t>
            </a:r>
            <a:r>
              <a:rPr lang="ru-RU" sz="1100" dirty="0" smtClean="0">
                <a:solidFill>
                  <a:prstClr val="black"/>
                </a:solidFill>
              </a:rPr>
              <a:t/>
            </a:r>
            <a:br>
              <a:rPr lang="ru-RU" sz="1100" dirty="0" smtClean="0">
                <a:solidFill>
                  <a:prstClr val="black"/>
                </a:solidFill>
              </a:rPr>
            </a:br>
            <a:r>
              <a:rPr lang="ru-RU" sz="1100" dirty="0" smtClean="0">
                <a:solidFill>
                  <a:prstClr val="black"/>
                </a:solidFill>
              </a:rPr>
              <a:t>(</a:t>
            </a:r>
            <a:r>
              <a:rPr lang="ru-RU" sz="1100" dirty="0">
                <a:solidFill>
                  <a:prstClr val="black"/>
                </a:solidFill>
              </a:rPr>
              <a:t>выдача предписания)</a:t>
            </a:r>
          </a:p>
          <a:p>
            <a:pPr marL="228600" indent="-228600">
              <a:spcBef>
                <a:spcPts val="0"/>
              </a:spcBef>
              <a:buFont typeface="+mj-lt"/>
              <a:buAutoNum type="arabicPeriod"/>
            </a:pPr>
            <a:r>
              <a:rPr lang="ru-RU" sz="1100" dirty="0">
                <a:solidFill>
                  <a:prstClr val="black"/>
                </a:solidFill>
              </a:rPr>
              <a:t>Изготовления решения (предписания)</a:t>
            </a:r>
          </a:p>
          <a:p>
            <a:pPr marL="228600" indent="-228600">
              <a:spcBef>
                <a:spcPts val="0"/>
              </a:spcBef>
              <a:buFont typeface="+mj-lt"/>
              <a:buAutoNum type="arabicPeriod"/>
            </a:pPr>
            <a:r>
              <a:rPr lang="ru-RU" sz="1100" dirty="0">
                <a:solidFill>
                  <a:prstClr val="black"/>
                </a:solidFill>
              </a:rPr>
              <a:t>Направление копий предписаний сторонам </a:t>
            </a:r>
            <a:r>
              <a:rPr lang="ru-RU" sz="1100" dirty="0" smtClean="0">
                <a:solidFill>
                  <a:prstClr val="black"/>
                </a:solidFill>
              </a:rPr>
              <a:t/>
            </a:r>
            <a:br>
              <a:rPr lang="ru-RU" sz="1100" dirty="0" smtClean="0">
                <a:solidFill>
                  <a:prstClr val="black"/>
                </a:solidFill>
              </a:rPr>
            </a:br>
            <a:r>
              <a:rPr lang="ru-RU" sz="1100" dirty="0" smtClean="0">
                <a:solidFill>
                  <a:prstClr val="black"/>
                </a:solidFill>
              </a:rPr>
              <a:t>и </a:t>
            </a:r>
            <a:r>
              <a:rPr lang="ru-RU" sz="1100" dirty="0">
                <a:solidFill>
                  <a:prstClr val="black"/>
                </a:solidFill>
              </a:rPr>
              <a:t>заинтересованным лицам</a:t>
            </a:r>
          </a:p>
          <a:p>
            <a:pPr marL="228600" indent="-228600">
              <a:spcBef>
                <a:spcPts val="0"/>
              </a:spcBef>
              <a:buFont typeface="+mj-lt"/>
              <a:buAutoNum type="arabicPeriod"/>
            </a:pPr>
            <a:r>
              <a:rPr lang="ru-RU" sz="1100" dirty="0">
                <a:solidFill>
                  <a:prstClr val="black"/>
                </a:solidFill>
              </a:rPr>
              <a:t>Размещение решения на официальном сайте </a:t>
            </a:r>
          </a:p>
          <a:p>
            <a:pPr marL="228600" indent="-228600">
              <a:spcBef>
                <a:spcPts val="0"/>
              </a:spcBef>
              <a:buFont typeface="+mj-lt"/>
              <a:buAutoNum type="arabicPeriod"/>
            </a:pPr>
            <a:r>
              <a:rPr lang="ru-RU" sz="1100" dirty="0">
                <a:solidFill>
                  <a:prstClr val="black"/>
                </a:solidFill>
              </a:rPr>
              <a:t>Завершение процедуры </a:t>
            </a:r>
          </a:p>
          <a:p>
            <a:pPr marL="0" indent="0">
              <a:buFont typeface="Arial" pitchFamily="34" charset="0"/>
              <a:buNone/>
            </a:pPr>
            <a:endParaRPr lang="ru-RU" sz="1100" b="1" dirty="0">
              <a:solidFill>
                <a:prstClr val="black"/>
              </a:solidFill>
            </a:endParaRPr>
          </a:p>
        </p:txBody>
      </p:sp>
      <p:sp>
        <p:nvSpPr>
          <p:cNvPr id="8" name="Объект 2"/>
          <p:cNvSpPr>
            <a:spLocks noGrp="1"/>
          </p:cNvSpPr>
          <p:nvPr>
            <p:ph idx="1"/>
          </p:nvPr>
        </p:nvSpPr>
        <p:spPr>
          <a:xfrm>
            <a:off x="2843808" y="1200160"/>
            <a:ext cx="3394720" cy="309509"/>
          </a:xfrm>
        </p:spPr>
        <p:txBody>
          <a:bodyPr>
            <a:normAutofit/>
          </a:bodyPr>
          <a:lstStyle/>
          <a:p>
            <a:pPr marL="0" indent="0" algn="ctr">
              <a:buNone/>
            </a:pPr>
            <a:r>
              <a:rPr lang="ru-RU" b="1" dirty="0"/>
              <a:t>Начало процедуры </a:t>
            </a:r>
            <a:r>
              <a:rPr lang="ru-RU" b="1" dirty="0" smtClean="0"/>
              <a:t>обжалования</a:t>
            </a:r>
            <a:endParaRPr lang="ru-RU" b="1" dirty="0"/>
          </a:p>
        </p:txBody>
      </p:sp>
      <p:sp>
        <p:nvSpPr>
          <p:cNvPr id="9" name="Объект 2"/>
          <p:cNvSpPr txBox="1">
            <a:spLocks/>
          </p:cNvSpPr>
          <p:nvPr/>
        </p:nvSpPr>
        <p:spPr>
          <a:xfrm>
            <a:off x="2416932" y="1580475"/>
            <a:ext cx="4248472" cy="309509"/>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1pPr>
            <a:lvl2pPr marL="742950" indent="-28575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ru-RU" b="1" dirty="0">
                <a:solidFill>
                  <a:prstClr val="black"/>
                </a:solidFill>
              </a:rPr>
              <a:t>Поступление жалобы в контролирующий орган</a:t>
            </a:r>
          </a:p>
        </p:txBody>
      </p:sp>
      <p:sp>
        <p:nvSpPr>
          <p:cNvPr id="10" name="Объект 2"/>
          <p:cNvSpPr txBox="1">
            <a:spLocks/>
          </p:cNvSpPr>
          <p:nvPr/>
        </p:nvSpPr>
        <p:spPr>
          <a:xfrm>
            <a:off x="2630370" y="1979027"/>
            <a:ext cx="3821596" cy="309509"/>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1pPr>
            <a:lvl2pPr marL="742950" indent="-28575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ru-RU" b="1" dirty="0">
                <a:solidFill>
                  <a:prstClr val="black"/>
                </a:solidFill>
              </a:rPr>
              <a:t>Проверка жалобы на соответствие 44-ФЗ </a:t>
            </a:r>
          </a:p>
        </p:txBody>
      </p:sp>
      <p:sp>
        <p:nvSpPr>
          <p:cNvPr id="12" name="Объект 2"/>
          <p:cNvSpPr txBox="1">
            <a:spLocks/>
          </p:cNvSpPr>
          <p:nvPr/>
        </p:nvSpPr>
        <p:spPr>
          <a:xfrm>
            <a:off x="567435" y="2996596"/>
            <a:ext cx="3617433" cy="535069"/>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1pPr>
            <a:lvl2pPr marL="742950" indent="-28575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ru-RU" b="1" dirty="0">
                <a:solidFill>
                  <a:prstClr val="black"/>
                </a:solidFill>
              </a:rPr>
              <a:t>Решение контролирующего органа </a:t>
            </a:r>
            <a:r>
              <a:rPr lang="ru-RU" b="1" dirty="0" smtClean="0">
                <a:solidFill>
                  <a:prstClr val="black"/>
                </a:solidFill>
              </a:rPr>
              <a:t>о </a:t>
            </a:r>
            <a:r>
              <a:rPr lang="ru-RU" b="1" dirty="0">
                <a:solidFill>
                  <a:prstClr val="black"/>
                </a:solidFill>
              </a:rPr>
              <a:t>возвращении жалобы</a:t>
            </a:r>
          </a:p>
        </p:txBody>
      </p:sp>
      <p:sp>
        <p:nvSpPr>
          <p:cNvPr id="13" name="Объект 2"/>
          <p:cNvSpPr txBox="1">
            <a:spLocks/>
          </p:cNvSpPr>
          <p:nvPr/>
        </p:nvSpPr>
        <p:spPr>
          <a:xfrm>
            <a:off x="465342" y="3512871"/>
            <a:ext cx="3821596" cy="398551"/>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1pPr>
            <a:lvl2pPr marL="742950" indent="-28575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ru-RU" b="1" dirty="0">
                <a:solidFill>
                  <a:prstClr val="black"/>
                </a:solidFill>
              </a:rPr>
              <a:t>Мотивированный отказ принятия решения </a:t>
            </a:r>
            <a:br>
              <a:rPr lang="ru-RU" b="1" dirty="0">
                <a:solidFill>
                  <a:prstClr val="black"/>
                </a:solidFill>
              </a:rPr>
            </a:br>
            <a:r>
              <a:rPr lang="ru-RU" b="1" dirty="0" smtClean="0">
                <a:solidFill>
                  <a:prstClr val="black"/>
                </a:solidFill>
              </a:rPr>
              <a:t>о </a:t>
            </a:r>
            <a:r>
              <a:rPr lang="ru-RU" b="1" dirty="0">
                <a:solidFill>
                  <a:prstClr val="black"/>
                </a:solidFill>
              </a:rPr>
              <a:t>возвращении жалобы</a:t>
            </a:r>
          </a:p>
        </p:txBody>
      </p:sp>
      <p:sp>
        <p:nvSpPr>
          <p:cNvPr id="14" name="Объект 2"/>
          <p:cNvSpPr txBox="1">
            <a:spLocks/>
          </p:cNvSpPr>
          <p:nvPr/>
        </p:nvSpPr>
        <p:spPr>
          <a:xfrm>
            <a:off x="657346" y="4058680"/>
            <a:ext cx="3437611" cy="296366"/>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1pPr>
            <a:lvl2pPr marL="742950" indent="-28575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ru-RU" b="1" dirty="0">
                <a:solidFill>
                  <a:prstClr val="black"/>
                </a:solidFill>
              </a:rPr>
              <a:t>Завершение административной </a:t>
            </a:r>
            <a:r>
              <a:rPr lang="ru-RU" b="1" dirty="0" smtClean="0">
                <a:solidFill>
                  <a:prstClr val="black"/>
                </a:solidFill>
              </a:rPr>
              <a:t>процедуры</a:t>
            </a:r>
            <a:endParaRPr lang="ru-RU" b="1" dirty="0">
              <a:solidFill>
                <a:prstClr val="black"/>
              </a:solidFill>
            </a:endParaRPr>
          </a:p>
        </p:txBody>
      </p:sp>
      <p:sp>
        <p:nvSpPr>
          <p:cNvPr id="15" name="Объект 2"/>
          <p:cNvSpPr txBox="1">
            <a:spLocks/>
          </p:cNvSpPr>
          <p:nvPr/>
        </p:nvSpPr>
        <p:spPr>
          <a:xfrm>
            <a:off x="396304" y="2571750"/>
            <a:ext cx="3959672" cy="283224"/>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1pPr>
            <a:lvl2pPr marL="742950" indent="-28575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600"/>
              </a:spcAft>
              <a:buFont typeface="Arial" pitchFamily="34" charset="0"/>
              <a:buNone/>
            </a:pPr>
            <a:r>
              <a:rPr lang="ru-RU" b="1" i="1" dirty="0" smtClean="0">
                <a:solidFill>
                  <a:prstClr val="black"/>
                </a:solidFill>
              </a:rPr>
              <a:t>Не соответствует</a:t>
            </a:r>
          </a:p>
        </p:txBody>
      </p:sp>
      <p:cxnSp>
        <p:nvCxnSpPr>
          <p:cNvPr id="17" name="Прямая соединительная линия 16"/>
          <p:cNvCxnSpPr/>
          <p:nvPr/>
        </p:nvCxnSpPr>
        <p:spPr>
          <a:xfrm>
            <a:off x="4541168" y="1466434"/>
            <a:ext cx="0" cy="141612"/>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4541168" y="1838469"/>
            <a:ext cx="0" cy="141612"/>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4541168" y="2256819"/>
            <a:ext cx="0" cy="17332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2383670" y="2853514"/>
            <a:ext cx="0" cy="141596"/>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a:off x="2383670" y="3382828"/>
            <a:ext cx="0" cy="141596"/>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2383670" y="3908551"/>
            <a:ext cx="0" cy="141596"/>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flipH="1">
            <a:off x="2376140" y="2430137"/>
            <a:ext cx="4392000"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2383670" y="2430142"/>
            <a:ext cx="0" cy="141596"/>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6768140" y="2430142"/>
            <a:ext cx="0" cy="141596"/>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13498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51670"/>
            <a:ext cx="8229600" cy="857250"/>
          </a:xfrm>
        </p:spPr>
        <p:txBody>
          <a:bodyPr>
            <a:normAutofit/>
          </a:bodyPr>
          <a:lstStyle/>
          <a:p>
            <a:pPr algn="ctr"/>
            <a:r>
              <a:rPr lang="ru-RU" sz="2000" b="1" dirty="0"/>
              <a:t>Контроль, мониторинг и обжалование в сфере закупок </a:t>
            </a:r>
            <a:r>
              <a:rPr lang="ru-RU" sz="2000" b="1" dirty="0" smtClean="0"/>
              <a:t/>
            </a:r>
            <a:br>
              <a:rPr lang="ru-RU" sz="2000" b="1" dirty="0" smtClean="0"/>
            </a:br>
            <a:r>
              <a:rPr lang="ru-RU" sz="2000" b="1" dirty="0" smtClean="0"/>
              <a:t>(223-ФЗ</a:t>
            </a:r>
            <a:r>
              <a:rPr lang="ru-RU" sz="2000" b="1" dirty="0"/>
              <a:t>)</a:t>
            </a:r>
          </a:p>
        </p:txBody>
      </p:sp>
    </p:spTree>
    <p:custDataLst>
      <p:tags r:id="rId1"/>
    </p:custDataLst>
    <p:extLst>
      <p:ext uri="{BB962C8B-B14F-4D97-AF65-F5344CB8AC3E}">
        <p14:creationId xmlns:p14="http://schemas.microsoft.com/office/powerpoint/2010/main" val="1860191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Заголовок 1"/>
          <p:cNvSpPr txBox="1">
            <a:spLocks/>
          </p:cNvSpPr>
          <p:nvPr/>
        </p:nvSpPr>
        <p:spPr>
          <a:xfrm>
            <a:off x="1825806" y="144430"/>
            <a:ext cx="612068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200" kern="1200">
                <a:solidFill>
                  <a:srgbClr val="323649"/>
                </a:solidFill>
                <a:latin typeface="Arial" pitchFamily="34" charset="0"/>
                <a:ea typeface="+mj-ea"/>
                <a:cs typeface="Arial" pitchFamily="34" charset="0"/>
              </a:defRPr>
            </a:lvl1pPr>
          </a:lstStyle>
          <a:p>
            <a:pPr algn="ctr"/>
            <a:r>
              <a:rPr lang="ru-RU" sz="2000" b="1" dirty="0"/>
              <a:t>Мониторинг в сфере закупок по 44-ФЗ</a:t>
            </a:r>
          </a:p>
        </p:txBody>
      </p:sp>
      <p:sp>
        <p:nvSpPr>
          <p:cNvPr id="6" name="Прямоугольник 5"/>
          <p:cNvSpPr/>
          <p:nvPr/>
        </p:nvSpPr>
        <p:spPr>
          <a:xfrm>
            <a:off x="499057" y="987577"/>
            <a:ext cx="7776864" cy="1846659"/>
          </a:xfrm>
          <a:prstGeom prst="rect">
            <a:avLst/>
          </a:prstGeom>
        </p:spPr>
        <p:txBody>
          <a:bodyPr wrap="square">
            <a:spAutoFit/>
          </a:bodyPr>
          <a:lstStyle/>
          <a:p>
            <a:r>
              <a:rPr lang="ru-RU" sz="1600" b="1" dirty="0" smtClean="0">
                <a:latin typeface="Arial" panose="020B0604020202020204" pitchFamily="34" charset="0"/>
                <a:cs typeface="Arial" panose="020B0604020202020204" pitchFamily="34" charset="0"/>
              </a:rPr>
              <a:t>Цели мониторинга по 44-ФЗ: </a:t>
            </a:r>
            <a:endParaRPr lang="ru-RU" sz="1600" b="1" dirty="0">
              <a:latin typeface="Arial" panose="020B0604020202020204" pitchFamily="34" charset="0"/>
              <a:cs typeface="Arial" panose="020B0604020202020204" pitchFamily="34" charset="0"/>
            </a:endParaRPr>
          </a:p>
          <a:p>
            <a:r>
              <a:rPr lang="ru-RU" sz="1400" dirty="0">
                <a:latin typeface="Arial" panose="020B0604020202020204" pitchFamily="34" charset="0"/>
                <a:cs typeface="Arial" panose="020B0604020202020204" pitchFamily="34" charset="0"/>
              </a:rPr>
              <a:t>1) </a:t>
            </a:r>
            <a:r>
              <a:rPr lang="ru-RU" sz="1400" dirty="0" smtClean="0">
                <a:latin typeface="Arial" panose="020B0604020202020204" pitchFamily="34" charset="0"/>
                <a:cs typeface="Arial" panose="020B0604020202020204" pitchFamily="34" charset="0"/>
              </a:rPr>
              <a:t>оценка </a:t>
            </a:r>
            <a:r>
              <a:rPr lang="ru-RU" sz="1400" dirty="0">
                <a:latin typeface="Arial" panose="020B0604020202020204" pitchFamily="34" charset="0"/>
                <a:cs typeface="Arial" panose="020B0604020202020204" pitchFamily="34" charset="0"/>
              </a:rPr>
              <a:t>степени достижения целей осуществления закупок, определенных в соответствии со </a:t>
            </a:r>
            <a:r>
              <a:rPr lang="ru-RU" sz="1400" dirty="0">
                <a:latin typeface="Arial" panose="020B0604020202020204" pitchFamily="34" charset="0"/>
                <a:cs typeface="Arial" panose="020B0604020202020204" pitchFamily="34" charset="0"/>
                <a:hlinkClick r:id="rId4"/>
              </a:rPr>
              <a:t>статьей 13</a:t>
            </a:r>
            <a:r>
              <a:rPr lang="ru-RU" sz="1400" dirty="0">
                <a:latin typeface="Arial" panose="020B0604020202020204" pitchFamily="34" charset="0"/>
                <a:cs typeface="Arial" panose="020B0604020202020204" pitchFamily="34" charset="0"/>
              </a:rPr>
              <a:t> </a:t>
            </a:r>
            <a:r>
              <a:rPr lang="ru-RU" sz="1400" dirty="0" smtClean="0">
                <a:latin typeface="Arial" panose="020B0604020202020204" pitchFamily="34" charset="0"/>
                <a:cs typeface="Arial" panose="020B0604020202020204" pitchFamily="34" charset="0"/>
              </a:rPr>
              <a:t>44-ФЗ (реализация задач госпрограмм, международных обязательств, выполнение функций госорганов);</a:t>
            </a:r>
            <a:endParaRPr lang="ru-RU" sz="1400" dirty="0">
              <a:latin typeface="Arial" panose="020B0604020202020204" pitchFamily="34" charset="0"/>
              <a:cs typeface="Arial" panose="020B0604020202020204" pitchFamily="34" charset="0"/>
            </a:endParaRPr>
          </a:p>
          <a:p>
            <a:r>
              <a:rPr lang="ru-RU" sz="1400" dirty="0">
                <a:latin typeface="Arial" panose="020B0604020202020204" pitchFamily="34" charset="0"/>
                <a:cs typeface="Arial" panose="020B0604020202020204" pitchFamily="34" charset="0"/>
              </a:rPr>
              <a:t>2) </a:t>
            </a:r>
            <a:r>
              <a:rPr lang="ru-RU" sz="1400" dirty="0" smtClean="0">
                <a:latin typeface="Arial" panose="020B0604020202020204" pitchFamily="34" charset="0"/>
                <a:cs typeface="Arial" panose="020B0604020202020204" pitchFamily="34" charset="0"/>
              </a:rPr>
              <a:t>оценка </a:t>
            </a:r>
            <a:r>
              <a:rPr lang="ru-RU" sz="1400" dirty="0">
                <a:latin typeface="Arial" panose="020B0604020202020204" pitchFamily="34" charset="0"/>
                <a:cs typeface="Arial" panose="020B0604020202020204" pitchFamily="34" charset="0"/>
              </a:rPr>
              <a:t>обоснованности закупок в соответствии со </a:t>
            </a:r>
            <a:r>
              <a:rPr lang="ru-RU" sz="1400" dirty="0">
                <a:latin typeface="Arial" panose="020B0604020202020204" pitchFamily="34" charset="0"/>
                <a:cs typeface="Arial" panose="020B0604020202020204" pitchFamily="34" charset="0"/>
                <a:hlinkClick r:id="rId5"/>
              </a:rPr>
              <a:t>статьей 18</a:t>
            </a:r>
            <a:r>
              <a:rPr lang="ru-RU" sz="1400" dirty="0">
                <a:latin typeface="Arial" panose="020B0604020202020204" pitchFamily="34" charset="0"/>
                <a:cs typeface="Arial" panose="020B0604020202020204" pitchFamily="34" charset="0"/>
              </a:rPr>
              <a:t> </a:t>
            </a:r>
            <a:r>
              <a:rPr lang="ru-RU" sz="1400" dirty="0" smtClean="0">
                <a:latin typeface="Arial" panose="020B0604020202020204" pitchFamily="34" charset="0"/>
                <a:cs typeface="Arial" panose="020B0604020202020204" pitchFamily="34" charset="0"/>
              </a:rPr>
              <a:t>44-ФЗ (при формировании планов-графиков закупок</a:t>
            </a:r>
            <a:r>
              <a:rPr lang="en-US" sz="1400" dirty="0" smtClean="0">
                <a:latin typeface="Arial" panose="020B0604020202020204" pitchFamily="34" charset="0"/>
                <a:cs typeface="Arial" panose="020B0604020202020204" pitchFamily="34" charset="0"/>
              </a:rPr>
              <a:t> </a:t>
            </a:r>
            <a:r>
              <a:rPr lang="ru-RU" sz="1400" dirty="0" smtClean="0">
                <a:latin typeface="Arial" panose="020B0604020202020204" pitchFamily="34" charset="0"/>
                <a:cs typeface="Arial" panose="020B0604020202020204" pitchFamily="34" charset="0"/>
              </a:rPr>
              <a:t>и т.д.);</a:t>
            </a:r>
            <a:endParaRPr lang="ru-RU" sz="1400" dirty="0">
              <a:latin typeface="Arial" panose="020B0604020202020204" pitchFamily="34" charset="0"/>
              <a:cs typeface="Arial" panose="020B0604020202020204" pitchFamily="34" charset="0"/>
            </a:endParaRPr>
          </a:p>
          <a:p>
            <a:r>
              <a:rPr lang="ru-RU" sz="1400" dirty="0">
                <a:latin typeface="Arial" panose="020B0604020202020204" pitchFamily="34" charset="0"/>
                <a:cs typeface="Arial" panose="020B0604020202020204" pitchFamily="34" charset="0"/>
              </a:rPr>
              <a:t>3) </a:t>
            </a:r>
            <a:r>
              <a:rPr lang="ru-RU" sz="1400" dirty="0" smtClean="0">
                <a:latin typeface="Arial" panose="020B0604020202020204" pitchFamily="34" charset="0"/>
                <a:cs typeface="Arial" panose="020B0604020202020204" pitchFamily="34" charset="0"/>
              </a:rPr>
              <a:t>совершенствование </a:t>
            </a:r>
            <a:r>
              <a:rPr lang="ru-RU" sz="1400" dirty="0">
                <a:latin typeface="Arial" panose="020B0604020202020204" pitchFamily="34" charset="0"/>
                <a:cs typeface="Arial" panose="020B0604020202020204" pitchFamily="34" charset="0"/>
              </a:rPr>
              <a:t>законодательства Российской Федерации и иных нормативных правовых актов о контрактной системе в сфере закупок.</a:t>
            </a:r>
          </a:p>
        </p:txBody>
      </p:sp>
      <p:sp>
        <p:nvSpPr>
          <p:cNvPr id="7" name="Прямоугольник 6"/>
          <p:cNvSpPr/>
          <p:nvPr/>
        </p:nvSpPr>
        <p:spPr>
          <a:xfrm>
            <a:off x="395536" y="3003798"/>
            <a:ext cx="7776864" cy="1415772"/>
          </a:xfrm>
          <a:prstGeom prst="rect">
            <a:avLst/>
          </a:prstGeom>
        </p:spPr>
        <p:txBody>
          <a:bodyPr wrap="square">
            <a:spAutoFit/>
          </a:bodyPr>
          <a:lstStyle/>
          <a:p>
            <a:r>
              <a:rPr lang="ru-RU" sz="1600" b="1" dirty="0" smtClean="0">
                <a:latin typeface="Arial" panose="020B0604020202020204" pitchFamily="34" charset="0"/>
                <a:cs typeface="Arial" panose="020B0604020202020204" pitchFamily="34" charset="0"/>
              </a:rPr>
              <a:t>Порядок мониторинга: </a:t>
            </a:r>
            <a:endParaRPr lang="ru-RU" sz="1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sz="1400" dirty="0">
                <a:latin typeface="Arial" panose="020B0604020202020204" pitchFamily="34" charset="0"/>
                <a:cs typeface="Arial" panose="020B0604020202020204" pitchFamily="34" charset="0"/>
              </a:rPr>
              <a:t>Через ЕИС, обеспечивается федеральным органом исполнительной власти по регулированию контрактной системы в сфере </a:t>
            </a:r>
            <a:r>
              <a:rPr lang="ru-RU" sz="1400" dirty="0" smtClean="0">
                <a:latin typeface="Arial" panose="020B0604020202020204" pitchFamily="34" charset="0"/>
                <a:cs typeface="Arial" panose="020B0604020202020204" pitchFamily="34" charset="0"/>
              </a:rPr>
              <a:t>закупок (Минфин России);</a:t>
            </a:r>
          </a:p>
          <a:p>
            <a:pPr marL="285750" indent="-285750">
              <a:buFont typeface="Arial" panose="020B0604020202020204" pitchFamily="34" charset="0"/>
              <a:buChar char="•"/>
            </a:pPr>
            <a:r>
              <a:rPr lang="ru-RU" sz="1400" dirty="0" smtClean="0">
                <a:latin typeface="Arial" panose="020B0604020202020204" pitchFamily="34" charset="0"/>
                <a:cs typeface="Arial" panose="020B0604020202020204" pitchFamily="34" charset="0"/>
              </a:rPr>
              <a:t>На основании Постановления </a:t>
            </a:r>
            <a:r>
              <a:rPr lang="ru-RU" sz="1400" dirty="0">
                <a:latin typeface="Arial" panose="020B0604020202020204" pitchFamily="34" charset="0"/>
                <a:cs typeface="Arial" panose="020B0604020202020204" pitchFamily="34" charset="0"/>
              </a:rPr>
              <a:t>Правительства РФ от 03.11.2015 N 1193 </a:t>
            </a:r>
            <a:r>
              <a:rPr lang="ru-RU" sz="1400" dirty="0" smtClean="0">
                <a:latin typeface="Arial" panose="020B0604020202020204" pitchFamily="34" charset="0"/>
                <a:cs typeface="Arial" panose="020B0604020202020204" pitchFamily="34" charset="0"/>
              </a:rPr>
              <a:t>"</a:t>
            </a:r>
            <a:r>
              <a:rPr lang="ru-RU" sz="1400" dirty="0">
                <a:latin typeface="Arial" panose="020B0604020202020204" pitchFamily="34" charset="0"/>
                <a:cs typeface="Arial" panose="020B0604020202020204" pitchFamily="34" charset="0"/>
              </a:rPr>
              <a:t>О мониторинге закупок товаров, работ, услуг для обеспечения государственных и муниципальных </a:t>
            </a:r>
            <a:r>
              <a:rPr lang="ru-RU" sz="1400" dirty="0" smtClean="0">
                <a:latin typeface="Arial" panose="020B0604020202020204" pitchFamily="34" charset="0"/>
                <a:cs typeface="Arial" panose="020B0604020202020204" pitchFamily="34" charset="0"/>
              </a:rPr>
              <a:t>нужд»</a:t>
            </a:r>
          </a:p>
        </p:txBody>
      </p:sp>
    </p:spTree>
    <p:custDataLst>
      <p:tags r:id="rId1"/>
    </p:custDataLst>
    <p:extLst>
      <p:ext uri="{BB962C8B-B14F-4D97-AF65-F5344CB8AC3E}">
        <p14:creationId xmlns:p14="http://schemas.microsoft.com/office/powerpoint/2010/main" val="2642625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000" b="1" dirty="0"/>
              <a:t>Контроль за соблюдением </a:t>
            </a:r>
            <a:r>
              <a:rPr lang="ru-RU" sz="2000" b="1" dirty="0" smtClean="0"/>
              <a:t>требований 223-ФЗ</a:t>
            </a:r>
            <a:endParaRPr lang="ru-RU" sz="2000" b="1" dirty="0"/>
          </a:p>
        </p:txBody>
      </p:sp>
      <p:sp>
        <p:nvSpPr>
          <p:cNvPr id="9" name="TextBox 8"/>
          <p:cNvSpPr txBox="1"/>
          <p:nvPr/>
        </p:nvSpPr>
        <p:spPr>
          <a:xfrm>
            <a:off x="611560" y="990333"/>
            <a:ext cx="3816424" cy="4401205"/>
          </a:xfrm>
          <a:prstGeom prst="rect">
            <a:avLst/>
          </a:prstGeom>
          <a:noFill/>
        </p:spPr>
        <p:txBody>
          <a:bodyPr wrap="square" rtlCol="0">
            <a:spAutoFit/>
          </a:bodyPr>
          <a:lstStyle/>
          <a:p>
            <a:r>
              <a:rPr lang="ru-RU" sz="1600" b="1" dirty="0" smtClean="0">
                <a:latin typeface="Arial" panose="020B0604020202020204" pitchFamily="34" charset="0"/>
                <a:cs typeface="Arial" panose="020B0604020202020204" pitchFamily="34" charset="0"/>
              </a:rPr>
              <a:t>Статья </a:t>
            </a:r>
            <a:r>
              <a:rPr lang="ru-RU" sz="1600" b="1" dirty="0">
                <a:latin typeface="Arial" panose="020B0604020202020204" pitchFamily="34" charset="0"/>
                <a:cs typeface="Arial" panose="020B0604020202020204" pitchFamily="34" charset="0"/>
              </a:rPr>
              <a:t>6 </a:t>
            </a:r>
            <a:r>
              <a:rPr lang="ru-RU" sz="1600" b="1" dirty="0" smtClean="0">
                <a:latin typeface="Arial" panose="020B0604020202020204" pitchFamily="34" charset="0"/>
                <a:cs typeface="Arial" panose="020B0604020202020204" pitchFamily="34" charset="0"/>
              </a:rPr>
              <a:t> </a:t>
            </a:r>
            <a:r>
              <a:rPr lang="ru-RU" sz="1600" dirty="0" smtClean="0">
                <a:latin typeface="Arial" panose="020B0604020202020204" pitchFamily="34" charset="0"/>
                <a:cs typeface="Arial" panose="020B0604020202020204" pitchFamily="34" charset="0"/>
              </a:rPr>
              <a:t>Закона № 223-ФЗ «О </a:t>
            </a:r>
            <a:r>
              <a:rPr lang="ru-RU" sz="1600" dirty="0">
                <a:latin typeface="Arial" panose="020B0604020202020204" pitchFamily="34" charset="0"/>
                <a:cs typeface="Arial" panose="020B0604020202020204" pitchFamily="34" charset="0"/>
              </a:rPr>
              <a:t>закупках товаров, работ, услуг отдельными видами юридических </a:t>
            </a:r>
            <a:r>
              <a:rPr lang="ru-RU" sz="1600" dirty="0" smtClean="0">
                <a:latin typeface="Arial" panose="020B0604020202020204" pitchFamily="34" charset="0"/>
                <a:cs typeface="Arial" panose="020B0604020202020204" pitchFamily="34" charset="0"/>
              </a:rPr>
              <a:t>лиц» </a:t>
            </a:r>
          </a:p>
          <a:p>
            <a:endParaRPr lang="ru-RU" sz="1600" dirty="0">
              <a:latin typeface="Arial" panose="020B0604020202020204" pitchFamily="34" charset="0"/>
              <a:cs typeface="Arial" panose="020B0604020202020204" pitchFamily="34" charset="0"/>
            </a:endParaRPr>
          </a:p>
          <a:p>
            <a:r>
              <a:rPr lang="ru-RU" sz="1600" b="1" dirty="0">
                <a:latin typeface="Arial" panose="020B0604020202020204" pitchFamily="34" charset="0"/>
                <a:cs typeface="Arial" panose="020B0604020202020204" pitchFamily="34" charset="0"/>
              </a:rPr>
              <a:t>Федеральный закон от 26.07.2006 N 135-ФЗ (ред. от 18.07.2019) "О защите конкуренции" </a:t>
            </a:r>
            <a:endParaRPr lang="ru-RU" sz="1600" b="1" dirty="0" smtClean="0">
              <a:latin typeface="Arial" panose="020B0604020202020204" pitchFamily="34" charset="0"/>
              <a:cs typeface="Arial" panose="020B0604020202020204" pitchFamily="34" charset="0"/>
            </a:endParaRPr>
          </a:p>
          <a:p>
            <a:r>
              <a:rPr lang="ru-RU" sz="1400" b="1" i="1" dirty="0" smtClean="0">
                <a:latin typeface="Arial" panose="020B0604020202020204" pitchFamily="34" charset="0"/>
                <a:cs typeface="Arial" panose="020B0604020202020204" pitchFamily="34" charset="0"/>
              </a:rPr>
              <a:t>Статья </a:t>
            </a:r>
            <a:r>
              <a:rPr lang="ru-RU" sz="1400" b="1" i="1" dirty="0">
                <a:latin typeface="Arial" panose="020B0604020202020204" pitchFamily="34" charset="0"/>
                <a:cs typeface="Arial" panose="020B0604020202020204" pitchFamily="34" charset="0"/>
              </a:rPr>
              <a:t>18.1. </a:t>
            </a:r>
            <a:r>
              <a:rPr lang="ru-RU" sz="1400" i="1" dirty="0">
                <a:latin typeface="Arial" panose="020B0604020202020204" pitchFamily="34" charset="0"/>
                <a:cs typeface="Arial" panose="020B0604020202020204" pitchFamily="34" charset="0"/>
              </a:rPr>
              <a:t>Порядок рассмотрения антимонопольным органом жалоб на нарушение процедуры торгов и порядка заключения договоров, порядка осуществления процедур, включенных в исчерпывающие перечни процедур в сферах </a:t>
            </a:r>
            <a:r>
              <a:rPr lang="ru-RU" sz="1400" i="1" dirty="0" smtClean="0">
                <a:latin typeface="Arial" panose="020B0604020202020204" pitchFamily="34" charset="0"/>
                <a:cs typeface="Arial" panose="020B0604020202020204" pitchFamily="34" charset="0"/>
              </a:rPr>
              <a:t>строительства</a:t>
            </a:r>
          </a:p>
          <a:p>
            <a:endParaRPr lang="ru-RU" dirty="0" smtClean="0"/>
          </a:p>
          <a:p>
            <a:endParaRPr lang="ru-RU" dirty="0"/>
          </a:p>
          <a:p>
            <a:endParaRPr lang="ru-RU" dirty="0"/>
          </a:p>
        </p:txBody>
      </p:sp>
      <p:sp>
        <p:nvSpPr>
          <p:cNvPr id="10" name="TextBox 9"/>
          <p:cNvSpPr txBox="1"/>
          <p:nvPr/>
        </p:nvSpPr>
        <p:spPr>
          <a:xfrm>
            <a:off x="4691332" y="1203598"/>
            <a:ext cx="3816424" cy="1877437"/>
          </a:xfrm>
          <a:prstGeom prst="rect">
            <a:avLst/>
          </a:prstGeom>
          <a:noFill/>
        </p:spPr>
        <p:txBody>
          <a:bodyPr wrap="square" rtlCol="0">
            <a:spAutoFit/>
          </a:bodyPr>
          <a:lstStyle/>
          <a:p>
            <a:r>
              <a:rPr lang="ru-RU" sz="1600" b="1" dirty="0" smtClean="0">
                <a:latin typeface="Arial" panose="020B0604020202020204" pitchFamily="34" charset="0"/>
                <a:cs typeface="Arial" panose="020B0604020202020204" pitchFamily="34" charset="0"/>
              </a:rPr>
              <a:t>Контроль со стороны Корпорации МСП относительно соблюдения требований по закупке у МСП</a:t>
            </a:r>
          </a:p>
          <a:p>
            <a:endParaRPr lang="ru-RU" sz="1400" i="1" dirty="0" smtClean="0">
              <a:latin typeface="Arial" panose="020B0604020202020204" pitchFamily="34" charset="0"/>
              <a:cs typeface="Arial" panose="020B0604020202020204" pitchFamily="34" charset="0"/>
            </a:endParaRPr>
          </a:p>
          <a:p>
            <a:endParaRPr lang="ru-RU" dirty="0" smtClean="0"/>
          </a:p>
          <a:p>
            <a:endParaRPr lang="ru-RU" dirty="0"/>
          </a:p>
          <a:p>
            <a:endParaRPr lang="ru-RU"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1244" y="2358182"/>
            <a:ext cx="3276600"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125453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000" b="1" dirty="0" smtClean="0"/>
              <a:t>Штрафы по исполнению контрактов </a:t>
            </a:r>
            <a:endParaRPr lang="ru-RU" sz="2000" b="1" dirty="0"/>
          </a:p>
        </p:txBody>
      </p:sp>
      <p:sp>
        <p:nvSpPr>
          <p:cNvPr id="5" name="Прямоугольник 4"/>
          <p:cNvSpPr/>
          <p:nvPr/>
        </p:nvSpPr>
        <p:spPr>
          <a:xfrm>
            <a:off x="611560" y="915566"/>
            <a:ext cx="7920880" cy="3978012"/>
          </a:xfrm>
          <a:prstGeom prst="rect">
            <a:avLst/>
          </a:prstGeom>
        </p:spPr>
        <p:txBody>
          <a:bodyPr wrap="square">
            <a:spAutoFit/>
          </a:bodyPr>
          <a:lstStyle/>
          <a:p>
            <a:pPr marL="228600" indent="-228600">
              <a:buFont typeface="+mj-lt"/>
              <a:buAutoNum type="arabicPeriod"/>
            </a:pPr>
            <a:r>
              <a:rPr lang="ru-RU" sz="1100" dirty="0" smtClean="0">
                <a:solidFill>
                  <a:srgbClr val="303030"/>
                </a:solidFill>
                <a:latin typeface="Arial" panose="020B0604020202020204" pitchFamily="34" charset="0"/>
                <a:ea typeface="Times New Roman"/>
                <a:cs typeface="Arial" panose="020B0604020202020204" pitchFamily="34" charset="0"/>
              </a:rPr>
              <a:t>Для </a:t>
            </a:r>
            <a:r>
              <a:rPr lang="ru-RU" sz="1100" dirty="0">
                <a:solidFill>
                  <a:srgbClr val="303030"/>
                </a:solidFill>
                <a:latin typeface="Arial" panose="020B0604020202020204" pitchFamily="34" charset="0"/>
                <a:ea typeface="Times New Roman"/>
                <a:cs typeface="Arial" panose="020B0604020202020204" pitchFamily="34" charset="0"/>
              </a:rPr>
              <a:t>штрафов, по аналогии с пеней, узаконили исключение, когда их расчет может не производится по нормам Постановление РФ № 1042. Это случай, когда законодательство РФ устанавливает иной порядок начисления штрафов. Об этом говорит п. 13, которого до этого не было в ПП РФ № </a:t>
            </a:r>
            <a:r>
              <a:rPr lang="ru-RU" sz="1100" dirty="0" smtClean="0">
                <a:solidFill>
                  <a:srgbClr val="303030"/>
                </a:solidFill>
                <a:latin typeface="Arial" panose="020B0604020202020204" pitchFamily="34" charset="0"/>
                <a:ea typeface="Times New Roman"/>
                <a:cs typeface="Arial" panose="020B0604020202020204" pitchFamily="34" charset="0"/>
              </a:rPr>
              <a:t>1042</a:t>
            </a:r>
          </a:p>
          <a:p>
            <a:pPr marL="228600" indent="-228600">
              <a:buFont typeface="+mj-lt"/>
              <a:buAutoNum type="arabicPeriod"/>
            </a:pPr>
            <a:endParaRPr lang="ru-RU" sz="1050" dirty="0">
              <a:latin typeface="Arial" panose="020B0604020202020204" pitchFamily="34" charset="0"/>
              <a:ea typeface="Times New Roman"/>
              <a:cs typeface="Arial" panose="020B0604020202020204" pitchFamily="34" charset="0"/>
            </a:endParaRPr>
          </a:p>
          <a:p>
            <a:pPr marL="228600" indent="-228600">
              <a:buFont typeface="+mj-lt"/>
              <a:buAutoNum type="arabicPeriod"/>
            </a:pPr>
            <a:r>
              <a:rPr lang="ru-RU" sz="1100" dirty="0" smtClean="0">
                <a:solidFill>
                  <a:srgbClr val="303030"/>
                </a:solidFill>
                <a:latin typeface="Arial" panose="020B0604020202020204" pitchFamily="34" charset="0"/>
                <a:ea typeface="Times New Roman"/>
                <a:cs typeface="Arial" panose="020B0604020202020204" pitchFamily="34" charset="0"/>
              </a:rPr>
              <a:t>Изменился полностью </a:t>
            </a:r>
            <a:r>
              <a:rPr lang="ru-RU" sz="1100" dirty="0">
                <a:solidFill>
                  <a:srgbClr val="303030"/>
                </a:solidFill>
                <a:latin typeface="Arial" panose="020B0604020202020204" pitchFamily="34" charset="0"/>
                <a:ea typeface="Times New Roman"/>
                <a:cs typeface="Arial" panose="020B0604020202020204" pitchFamily="34" charset="0"/>
              </a:rPr>
              <a:t>п. 4 указанного постановления. Теперь штрафы за неисполнение или ненадлежащее исполнение контрагентом своих обязательств, если закупка была только для СМП и СОНКО, устанавливаются в одном размере. Это 1% цены контракта или его этапа, но не менее 1 тыс. руб. и не более 5 тыс. руб</a:t>
            </a:r>
            <a:r>
              <a:rPr lang="ru-RU" sz="1100" dirty="0" smtClean="0">
                <a:solidFill>
                  <a:srgbClr val="303030"/>
                </a:solidFill>
                <a:latin typeface="Arial" panose="020B0604020202020204" pitchFamily="34" charset="0"/>
                <a:ea typeface="Times New Roman"/>
                <a:cs typeface="Arial" panose="020B0604020202020204" pitchFamily="34" charset="0"/>
              </a:rPr>
              <a:t>.</a:t>
            </a:r>
          </a:p>
          <a:p>
            <a:pPr marL="228600" indent="-228600">
              <a:buFont typeface="+mj-lt"/>
              <a:buAutoNum type="arabicPeriod"/>
            </a:pPr>
            <a:endParaRPr lang="ru-RU" sz="1050" dirty="0">
              <a:latin typeface="Arial" panose="020B0604020202020204" pitchFamily="34" charset="0"/>
              <a:ea typeface="Times New Roman"/>
              <a:cs typeface="Arial" panose="020B0604020202020204" pitchFamily="34" charset="0"/>
            </a:endParaRPr>
          </a:p>
          <a:p>
            <a:pPr marL="228600" indent="-228600">
              <a:buFont typeface="+mj-lt"/>
              <a:buAutoNum type="arabicPeriod"/>
            </a:pPr>
            <a:r>
              <a:rPr lang="ru-RU" sz="1100" dirty="0" smtClean="0">
                <a:solidFill>
                  <a:srgbClr val="303030"/>
                </a:solidFill>
                <a:latin typeface="Arial" panose="020B0604020202020204" pitchFamily="34" charset="0"/>
                <a:ea typeface="Times New Roman"/>
                <a:cs typeface="Arial" panose="020B0604020202020204" pitchFamily="34" charset="0"/>
              </a:rPr>
              <a:t>Усложнился </a:t>
            </a:r>
            <a:r>
              <a:rPr lang="ru-RU" sz="1100" dirty="0">
                <a:solidFill>
                  <a:srgbClr val="303030"/>
                </a:solidFill>
                <a:latin typeface="Arial" panose="020B0604020202020204" pitchFamily="34" charset="0"/>
                <a:ea typeface="Times New Roman"/>
                <a:cs typeface="Arial" panose="020B0604020202020204" pitchFamily="34" charset="0"/>
              </a:rPr>
              <a:t>порядок определения штрафа для контрагента, заключившего контракт по наиболее высокой цене (при торгах за право заключения контракта). Теперь, если цена контракта не выше НМЦК, то штраф составляет:</a:t>
            </a:r>
            <a:endParaRPr lang="ru-RU" sz="1100" dirty="0">
              <a:latin typeface="Arial" panose="020B0604020202020204" pitchFamily="34" charset="0"/>
              <a:ea typeface="Times New Roman"/>
              <a:cs typeface="Arial" panose="020B0604020202020204" pitchFamily="34" charset="0"/>
            </a:endParaRPr>
          </a:p>
          <a:p>
            <a:pPr marL="361950" indent="-95250">
              <a:buFont typeface="Arial" panose="020B0604020202020204" pitchFamily="34" charset="0"/>
              <a:buChar char="•"/>
            </a:pPr>
            <a:r>
              <a:rPr lang="ru-RU" sz="1100" dirty="0">
                <a:solidFill>
                  <a:srgbClr val="303030"/>
                </a:solidFill>
                <a:latin typeface="Arial" panose="020B0604020202020204" pitchFamily="34" charset="0"/>
                <a:ea typeface="Times New Roman"/>
                <a:cs typeface="Arial" panose="020B0604020202020204" pitchFamily="34" charset="0"/>
              </a:rPr>
              <a:t>10 % НМЦК, если цена контракта не превышает 3 млн. руб.;</a:t>
            </a:r>
            <a:endParaRPr lang="ru-RU" sz="1100" dirty="0">
              <a:latin typeface="Arial" panose="020B0604020202020204" pitchFamily="34" charset="0"/>
              <a:ea typeface="Times New Roman"/>
              <a:cs typeface="Arial" panose="020B0604020202020204" pitchFamily="34" charset="0"/>
            </a:endParaRPr>
          </a:p>
          <a:p>
            <a:pPr marL="361950" indent="-95250">
              <a:buFont typeface="Arial" panose="020B0604020202020204" pitchFamily="34" charset="0"/>
              <a:buChar char="•"/>
            </a:pPr>
            <a:r>
              <a:rPr lang="ru-RU" sz="1100" dirty="0">
                <a:solidFill>
                  <a:srgbClr val="303030"/>
                </a:solidFill>
                <a:latin typeface="Arial" panose="020B0604020202020204" pitchFamily="34" charset="0"/>
                <a:ea typeface="Times New Roman"/>
                <a:cs typeface="Arial" panose="020B0604020202020204" pitchFamily="34" charset="0"/>
              </a:rPr>
              <a:t>5 % НМЦК, если цена контракта составляет от 3 до 50 млн. руб. (включительно);</a:t>
            </a:r>
            <a:endParaRPr lang="ru-RU" sz="1100" dirty="0">
              <a:latin typeface="Arial" panose="020B0604020202020204" pitchFamily="34" charset="0"/>
              <a:ea typeface="Times New Roman"/>
              <a:cs typeface="Arial" panose="020B0604020202020204" pitchFamily="34" charset="0"/>
            </a:endParaRPr>
          </a:p>
          <a:p>
            <a:pPr marL="361950" indent="-95250">
              <a:buFont typeface="Arial" panose="020B0604020202020204" pitchFamily="34" charset="0"/>
              <a:buChar char="•"/>
            </a:pPr>
            <a:r>
              <a:rPr lang="ru-RU" sz="1100" dirty="0">
                <a:solidFill>
                  <a:srgbClr val="303030"/>
                </a:solidFill>
                <a:latin typeface="Arial" panose="020B0604020202020204" pitchFamily="34" charset="0"/>
                <a:ea typeface="Times New Roman"/>
                <a:cs typeface="Arial" panose="020B0604020202020204" pitchFamily="34" charset="0"/>
              </a:rPr>
              <a:t>1 % НМЦК, если цена контракта составляет от 50 до 100 млн. руб. (включительно).</a:t>
            </a:r>
            <a:endParaRPr lang="ru-RU" sz="1100" dirty="0">
              <a:latin typeface="Arial" panose="020B0604020202020204" pitchFamily="34" charset="0"/>
              <a:ea typeface="Times New Roman"/>
              <a:cs typeface="Arial" panose="020B0604020202020204" pitchFamily="34" charset="0"/>
            </a:endParaRPr>
          </a:p>
          <a:p>
            <a:r>
              <a:rPr lang="ru-RU" sz="1100" b="1" dirty="0">
                <a:solidFill>
                  <a:srgbClr val="303030"/>
                </a:solidFill>
                <a:latin typeface="Arial" panose="020B0604020202020204" pitchFamily="34" charset="0"/>
                <a:ea typeface="Times New Roman"/>
                <a:cs typeface="Arial" panose="020B0604020202020204" pitchFamily="34" charset="0"/>
              </a:rPr>
              <a:t>Если же цена контракта выше НМЦК, то штраф:</a:t>
            </a:r>
            <a:endParaRPr lang="ru-RU" sz="1100" b="1" dirty="0">
              <a:latin typeface="Arial" panose="020B0604020202020204" pitchFamily="34" charset="0"/>
              <a:ea typeface="Times New Roman"/>
              <a:cs typeface="Arial" panose="020B0604020202020204" pitchFamily="34" charset="0"/>
            </a:endParaRPr>
          </a:p>
          <a:p>
            <a:pPr marL="361950" indent="-95250">
              <a:buFont typeface="Arial" panose="020B0604020202020204" pitchFamily="34" charset="0"/>
              <a:buChar char="•"/>
            </a:pPr>
            <a:r>
              <a:rPr lang="ru-RU" sz="1100" dirty="0">
                <a:solidFill>
                  <a:srgbClr val="303030"/>
                </a:solidFill>
                <a:latin typeface="Arial" panose="020B0604020202020204" pitchFamily="34" charset="0"/>
                <a:ea typeface="Times New Roman"/>
                <a:cs typeface="Arial" panose="020B0604020202020204" pitchFamily="34" charset="0"/>
              </a:rPr>
              <a:t>10 % цены контракта, если цена контракта не превышает 3 млн. руб.;</a:t>
            </a:r>
            <a:endParaRPr lang="ru-RU" sz="1100" dirty="0">
              <a:latin typeface="Arial" panose="020B0604020202020204" pitchFamily="34" charset="0"/>
              <a:ea typeface="Times New Roman"/>
              <a:cs typeface="Arial" panose="020B0604020202020204" pitchFamily="34" charset="0"/>
            </a:endParaRPr>
          </a:p>
          <a:p>
            <a:pPr marL="361950" indent="-95250">
              <a:buFont typeface="Arial" panose="020B0604020202020204" pitchFamily="34" charset="0"/>
              <a:buChar char="•"/>
            </a:pPr>
            <a:r>
              <a:rPr lang="ru-RU" sz="1100" dirty="0">
                <a:solidFill>
                  <a:srgbClr val="303030"/>
                </a:solidFill>
                <a:latin typeface="Arial" panose="020B0604020202020204" pitchFamily="34" charset="0"/>
                <a:ea typeface="Times New Roman"/>
                <a:cs typeface="Arial" panose="020B0604020202020204" pitchFamily="34" charset="0"/>
              </a:rPr>
              <a:t>5 % цены контракта, если цена контракта составляет от 3 до 50 млн. руб. (включительно);</a:t>
            </a:r>
            <a:endParaRPr lang="ru-RU" sz="1100" dirty="0">
              <a:latin typeface="Arial" panose="020B0604020202020204" pitchFamily="34" charset="0"/>
              <a:ea typeface="Times New Roman"/>
              <a:cs typeface="Arial" panose="020B0604020202020204" pitchFamily="34" charset="0"/>
            </a:endParaRPr>
          </a:p>
          <a:p>
            <a:pPr marL="361950" indent="-95250">
              <a:buFont typeface="Arial" panose="020B0604020202020204" pitchFamily="34" charset="0"/>
              <a:buChar char="•"/>
            </a:pPr>
            <a:r>
              <a:rPr lang="ru-RU" sz="1100" dirty="0">
                <a:solidFill>
                  <a:srgbClr val="303030"/>
                </a:solidFill>
                <a:latin typeface="Arial" panose="020B0604020202020204" pitchFamily="34" charset="0"/>
                <a:ea typeface="Times New Roman"/>
                <a:cs typeface="Arial" panose="020B0604020202020204" pitchFamily="34" charset="0"/>
              </a:rPr>
              <a:t>1 % цены контракта, если цена контракта составляет от 50 до 100 млн. руб. (включительно).</a:t>
            </a:r>
            <a:endParaRPr lang="ru-RU" sz="1100" dirty="0">
              <a:latin typeface="Arial" panose="020B0604020202020204" pitchFamily="34" charset="0"/>
              <a:ea typeface="Times New Roman"/>
              <a:cs typeface="Arial" panose="020B0604020202020204" pitchFamily="34" charset="0"/>
            </a:endParaRPr>
          </a:p>
          <a:p>
            <a:r>
              <a:rPr lang="ru-RU" sz="1100" dirty="0">
                <a:solidFill>
                  <a:srgbClr val="303030"/>
                </a:solidFill>
                <a:latin typeface="Arial" panose="020B0604020202020204" pitchFamily="34" charset="0"/>
                <a:ea typeface="Times New Roman"/>
                <a:cs typeface="Arial" panose="020B0604020202020204" pitchFamily="34" charset="0"/>
              </a:rPr>
              <a:t>То есть разница между первым и вторым случаем в точке отсчета. В первом случае проценты берутся от НМЦК, а во втором – от цены контракта</a:t>
            </a:r>
            <a:r>
              <a:rPr lang="ru-RU" sz="1100" dirty="0" smtClean="0">
                <a:solidFill>
                  <a:srgbClr val="303030"/>
                </a:solidFill>
                <a:latin typeface="Arial" panose="020B0604020202020204" pitchFamily="34" charset="0"/>
                <a:ea typeface="Times New Roman"/>
                <a:cs typeface="Arial" panose="020B0604020202020204" pitchFamily="34" charset="0"/>
              </a:rPr>
              <a:t>.</a:t>
            </a:r>
          </a:p>
          <a:p>
            <a:endParaRPr lang="ru-RU" sz="1100" dirty="0">
              <a:latin typeface="Arial" panose="020B0604020202020204" pitchFamily="34" charset="0"/>
              <a:ea typeface="Times New Roman"/>
              <a:cs typeface="Arial" panose="020B0604020202020204" pitchFamily="34" charset="0"/>
            </a:endParaRPr>
          </a:p>
          <a:p>
            <a:r>
              <a:rPr lang="ru-RU" sz="1100" dirty="0" smtClean="0">
                <a:solidFill>
                  <a:srgbClr val="303030"/>
                </a:solidFill>
                <a:latin typeface="Arial" panose="020B0604020202020204" pitchFamily="34" charset="0"/>
                <a:ea typeface="Times New Roman"/>
                <a:cs typeface="Arial" panose="020B0604020202020204" pitchFamily="34" charset="0"/>
              </a:rPr>
              <a:t>4. Изменились </a:t>
            </a:r>
            <a:r>
              <a:rPr lang="ru-RU" sz="1100" dirty="0">
                <a:solidFill>
                  <a:srgbClr val="303030"/>
                </a:solidFill>
                <a:latin typeface="Arial" panose="020B0604020202020204" pitchFamily="34" charset="0"/>
                <a:ea typeface="Times New Roman"/>
                <a:cs typeface="Arial" panose="020B0604020202020204" pitchFamily="34" charset="0"/>
              </a:rPr>
              <a:t>указания относительно общей суммы неустойки. Если помните, то она не должны превышать цену контракта. С 14 августа в этой сумме не учитываются пени. То есть – общая сумма начисленных штрафов в отношении как заказчика, так и контрагента, не должна превышать цены контракта.</a:t>
            </a:r>
            <a:endParaRPr lang="ru-RU" sz="1100" dirty="0">
              <a:effectLst/>
              <a:latin typeface="Arial" panose="020B0604020202020204" pitchFamily="34" charset="0"/>
              <a:ea typeface="Times New Roman"/>
              <a:cs typeface="Arial" panose="020B0604020202020204" pitchFamily="34" charset="0"/>
            </a:endParaRPr>
          </a:p>
        </p:txBody>
      </p:sp>
      <p:sp>
        <p:nvSpPr>
          <p:cNvPr id="6" name="Прямоугольник 5"/>
          <p:cNvSpPr/>
          <p:nvPr/>
        </p:nvSpPr>
        <p:spPr>
          <a:xfrm>
            <a:off x="6593109" y="123131"/>
            <a:ext cx="1919115" cy="261610"/>
          </a:xfrm>
          <a:prstGeom prst="rect">
            <a:avLst/>
          </a:prstGeom>
        </p:spPr>
        <p:txBody>
          <a:bodyPr wrap="none">
            <a:spAutoFit/>
          </a:bodyPr>
          <a:lstStyle/>
          <a:p>
            <a:r>
              <a:rPr lang="ru-RU" sz="1100" b="1" dirty="0">
                <a:solidFill>
                  <a:srgbClr val="C00000"/>
                </a:solidFill>
              </a:rPr>
              <a:t>ПП РФ № 1011 от 02.08.2019</a:t>
            </a:r>
            <a:endParaRPr lang="ru-RU" sz="1100" b="1" dirty="0">
              <a:solidFill>
                <a:srgbClr val="C00000"/>
              </a:solidFill>
            </a:endParaRPr>
          </a:p>
        </p:txBody>
      </p:sp>
    </p:spTree>
    <p:custDataLst>
      <p:tags r:id="rId1"/>
    </p:custDataLst>
    <p:extLst>
      <p:ext uri="{BB962C8B-B14F-4D97-AF65-F5344CB8AC3E}">
        <p14:creationId xmlns:p14="http://schemas.microsoft.com/office/powerpoint/2010/main" val="210356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000" b="1" dirty="0" smtClean="0"/>
              <a:t>Пени по исполнению контрактов </a:t>
            </a:r>
            <a:endParaRPr lang="ru-RU" sz="2000" b="1" dirty="0"/>
          </a:p>
        </p:txBody>
      </p:sp>
      <p:sp>
        <p:nvSpPr>
          <p:cNvPr id="5" name="Прямоугольник 4"/>
          <p:cNvSpPr/>
          <p:nvPr/>
        </p:nvSpPr>
        <p:spPr>
          <a:xfrm>
            <a:off x="601688" y="1284898"/>
            <a:ext cx="7920880" cy="738664"/>
          </a:xfrm>
          <a:prstGeom prst="rect">
            <a:avLst/>
          </a:prstGeom>
        </p:spPr>
        <p:txBody>
          <a:bodyPr wrap="square">
            <a:spAutoFit/>
          </a:bodyPr>
          <a:lstStyle/>
          <a:p>
            <a:pPr indent="457200"/>
            <a:r>
              <a:rPr lang="ru-RU" sz="1400" dirty="0" smtClean="0"/>
              <a:t>С 14 </a:t>
            </a:r>
            <a:r>
              <a:rPr lang="ru-RU" sz="1400" dirty="0"/>
              <a:t>августа </a:t>
            </a:r>
            <a:r>
              <a:rPr lang="ru-RU" sz="1400" b="1" dirty="0"/>
              <a:t>ПП РФ № 1042 не регулирует правила начисления пени</a:t>
            </a:r>
            <a:r>
              <a:rPr lang="ru-RU" sz="1400" dirty="0"/>
              <a:t>, а устанавливает правила только в отношении определения штрафов.</a:t>
            </a:r>
          </a:p>
          <a:p>
            <a:pPr indent="457200"/>
            <a:r>
              <a:rPr lang="ru-RU" sz="1400" dirty="0"/>
              <a:t>Соответственно, расчет пени не изменился – он указан в ч. 5 и 7 ст. 34 Закона № 44-ФЗ.</a:t>
            </a:r>
          </a:p>
        </p:txBody>
      </p:sp>
      <p:sp>
        <p:nvSpPr>
          <p:cNvPr id="7" name="Прямоугольник 6"/>
          <p:cNvSpPr/>
          <p:nvPr/>
        </p:nvSpPr>
        <p:spPr>
          <a:xfrm>
            <a:off x="6593109" y="123131"/>
            <a:ext cx="1919115" cy="261610"/>
          </a:xfrm>
          <a:prstGeom prst="rect">
            <a:avLst/>
          </a:prstGeom>
        </p:spPr>
        <p:txBody>
          <a:bodyPr wrap="none">
            <a:spAutoFit/>
          </a:bodyPr>
          <a:lstStyle/>
          <a:p>
            <a:r>
              <a:rPr lang="ru-RU" sz="1100" b="1" dirty="0">
                <a:solidFill>
                  <a:srgbClr val="C00000"/>
                </a:solidFill>
              </a:rPr>
              <a:t>ПП РФ № 1011 от 02.08.2019</a:t>
            </a:r>
            <a:endParaRPr lang="ru-RU" sz="1100" b="1" dirty="0">
              <a:solidFill>
                <a:srgbClr val="C00000"/>
              </a:solidFill>
            </a:endParaRPr>
          </a:p>
        </p:txBody>
      </p:sp>
    </p:spTree>
    <p:custDataLst>
      <p:tags r:id="rId1"/>
    </p:custDataLst>
    <p:extLst>
      <p:ext uri="{BB962C8B-B14F-4D97-AF65-F5344CB8AC3E}">
        <p14:creationId xmlns:p14="http://schemas.microsoft.com/office/powerpoint/2010/main" val="4249731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81"/>
            <a:ext cx="8229600" cy="565569"/>
          </a:xfrm>
        </p:spPr>
        <p:txBody>
          <a:bodyPr>
            <a:normAutofit/>
          </a:bodyPr>
          <a:lstStyle/>
          <a:p>
            <a:pPr algn="ctr"/>
            <a:r>
              <a:rPr lang="ru-RU" sz="2000" b="1" dirty="0" smtClean="0"/>
              <a:t>Административная ответственность</a:t>
            </a:r>
            <a:endParaRPr lang="ru-RU" sz="2000" b="1" dirty="0"/>
          </a:p>
        </p:txBody>
      </p:sp>
      <p:graphicFrame>
        <p:nvGraphicFramePr>
          <p:cNvPr id="3" name="Таблица 2"/>
          <p:cNvGraphicFramePr>
            <a:graphicFrameLocks noGrp="1"/>
          </p:cNvGraphicFramePr>
          <p:nvPr>
            <p:extLst>
              <p:ext uri="{D42A27DB-BD31-4B8C-83A1-F6EECF244321}">
                <p14:modId xmlns:p14="http://schemas.microsoft.com/office/powerpoint/2010/main" val="3552662192"/>
              </p:ext>
            </p:extLst>
          </p:nvPr>
        </p:nvGraphicFramePr>
        <p:xfrm>
          <a:off x="395536" y="699542"/>
          <a:ext cx="8136904" cy="4144210"/>
        </p:xfrm>
        <a:graphic>
          <a:graphicData uri="http://schemas.openxmlformats.org/drawingml/2006/table">
            <a:tbl>
              <a:tblPr firstRow="1" firstCol="1" bandRow="1">
                <a:tableStyleId>{5940675A-B579-460E-94D1-54222C63F5DA}</a:tableStyleId>
              </a:tblPr>
              <a:tblGrid>
                <a:gridCol w="913367"/>
                <a:gridCol w="3611768"/>
                <a:gridCol w="2099601"/>
                <a:gridCol w="1512168"/>
              </a:tblGrid>
              <a:tr h="241396">
                <a:tc>
                  <a:txBody>
                    <a:bodyPr/>
                    <a:lstStyle/>
                    <a:p>
                      <a:pPr algn="ctr">
                        <a:lnSpc>
                          <a:spcPts val="1740"/>
                        </a:lnSpc>
                        <a:spcAft>
                          <a:spcPts val="0"/>
                        </a:spcAft>
                      </a:pPr>
                      <a:r>
                        <a:rPr lang="ru-RU" sz="1100" dirty="0">
                          <a:effectLst/>
                        </a:rPr>
                        <a:t>статья КоАП</a:t>
                      </a:r>
                      <a:endParaRPr lang="ru-RU" sz="1100" dirty="0">
                        <a:effectLst/>
                        <a:latin typeface="Calibri"/>
                        <a:ea typeface="Calibri"/>
                        <a:cs typeface="Times New Roman"/>
                      </a:endParaRPr>
                    </a:p>
                  </a:txBody>
                  <a:tcPr marL="31486" marR="31486" marT="31486" marB="31486" anchor="ctr"/>
                </a:tc>
                <a:tc>
                  <a:txBody>
                    <a:bodyPr/>
                    <a:lstStyle/>
                    <a:p>
                      <a:pPr algn="ctr">
                        <a:lnSpc>
                          <a:spcPts val="1740"/>
                        </a:lnSpc>
                        <a:spcAft>
                          <a:spcPts val="0"/>
                        </a:spcAft>
                      </a:pPr>
                      <a:r>
                        <a:rPr lang="ru-RU" sz="1100" dirty="0">
                          <a:effectLst/>
                        </a:rPr>
                        <a:t>Вид нарушения</a:t>
                      </a:r>
                      <a:endParaRPr lang="ru-RU" sz="1100" dirty="0">
                        <a:effectLst/>
                        <a:latin typeface="Calibri"/>
                        <a:ea typeface="Calibri"/>
                        <a:cs typeface="Times New Roman"/>
                      </a:endParaRPr>
                    </a:p>
                  </a:txBody>
                  <a:tcPr marL="31486" marR="31486" marT="31486" marB="31486" anchor="ctr"/>
                </a:tc>
                <a:tc gridSpan="2">
                  <a:txBody>
                    <a:bodyPr/>
                    <a:lstStyle/>
                    <a:p>
                      <a:pPr algn="ctr">
                        <a:lnSpc>
                          <a:spcPts val="1740"/>
                        </a:lnSpc>
                        <a:spcAft>
                          <a:spcPts val="0"/>
                        </a:spcAft>
                      </a:pPr>
                      <a:r>
                        <a:rPr lang="ru-RU" sz="1100" dirty="0">
                          <a:effectLst/>
                        </a:rPr>
                        <a:t>Сумма штрафа</a:t>
                      </a:r>
                      <a:endParaRPr lang="ru-RU" sz="1100" dirty="0">
                        <a:effectLst/>
                        <a:latin typeface="Calibri"/>
                        <a:ea typeface="Calibri"/>
                        <a:cs typeface="Times New Roman"/>
                      </a:endParaRPr>
                    </a:p>
                  </a:txBody>
                  <a:tcPr marL="31486" marR="31486" marT="31486" marB="31486" anchor="ctr"/>
                </a:tc>
                <a:tc hMerge="1">
                  <a:txBody>
                    <a:bodyPr/>
                    <a:lstStyle/>
                    <a:p>
                      <a:endParaRPr lang="ru-RU"/>
                    </a:p>
                  </a:txBody>
                  <a:tcPr/>
                </a:tc>
              </a:tr>
              <a:tr h="182464">
                <a:tc gridSpan="4">
                  <a:txBody>
                    <a:bodyPr/>
                    <a:lstStyle/>
                    <a:p>
                      <a:pPr algn="ctr">
                        <a:lnSpc>
                          <a:spcPct val="115000"/>
                        </a:lnSpc>
                        <a:spcAft>
                          <a:spcPts val="0"/>
                        </a:spcAft>
                      </a:pPr>
                      <a:r>
                        <a:rPr lang="ru-RU" sz="1100" dirty="0">
                          <a:effectLst/>
                        </a:rPr>
                        <a:t>Неправильный выбор способа закупки</a:t>
                      </a:r>
                      <a:endParaRPr lang="ru-RU" sz="1100" dirty="0">
                        <a:effectLst/>
                        <a:latin typeface="Calibri"/>
                        <a:ea typeface="Calibri"/>
                        <a:cs typeface="Times New Roman"/>
                      </a:endParaRPr>
                    </a:p>
                  </a:txBody>
                  <a:tcPr marL="31486" marR="31486" marT="31486" marB="31486"/>
                </a:tc>
                <a:tc hMerge="1">
                  <a:txBody>
                    <a:bodyPr/>
                    <a:lstStyle/>
                    <a:p>
                      <a:endParaRPr lang="ru-RU"/>
                    </a:p>
                  </a:txBody>
                  <a:tcPr/>
                </a:tc>
                <a:tc hMerge="1">
                  <a:txBody>
                    <a:bodyPr/>
                    <a:lstStyle/>
                    <a:p>
                      <a:endParaRPr lang="ru-RU"/>
                    </a:p>
                  </a:txBody>
                  <a:tcPr/>
                </a:tc>
                <a:tc hMerge="1">
                  <a:txBody>
                    <a:bodyPr/>
                    <a:lstStyle/>
                    <a:p>
                      <a:endParaRPr lang="ru-RU"/>
                    </a:p>
                  </a:txBody>
                  <a:tcPr/>
                </a:tc>
              </a:tr>
              <a:tr h="241396">
                <a:tc>
                  <a:txBody>
                    <a:bodyPr/>
                    <a:lstStyle/>
                    <a:p>
                      <a:pPr>
                        <a:lnSpc>
                          <a:spcPts val="1740"/>
                        </a:lnSpc>
                        <a:spcAft>
                          <a:spcPts val="0"/>
                        </a:spcAft>
                      </a:pPr>
                      <a:r>
                        <a:rPr lang="ru-RU" sz="1100" dirty="0">
                          <a:effectLst/>
                        </a:rPr>
                        <a:t>ч.1</a:t>
                      </a:r>
                      <a:br>
                        <a:rPr lang="ru-RU" sz="1100" dirty="0">
                          <a:effectLst/>
                        </a:rPr>
                      </a:br>
                      <a:r>
                        <a:rPr lang="ru-RU" sz="1100" dirty="0">
                          <a:effectLst/>
                        </a:rPr>
                        <a:t>ст.7.29</a:t>
                      </a:r>
                      <a:endParaRPr lang="ru-RU" sz="1100" dirty="0">
                        <a:effectLst/>
                        <a:latin typeface="Calibri"/>
                        <a:ea typeface="Calibri"/>
                        <a:cs typeface="Times New Roman"/>
                      </a:endParaRPr>
                    </a:p>
                  </a:txBody>
                  <a:tcPr marL="31486" marR="31486" marT="31486" marB="31486"/>
                </a:tc>
                <a:tc gridSpan="2">
                  <a:txBody>
                    <a:bodyPr/>
                    <a:lstStyle/>
                    <a:p>
                      <a:pPr>
                        <a:lnSpc>
                          <a:spcPts val="1740"/>
                        </a:lnSpc>
                        <a:spcAft>
                          <a:spcPts val="0"/>
                        </a:spcAft>
                      </a:pPr>
                      <a:r>
                        <a:rPr lang="ru-RU" sz="1100" dirty="0">
                          <a:effectLst/>
                        </a:rPr>
                        <a:t>Способ закупки выбран с нарушением требований 44-ФЗ</a:t>
                      </a:r>
                      <a:endParaRPr lang="ru-RU" sz="1100" dirty="0">
                        <a:effectLst/>
                        <a:latin typeface="Calibri"/>
                        <a:ea typeface="Calibri"/>
                        <a:cs typeface="Times New Roman"/>
                      </a:endParaRPr>
                    </a:p>
                  </a:txBody>
                  <a:tcPr marL="31486" marR="31486" marT="31486" marB="31486"/>
                </a:tc>
                <a:tc hMerge="1">
                  <a:txBody>
                    <a:bodyPr/>
                    <a:lstStyle/>
                    <a:p>
                      <a:pPr>
                        <a:lnSpc>
                          <a:spcPts val="1740"/>
                        </a:lnSpc>
                        <a:spcAft>
                          <a:spcPts val="0"/>
                        </a:spcAft>
                      </a:pPr>
                      <a:endParaRPr lang="ru-RU" sz="500">
                        <a:effectLst/>
                        <a:latin typeface="Calibri"/>
                        <a:ea typeface="Calibri"/>
                        <a:cs typeface="Times New Roman"/>
                      </a:endParaRPr>
                    </a:p>
                  </a:txBody>
                  <a:tcPr marL="31486" marR="31486" marT="31486" marB="31486"/>
                </a:tc>
                <a:tc>
                  <a:txBody>
                    <a:bodyPr/>
                    <a:lstStyle/>
                    <a:p>
                      <a:pPr>
                        <a:lnSpc>
                          <a:spcPts val="1740"/>
                        </a:lnSpc>
                        <a:spcAft>
                          <a:spcPts val="0"/>
                        </a:spcAft>
                      </a:pPr>
                      <a:r>
                        <a:rPr lang="ru-RU" sz="1100">
                          <a:effectLst/>
                        </a:rPr>
                        <a:t>30 000 ₽ — должностное лицо</a:t>
                      </a:r>
                      <a:endParaRPr lang="ru-RU" sz="1100">
                        <a:effectLst/>
                        <a:latin typeface="Calibri"/>
                        <a:ea typeface="Calibri"/>
                        <a:cs typeface="Times New Roman"/>
                      </a:endParaRPr>
                    </a:p>
                  </a:txBody>
                  <a:tcPr marL="31486" marR="31486" marT="31486" marB="31486"/>
                </a:tc>
              </a:tr>
              <a:tr h="330607">
                <a:tc>
                  <a:txBody>
                    <a:bodyPr/>
                    <a:lstStyle/>
                    <a:p>
                      <a:pPr>
                        <a:lnSpc>
                          <a:spcPts val="1740"/>
                        </a:lnSpc>
                        <a:spcAft>
                          <a:spcPts val="0"/>
                        </a:spcAft>
                      </a:pPr>
                      <a:r>
                        <a:rPr lang="ru-RU" sz="1100">
                          <a:effectLst/>
                        </a:rPr>
                        <a:t>ч.2</a:t>
                      </a:r>
                      <a:br>
                        <a:rPr lang="ru-RU" sz="1100">
                          <a:effectLst/>
                        </a:rPr>
                      </a:br>
                      <a:r>
                        <a:rPr lang="ru-RU" sz="1100">
                          <a:effectLst/>
                        </a:rPr>
                        <a:t>ст.7.29</a:t>
                      </a:r>
                      <a:endParaRPr lang="ru-RU" sz="1100">
                        <a:effectLst/>
                        <a:latin typeface="Calibri"/>
                        <a:ea typeface="Calibri"/>
                        <a:cs typeface="Times New Roman"/>
                      </a:endParaRPr>
                    </a:p>
                  </a:txBody>
                  <a:tcPr marL="31486" marR="31486" marT="31486" marB="31486"/>
                </a:tc>
                <a:tc gridSpan="2">
                  <a:txBody>
                    <a:bodyPr/>
                    <a:lstStyle/>
                    <a:p>
                      <a:pPr>
                        <a:lnSpc>
                          <a:spcPts val="1740"/>
                        </a:lnSpc>
                        <a:spcAft>
                          <a:spcPts val="0"/>
                        </a:spcAft>
                      </a:pPr>
                      <a:r>
                        <a:rPr lang="ru-RU" sz="1100" dirty="0">
                          <a:effectLst/>
                        </a:rPr>
                        <a:t>Закупка должна проводиться в виде конкурса или аукциона, но заказчик выбрал другой способ</a:t>
                      </a:r>
                      <a:endParaRPr lang="ru-RU" sz="1100" dirty="0">
                        <a:effectLst/>
                        <a:latin typeface="Calibri"/>
                        <a:ea typeface="Calibri"/>
                        <a:cs typeface="Times New Roman"/>
                      </a:endParaRPr>
                    </a:p>
                  </a:txBody>
                  <a:tcPr marL="31486" marR="31486" marT="31486" marB="31486"/>
                </a:tc>
                <a:tc hMerge="1">
                  <a:txBody>
                    <a:bodyPr/>
                    <a:lstStyle/>
                    <a:p>
                      <a:pPr>
                        <a:lnSpc>
                          <a:spcPts val="1740"/>
                        </a:lnSpc>
                        <a:spcAft>
                          <a:spcPts val="0"/>
                        </a:spcAft>
                      </a:pPr>
                      <a:endParaRPr lang="ru-RU" sz="500">
                        <a:effectLst/>
                        <a:latin typeface="Calibri"/>
                        <a:ea typeface="Calibri"/>
                        <a:cs typeface="Times New Roman"/>
                      </a:endParaRPr>
                    </a:p>
                  </a:txBody>
                  <a:tcPr marL="31486" marR="31486" marT="31486" marB="31486"/>
                </a:tc>
                <a:tc>
                  <a:txBody>
                    <a:bodyPr/>
                    <a:lstStyle/>
                    <a:p>
                      <a:pPr>
                        <a:lnSpc>
                          <a:spcPts val="1740"/>
                        </a:lnSpc>
                        <a:spcAft>
                          <a:spcPts val="0"/>
                        </a:spcAft>
                      </a:pPr>
                      <a:r>
                        <a:rPr lang="ru-RU" sz="1100">
                          <a:effectLst/>
                        </a:rPr>
                        <a:t>50 000 ₽ — должностное лицо</a:t>
                      </a:r>
                      <a:endParaRPr lang="ru-RU" sz="1100">
                        <a:effectLst/>
                        <a:latin typeface="Calibri"/>
                        <a:ea typeface="Calibri"/>
                        <a:cs typeface="Times New Roman"/>
                      </a:endParaRPr>
                    </a:p>
                  </a:txBody>
                  <a:tcPr marL="31486" marR="31486" marT="31486" marB="31486"/>
                </a:tc>
              </a:tr>
              <a:tr h="865876">
                <a:tc>
                  <a:txBody>
                    <a:bodyPr/>
                    <a:lstStyle/>
                    <a:p>
                      <a:pPr>
                        <a:lnSpc>
                          <a:spcPts val="1740"/>
                        </a:lnSpc>
                        <a:spcAft>
                          <a:spcPts val="0"/>
                        </a:spcAft>
                      </a:pPr>
                      <a:r>
                        <a:rPr lang="ru-RU" sz="1100">
                          <a:effectLst/>
                        </a:rPr>
                        <a:t>ч.2.1</a:t>
                      </a:r>
                      <a:br>
                        <a:rPr lang="ru-RU" sz="1100">
                          <a:effectLst/>
                        </a:rPr>
                      </a:br>
                      <a:r>
                        <a:rPr lang="ru-RU" sz="1100">
                          <a:effectLst/>
                        </a:rPr>
                        <a:t>ст.7.29</a:t>
                      </a:r>
                      <a:endParaRPr lang="ru-RU" sz="1100">
                        <a:effectLst/>
                        <a:latin typeface="Calibri"/>
                        <a:ea typeface="Calibri"/>
                        <a:cs typeface="Times New Roman"/>
                      </a:endParaRPr>
                    </a:p>
                  </a:txBody>
                  <a:tcPr marL="31486" marR="31486" marT="31486" marB="31486"/>
                </a:tc>
                <a:tc gridSpan="2">
                  <a:txBody>
                    <a:bodyPr/>
                    <a:lstStyle/>
                    <a:p>
                      <a:pPr>
                        <a:lnSpc>
                          <a:spcPts val="1740"/>
                        </a:lnSpc>
                        <a:spcAft>
                          <a:spcPts val="0"/>
                        </a:spcAft>
                      </a:pPr>
                      <a:r>
                        <a:rPr lang="ru-RU" sz="1100" dirty="0">
                          <a:effectLst/>
                        </a:rPr>
                        <a:t>Проведение конкурса с ограниченным участием, двухэтапного или закрытого конкурса, в случаях, не предусмотренных 44-ФЗ.</a:t>
                      </a:r>
                      <a:br>
                        <a:rPr lang="ru-RU" sz="1100" dirty="0">
                          <a:effectLst/>
                        </a:rPr>
                      </a:br>
                      <a:r>
                        <a:rPr lang="ru-RU" sz="1100" dirty="0">
                          <a:effectLst/>
                        </a:rPr>
                        <a:t>Нарушен порядок и сроки направления в ФАС документов, которые нужны, чтобы согласовать проведение закрытой закупки или заключение контракта с единственным поставщиком.</a:t>
                      </a:r>
                      <a:endParaRPr lang="ru-RU" sz="1100" dirty="0">
                        <a:effectLst/>
                        <a:latin typeface="Calibri"/>
                        <a:ea typeface="Calibri"/>
                        <a:cs typeface="Times New Roman"/>
                      </a:endParaRPr>
                    </a:p>
                  </a:txBody>
                  <a:tcPr marL="31486" marR="31486" marT="31486" marB="31486"/>
                </a:tc>
                <a:tc hMerge="1">
                  <a:txBody>
                    <a:bodyPr/>
                    <a:lstStyle/>
                    <a:p>
                      <a:pPr>
                        <a:lnSpc>
                          <a:spcPts val="1740"/>
                        </a:lnSpc>
                        <a:spcAft>
                          <a:spcPts val="0"/>
                        </a:spcAft>
                      </a:pPr>
                      <a:endParaRPr lang="ru-RU" sz="500">
                        <a:effectLst/>
                        <a:latin typeface="Calibri"/>
                        <a:ea typeface="Calibri"/>
                        <a:cs typeface="Times New Roman"/>
                      </a:endParaRPr>
                    </a:p>
                  </a:txBody>
                  <a:tcPr marL="31486" marR="31486" marT="31486" marB="31486"/>
                </a:tc>
                <a:tc>
                  <a:txBody>
                    <a:bodyPr/>
                    <a:lstStyle/>
                    <a:p>
                      <a:pPr>
                        <a:lnSpc>
                          <a:spcPts val="1740"/>
                        </a:lnSpc>
                        <a:spcAft>
                          <a:spcPts val="0"/>
                        </a:spcAft>
                      </a:pPr>
                      <a:r>
                        <a:rPr lang="ru-RU" sz="1100">
                          <a:effectLst/>
                        </a:rPr>
                        <a:t>50 000 ₽ — должностное лицо</a:t>
                      </a:r>
                      <a:endParaRPr lang="ru-RU" sz="1100">
                        <a:effectLst/>
                        <a:latin typeface="Calibri"/>
                        <a:ea typeface="Calibri"/>
                        <a:cs typeface="Times New Roman"/>
                      </a:endParaRPr>
                    </a:p>
                  </a:txBody>
                  <a:tcPr marL="31486" marR="31486" marT="31486" marB="31486"/>
                </a:tc>
              </a:tr>
              <a:tr h="1532337">
                <a:tc>
                  <a:txBody>
                    <a:bodyPr/>
                    <a:lstStyle/>
                    <a:p>
                      <a:pPr>
                        <a:lnSpc>
                          <a:spcPts val="1740"/>
                        </a:lnSpc>
                        <a:spcAft>
                          <a:spcPts val="0"/>
                        </a:spcAft>
                      </a:pPr>
                      <a:r>
                        <a:rPr lang="ru-RU" sz="1100">
                          <a:effectLst/>
                        </a:rPr>
                        <a:t>ч.1</a:t>
                      </a:r>
                      <a:br>
                        <a:rPr lang="ru-RU" sz="1100">
                          <a:effectLst/>
                        </a:rPr>
                      </a:br>
                      <a:r>
                        <a:rPr lang="ru-RU" sz="1100">
                          <a:effectLst/>
                        </a:rPr>
                        <a:t>ст.7.29.3</a:t>
                      </a:r>
                      <a:endParaRPr lang="ru-RU" sz="1100">
                        <a:effectLst/>
                        <a:latin typeface="Calibri"/>
                        <a:ea typeface="Calibri"/>
                        <a:cs typeface="Times New Roman"/>
                      </a:endParaRPr>
                    </a:p>
                  </a:txBody>
                  <a:tcPr marL="31486" marR="31486" marT="31486" marB="31486"/>
                </a:tc>
                <a:tc gridSpan="2">
                  <a:txBody>
                    <a:bodyPr/>
                    <a:lstStyle/>
                    <a:p>
                      <a:pPr>
                        <a:lnSpc>
                          <a:spcPts val="1740"/>
                        </a:lnSpc>
                        <a:spcAft>
                          <a:spcPts val="0"/>
                        </a:spcAft>
                      </a:pPr>
                      <a:r>
                        <a:rPr lang="ru-RU" sz="1100" dirty="0">
                          <a:effectLst/>
                        </a:rPr>
                        <a:t>В план-график или план закупок включены:</a:t>
                      </a:r>
                    </a:p>
                    <a:p>
                      <a:pPr marL="342900" lvl="0" indent="-342900">
                        <a:lnSpc>
                          <a:spcPts val="1740"/>
                        </a:lnSpc>
                        <a:spcAft>
                          <a:spcPts val="0"/>
                        </a:spcAft>
                        <a:buSzPts val="1000"/>
                        <a:buFont typeface="Symbol"/>
                        <a:buChar char=""/>
                        <a:tabLst>
                          <a:tab pos="457200" algn="l"/>
                        </a:tabLst>
                      </a:pPr>
                      <a:r>
                        <a:rPr lang="ru-RU" sz="1100" dirty="0">
                          <a:effectLst/>
                        </a:rPr>
                        <a:t>один или несколько объектов закупки, которые не соответствуют целям осуществления </a:t>
                      </a:r>
                      <a:r>
                        <a:rPr lang="ru-RU" sz="1100" dirty="0" err="1">
                          <a:effectLst/>
                        </a:rPr>
                        <a:t>госзакупок</a:t>
                      </a:r>
                      <a:r>
                        <a:rPr lang="ru-RU" sz="1100" dirty="0">
                          <a:effectLst/>
                        </a:rPr>
                        <a:t>;</a:t>
                      </a:r>
                    </a:p>
                    <a:p>
                      <a:pPr marL="342900" lvl="0" indent="-342900">
                        <a:lnSpc>
                          <a:spcPts val="1740"/>
                        </a:lnSpc>
                        <a:spcAft>
                          <a:spcPts val="0"/>
                        </a:spcAft>
                        <a:buSzPts val="1000"/>
                        <a:buFont typeface="Symbol"/>
                        <a:buChar char=""/>
                        <a:tabLst>
                          <a:tab pos="457200" algn="l"/>
                        </a:tabLst>
                      </a:pPr>
                      <a:r>
                        <a:rPr lang="ru-RU" sz="1100" dirty="0">
                          <a:effectLst/>
                        </a:rPr>
                        <a:t>объекты, не соответствующие требованиям к закупаемым товарам и услугам, установленным законодательством;</a:t>
                      </a:r>
                    </a:p>
                    <a:p>
                      <a:pPr marL="342900" lvl="0" indent="-342900">
                        <a:lnSpc>
                          <a:spcPts val="1740"/>
                        </a:lnSpc>
                        <a:spcAft>
                          <a:spcPts val="0"/>
                        </a:spcAft>
                        <a:buSzPts val="1000"/>
                        <a:buFont typeface="Symbol"/>
                        <a:buChar char=""/>
                        <a:tabLst>
                          <a:tab pos="457200" algn="l"/>
                        </a:tabLst>
                      </a:pPr>
                      <a:r>
                        <a:rPr lang="ru-RU" sz="1100" dirty="0">
                          <a:effectLst/>
                        </a:rPr>
                        <a:t>НМЦК без обоснования или с обоснованием, противоречащим законодательству (требование относится и к контрактам с единственным поставщиком).</a:t>
                      </a:r>
                      <a:endParaRPr lang="ru-RU" sz="1100" dirty="0">
                        <a:effectLst/>
                        <a:latin typeface="Calibri"/>
                        <a:ea typeface="Calibri"/>
                        <a:cs typeface="Times New Roman"/>
                      </a:endParaRPr>
                    </a:p>
                  </a:txBody>
                  <a:tcPr marL="31486" marR="31486" marT="31486" marB="31486"/>
                </a:tc>
                <a:tc hMerge="1">
                  <a:txBody>
                    <a:bodyPr/>
                    <a:lstStyle/>
                    <a:p>
                      <a:pPr>
                        <a:lnSpc>
                          <a:spcPts val="1740"/>
                        </a:lnSpc>
                        <a:spcAft>
                          <a:spcPts val="0"/>
                        </a:spcAft>
                      </a:pPr>
                      <a:endParaRPr lang="ru-RU" sz="500" dirty="0">
                        <a:effectLst/>
                        <a:latin typeface="Calibri"/>
                        <a:ea typeface="Calibri"/>
                        <a:cs typeface="Times New Roman"/>
                      </a:endParaRPr>
                    </a:p>
                  </a:txBody>
                  <a:tcPr marL="31486" marR="31486" marT="31486" marB="31486"/>
                </a:tc>
                <a:tc>
                  <a:txBody>
                    <a:bodyPr/>
                    <a:lstStyle/>
                    <a:p>
                      <a:pPr>
                        <a:lnSpc>
                          <a:spcPts val="1740"/>
                        </a:lnSpc>
                        <a:spcAft>
                          <a:spcPts val="0"/>
                        </a:spcAft>
                      </a:pPr>
                      <a:r>
                        <a:rPr lang="ru-RU" sz="1100" dirty="0">
                          <a:effectLst/>
                        </a:rPr>
                        <a:t>20 000 — 50 000 ₽ должностное лицо</a:t>
                      </a:r>
                      <a:endParaRPr lang="ru-RU" sz="1100" dirty="0">
                        <a:effectLst/>
                        <a:latin typeface="Calibri"/>
                        <a:ea typeface="Calibri"/>
                        <a:cs typeface="Times New Roman"/>
                      </a:endParaRPr>
                    </a:p>
                  </a:txBody>
                  <a:tcPr marL="31486" marR="31486" marT="31486" marB="31486"/>
                </a:tc>
              </a:tr>
            </a:tbl>
          </a:graphicData>
        </a:graphic>
      </p:graphicFrame>
    </p:spTree>
    <p:custDataLst>
      <p:tags r:id="rId1"/>
    </p:custDataLst>
    <p:extLst>
      <p:ext uri="{BB962C8B-B14F-4D97-AF65-F5344CB8AC3E}">
        <p14:creationId xmlns:p14="http://schemas.microsoft.com/office/powerpoint/2010/main" val="1122662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81"/>
            <a:ext cx="8229600" cy="565569"/>
          </a:xfrm>
        </p:spPr>
        <p:txBody>
          <a:bodyPr>
            <a:normAutofit/>
          </a:bodyPr>
          <a:lstStyle/>
          <a:p>
            <a:pPr algn="ctr"/>
            <a:r>
              <a:rPr lang="ru-RU" sz="2000" b="1" dirty="0" smtClean="0"/>
              <a:t>Административная ответственность</a:t>
            </a:r>
            <a:endParaRPr lang="ru-RU" sz="2000" b="1" dirty="0"/>
          </a:p>
        </p:txBody>
      </p:sp>
      <p:graphicFrame>
        <p:nvGraphicFramePr>
          <p:cNvPr id="5" name="Таблица 4"/>
          <p:cNvGraphicFramePr>
            <a:graphicFrameLocks noGrp="1"/>
          </p:cNvGraphicFramePr>
          <p:nvPr>
            <p:extLst>
              <p:ext uri="{D42A27DB-BD31-4B8C-83A1-F6EECF244321}">
                <p14:modId xmlns:p14="http://schemas.microsoft.com/office/powerpoint/2010/main" val="82992921"/>
              </p:ext>
            </p:extLst>
          </p:nvPr>
        </p:nvGraphicFramePr>
        <p:xfrm>
          <a:off x="539552" y="1131590"/>
          <a:ext cx="7776865" cy="3394076"/>
        </p:xfrm>
        <a:graphic>
          <a:graphicData uri="http://schemas.openxmlformats.org/drawingml/2006/table">
            <a:tbl>
              <a:tblPr firstRow="1" firstCol="1" bandRow="1">
                <a:tableStyleId>{5940675A-B579-460E-94D1-54222C63F5DA}</a:tableStyleId>
              </a:tblPr>
              <a:tblGrid>
                <a:gridCol w="872953"/>
                <a:gridCol w="3451956"/>
                <a:gridCol w="3451956"/>
              </a:tblGrid>
              <a:tr h="505318">
                <a:tc gridSpan="3">
                  <a:txBody>
                    <a:bodyPr/>
                    <a:lstStyle/>
                    <a:p>
                      <a:pPr algn="ctr">
                        <a:lnSpc>
                          <a:spcPct val="115000"/>
                        </a:lnSpc>
                        <a:spcAft>
                          <a:spcPts val="0"/>
                        </a:spcAft>
                      </a:pPr>
                      <a:r>
                        <a:rPr lang="ru-RU" sz="1000" dirty="0">
                          <a:effectLst/>
                        </a:rPr>
                        <a:t>Нарушения при подготовке закупки: обоснование НМЦК, размещение документов, установка требований и утверждение документации</a:t>
                      </a:r>
                      <a:endParaRPr lang="ru-RU" sz="1000" dirty="0">
                        <a:effectLst/>
                        <a:latin typeface="Calibri"/>
                        <a:ea typeface="Calibri"/>
                        <a:cs typeface="Times New Roman"/>
                      </a:endParaRPr>
                    </a:p>
                  </a:txBody>
                  <a:tcPr marL="71575" marR="71575" marT="71575" marB="71575"/>
                </a:tc>
                <a:tc hMerge="1">
                  <a:txBody>
                    <a:bodyPr/>
                    <a:lstStyle/>
                    <a:p>
                      <a:endParaRPr lang="ru-RU"/>
                    </a:p>
                  </a:txBody>
                  <a:tcPr/>
                </a:tc>
                <a:tc hMerge="1">
                  <a:txBody>
                    <a:bodyPr/>
                    <a:lstStyle/>
                    <a:p>
                      <a:endParaRPr lang="ru-RU"/>
                    </a:p>
                  </a:txBody>
                  <a:tcPr/>
                </a:tc>
              </a:tr>
              <a:tr h="686402">
                <a:tc>
                  <a:txBody>
                    <a:bodyPr/>
                    <a:lstStyle/>
                    <a:p>
                      <a:pPr>
                        <a:lnSpc>
                          <a:spcPct val="115000"/>
                        </a:lnSpc>
                        <a:spcAft>
                          <a:spcPts val="0"/>
                        </a:spcAft>
                      </a:pPr>
                      <a:r>
                        <a:rPr lang="ru-RU" sz="1000">
                          <a:effectLst/>
                        </a:rPr>
                        <a:t>ч.2</a:t>
                      </a:r>
                      <a:br>
                        <a:rPr lang="ru-RU" sz="1000">
                          <a:effectLst/>
                        </a:rPr>
                      </a:br>
                      <a:r>
                        <a:rPr lang="ru-RU" sz="1000">
                          <a:effectLst/>
                        </a:rPr>
                        <a:t>ст.7.29.3</a:t>
                      </a:r>
                      <a:endParaRPr lang="ru-RU" sz="1000">
                        <a:effectLst/>
                        <a:latin typeface="Calibri"/>
                        <a:ea typeface="Calibri"/>
                        <a:cs typeface="Times New Roman"/>
                      </a:endParaRPr>
                    </a:p>
                  </a:txBody>
                  <a:tcPr marL="71575" marR="71575" marT="71575" marB="71575"/>
                </a:tc>
                <a:tc>
                  <a:txBody>
                    <a:bodyPr/>
                    <a:lstStyle/>
                    <a:p>
                      <a:pPr>
                        <a:lnSpc>
                          <a:spcPct val="115000"/>
                        </a:lnSpc>
                        <a:spcAft>
                          <a:spcPts val="0"/>
                        </a:spcAft>
                      </a:pPr>
                      <a:r>
                        <a:rPr lang="ru-RU" sz="1000" dirty="0">
                          <a:effectLst/>
                        </a:rPr>
                        <a:t>Нарушен порядок или форма обоснования НМЦК, обоснования объекта закупки (за исключением описания объекта)</a:t>
                      </a:r>
                      <a:endParaRPr lang="ru-RU" sz="1000" dirty="0">
                        <a:effectLst/>
                        <a:latin typeface="Calibri"/>
                        <a:ea typeface="Calibri"/>
                        <a:cs typeface="Times New Roman"/>
                      </a:endParaRPr>
                    </a:p>
                  </a:txBody>
                  <a:tcPr marL="71575" marR="71575" marT="71575" marB="71575"/>
                </a:tc>
                <a:tc>
                  <a:txBody>
                    <a:bodyPr/>
                    <a:lstStyle/>
                    <a:p>
                      <a:pPr>
                        <a:lnSpc>
                          <a:spcPct val="115000"/>
                        </a:lnSpc>
                        <a:spcAft>
                          <a:spcPts val="0"/>
                        </a:spcAft>
                      </a:pPr>
                      <a:r>
                        <a:rPr lang="ru-RU" sz="1000">
                          <a:effectLst/>
                        </a:rPr>
                        <a:t>10 000 ₽ — должностное лицо</a:t>
                      </a:r>
                      <a:endParaRPr lang="ru-RU" sz="1000">
                        <a:effectLst/>
                        <a:latin typeface="Calibri"/>
                        <a:ea typeface="Calibri"/>
                        <a:cs typeface="Times New Roman"/>
                      </a:endParaRPr>
                    </a:p>
                  </a:txBody>
                  <a:tcPr marL="71575" marR="71575" marT="71575" marB="71575"/>
                </a:tc>
              </a:tr>
              <a:tr h="686402">
                <a:tc>
                  <a:txBody>
                    <a:bodyPr/>
                    <a:lstStyle/>
                    <a:p>
                      <a:pPr>
                        <a:lnSpc>
                          <a:spcPct val="115000"/>
                        </a:lnSpc>
                        <a:spcAft>
                          <a:spcPts val="0"/>
                        </a:spcAft>
                      </a:pPr>
                      <a:r>
                        <a:rPr lang="ru-RU" sz="1000">
                          <a:effectLst/>
                        </a:rPr>
                        <a:t>ч.3</a:t>
                      </a:r>
                      <a:br>
                        <a:rPr lang="ru-RU" sz="1000">
                          <a:effectLst/>
                        </a:rPr>
                      </a:br>
                      <a:r>
                        <a:rPr lang="ru-RU" sz="1000">
                          <a:effectLst/>
                        </a:rPr>
                        <a:t>ст.7.29</a:t>
                      </a:r>
                      <a:endParaRPr lang="ru-RU" sz="1000">
                        <a:effectLst/>
                        <a:latin typeface="Calibri"/>
                        <a:ea typeface="Calibri"/>
                        <a:cs typeface="Times New Roman"/>
                      </a:endParaRPr>
                    </a:p>
                  </a:txBody>
                  <a:tcPr marL="71575" marR="71575" marT="71575" marB="71575"/>
                </a:tc>
                <a:tc>
                  <a:txBody>
                    <a:bodyPr/>
                    <a:lstStyle/>
                    <a:p>
                      <a:pPr>
                        <a:lnSpc>
                          <a:spcPct val="115000"/>
                        </a:lnSpc>
                        <a:spcAft>
                          <a:spcPts val="0"/>
                        </a:spcAft>
                      </a:pPr>
                      <a:r>
                        <a:rPr lang="ru-RU" sz="1000" dirty="0">
                          <a:effectLst/>
                        </a:rPr>
                        <a:t>Нарушен порядок или сроки проведения обязательного общественного обсуждения закупок либо обсуждение не проведено</a:t>
                      </a:r>
                      <a:endParaRPr lang="ru-RU" sz="1000" dirty="0">
                        <a:effectLst/>
                        <a:latin typeface="Calibri"/>
                        <a:ea typeface="Calibri"/>
                        <a:cs typeface="Times New Roman"/>
                      </a:endParaRPr>
                    </a:p>
                  </a:txBody>
                  <a:tcPr marL="71575" marR="71575" marT="71575" marB="71575"/>
                </a:tc>
                <a:tc>
                  <a:txBody>
                    <a:bodyPr/>
                    <a:lstStyle/>
                    <a:p>
                      <a:pPr>
                        <a:lnSpc>
                          <a:spcPct val="115000"/>
                        </a:lnSpc>
                        <a:spcAft>
                          <a:spcPts val="0"/>
                        </a:spcAft>
                      </a:pPr>
                      <a:r>
                        <a:rPr lang="ru-RU" sz="1000">
                          <a:effectLst/>
                        </a:rPr>
                        <a:t>30 000 ₽ — должностное лицо</a:t>
                      </a:r>
                      <a:endParaRPr lang="ru-RU" sz="1000">
                        <a:effectLst/>
                        <a:latin typeface="Calibri"/>
                        <a:ea typeface="Calibri"/>
                        <a:cs typeface="Times New Roman"/>
                      </a:endParaRPr>
                    </a:p>
                  </a:txBody>
                  <a:tcPr marL="71575" marR="71575" marT="71575" marB="71575"/>
                </a:tc>
              </a:tr>
              <a:tr h="505318">
                <a:tc gridSpan="3">
                  <a:txBody>
                    <a:bodyPr/>
                    <a:lstStyle/>
                    <a:p>
                      <a:pPr>
                        <a:lnSpc>
                          <a:spcPct val="115000"/>
                        </a:lnSpc>
                        <a:spcAft>
                          <a:spcPts val="0"/>
                        </a:spcAft>
                      </a:pPr>
                      <a:r>
                        <a:rPr lang="ru-RU" sz="1000" dirty="0">
                          <a:effectLst/>
                        </a:rPr>
                        <a:t>Информация и документы, которые по 44-ФЗ нужно разместить при проведении конкурса и аукциона, размещены в ЕИС с нарушением срока:</a:t>
                      </a:r>
                      <a:endParaRPr lang="ru-RU" sz="1000" dirty="0">
                        <a:effectLst/>
                        <a:latin typeface="Calibri"/>
                        <a:ea typeface="Calibri"/>
                        <a:cs typeface="Times New Roman"/>
                      </a:endParaRPr>
                    </a:p>
                  </a:txBody>
                  <a:tcPr marL="71575" marR="71575" marT="71575" marB="71575"/>
                </a:tc>
                <a:tc hMerge="1">
                  <a:txBody>
                    <a:bodyPr/>
                    <a:lstStyle/>
                    <a:p>
                      <a:endParaRPr lang="ru-RU"/>
                    </a:p>
                  </a:txBody>
                  <a:tcPr/>
                </a:tc>
                <a:tc hMerge="1">
                  <a:txBody>
                    <a:bodyPr/>
                    <a:lstStyle/>
                    <a:p>
                      <a:endParaRPr lang="ru-RU"/>
                    </a:p>
                  </a:txBody>
                  <a:tcPr/>
                </a:tc>
              </a:tr>
              <a:tr h="505318">
                <a:tc>
                  <a:txBody>
                    <a:bodyPr/>
                    <a:lstStyle/>
                    <a:p>
                      <a:pPr>
                        <a:lnSpc>
                          <a:spcPct val="115000"/>
                        </a:lnSpc>
                        <a:spcAft>
                          <a:spcPts val="0"/>
                        </a:spcAft>
                      </a:pPr>
                      <a:r>
                        <a:rPr lang="ru-RU" sz="1000">
                          <a:effectLst/>
                        </a:rPr>
                        <a:t>ч.1</a:t>
                      </a:r>
                      <a:br>
                        <a:rPr lang="ru-RU" sz="1000">
                          <a:effectLst/>
                        </a:rPr>
                      </a:br>
                      <a:r>
                        <a:rPr lang="ru-RU" sz="1000">
                          <a:effectLst/>
                        </a:rPr>
                        <a:t>ст.7.30</a:t>
                      </a:r>
                      <a:endParaRPr lang="ru-RU" sz="1000">
                        <a:effectLst/>
                        <a:latin typeface="Calibri"/>
                        <a:ea typeface="Calibri"/>
                        <a:cs typeface="Times New Roman"/>
                      </a:endParaRPr>
                    </a:p>
                  </a:txBody>
                  <a:tcPr marL="71575" marR="71575" marT="71575" marB="71575"/>
                </a:tc>
                <a:tc>
                  <a:txBody>
                    <a:bodyPr/>
                    <a:lstStyle/>
                    <a:p>
                      <a:pPr marL="342900" lvl="0" indent="-342900">
                        <a:lnSpc>
                          <a:spcPct val="115000"/>
                        </a:lnSpc>
                        <a:spcAft>
                          <a:spcPts val="0"/>
                        </a:spcAft>
                        <a:buSzPts val="1000"/>
                        <a:buFont typeface="Symbol"/>
                        <a:buChar char=""/>
                        <a:tabLst>
                          <a:tab pos="457200" algn="l"/>
                        </a:tabLst>
                      </a:pPr>
                      <a:r>
                        <a:rPr lang="ru-RU" sz="1000" dirty="0">
                          <a:effectLst/>
                        </a:rPr>
                        <a:t>не более чем на 2 рабочих дня</a:t>
                      </a:r>
                      <a:endParaRPr lang="ru-RU" sz="1000" dirty="0">
                        <a:effectLst/>
                        <a:latin typeface="Calibri"/>
                        <a:ea typeface="Calibri"/>
                        <a:cs typeface="Times New Roman"/>
                      </a:endParaRPr>
                    </a:p>
                  </a:txBody>
                  <a:tcPr marL="71575" marR="71575" marT="71575" marB="71575"/>
                </a:tc>
                <a:tc>
                  <a:txBody>
                    <a:bodyPr/>
                    <a:lstStyle/>
                    <a:p>
                      <a:pPr>
                        <a:lnSpc>
                          <a:spcPct val="115000"/>
                        </a:lnSpc>
                        <a:spcAft>
                          <a:spcPts val="0"/>
                        </a:spcAft>
                      </a:pPr>
                      <a:r>
                        <a:rPr lang="ru-RU" sz="1000" dirty="0">
                          <a:effectLst/>
                        </a:rPr>
                        <a:t>5 000 ₽ — должностное лицо</a:t>
                      </a:r>
                      <a:br>
                        <a:rPr lang="ru-RU" sz="1000" dirty="0">
                          <a:effectLst/>
                        </a:rPr>
                      </a:br>
                      <a:r>
                        <a:rPr lang="ru-RU" sz="1000" dirty="0">
                          <a:effectLst/>
                        </a:rPr>
                        <a:t>15 000 ₽ — </a:t>
                      </a:r>
                      <a:r>
                        <a:rPr lang="ru-RU" sz="1000" dirty="0" err="1">
                          <a:effectLst/>
                        </a:rPr>
                        <a:t>юрлицо</a:t>
                      </a:r>
                      <a:endParaRPr lang="ru-RU" sz="1000" dirty="0">
                        <a:effectLst/>
                        <a:latin typeface="Calibri"/>
                        <a:ea typeface="Calibri"/>
                        <a:cs typeface="Times New Roman"/>
                      </a:endParaRPr>
                    </a:p>
                  </a:txBody>
                  <a:tcPr marL="71575" marR="71575" marT="71575" marB="71575"/>
                </a:tc>
              </a:tr>
              <a:tr h="505318">
                <a:tc>
                  <a:txBody>
                    <a:bodyPr/>
                    <a:lstStyle/>
                    <a:p>
                      <a:pPr>
                        <a:lnSpc>
                          <a:spcPct val="115000"/>
                        </a:lnSpc>
                        <a:spcAft>
                          <a:spcPts val="0"/>
                        </a:spcAft>
                      </a:pPr>
                      <a:r>
                        <a:rPr lang="ru-RU" sz="1000">
                          <a:effectLst/>
                        </a:rPr>
                        <a:t>ч.1.1</a:t>
                      </a:r>
                      <a:br>
                        <a:rPr lang="ru-RU" sz="1000">
                          <a:effectLst/>
                        </a:rPr>
                      </a:br>
                      <a:r>
                        <a:rPr lang="ru-RU" sz="1000">
                          <a:effectLst/>
                        </a:rPr>
                        <a:t>ст.7.30</a:t>
                      </a:r>
                      <a:endParaRPr lang="ru-RU" sz="1000">
                        <a:effectLst/>
                        <a:latin typeface="Calibri"/>
                        <a:ea typeface="Calibri"/>
                        <a:cs typeface="Times New Roman"/>
                      </a:endParaRPr>
                    </a:p>
                  </a:txBody>
                  <a:tcPr marL="71575" marR="71575" marT="71575" marB="71575"/>
                </a:tc>
                <a:tc>
                  <a:txBody>
                    <a:bodyPr/>
                    <a:lstStyle/>
                    <a:p>
                      <a:pPr marL="342900" lvl="0" indent="-342900">
                        <a:lnSpc>
                          <a:spcPct val="115000"/>
                        </a:lnSpc>
                        <a:spcAft>
                          <a:spcPts val="0"/>
                        </a:spcAft>
                        <a:buSzPts val="1000"/>
                        <a:buFont typeface="Symbol"/>
                        <a:buChar char=""/>
                        <a:tabLst>
                          <a:tab pos="457200" algn="l"/>
                        </a:tabLst>
                      </a:pPr>
                      <a:r>
                        <a:rPr lang="ru-RU" sz="1000">
                          <a:effectLst/>
                        </a:rPr>
                        <a:t>более чем на 2 рабочих дня</a:t>
                      </a:r>
                      <a:endParaRPr lang="ru-RU" sz="1000">
                        <a:effectLst/>
                        <a:latin typeface="Calibri"/>
                        <a:ea typeface="Calibri"/>
                        <a:cs typeface="Times New Roman"/>
                      </a:endParaRPr>
                    </a:p>
                  </a:txBody>
                  <a:tcPr marL="71575" marR="71575" marT="71575" marB="71575"/>
                </a:tc>
                <a:tc>
                  <a:txBody>
                    <a:bodyPr/>
                    <a:lstStyle/>
                    <a:p>
                      <a:pPr>
                        <a:lnSpc>
                          <a:spcPct val="115000"/>
                        </a:lnSpc>
                        <a:spcAft>
                          <a:spcPts val="0"/>
                        </a:spcAft>
                      </a:pPr>
                      <a:r>
                        <a:rPr lang="ru-RU" sz="1000" dirty="0">
                          <a:effectLst/>
                        </a:rPr>
                        <a:t>30 000 ₽ — должностное лицо</a:t>
                      </a:r>
                      <a:br>
                        <a:rPr lang="ru-RU" sz="1000" dirty="0">
                          <a:effectLst/>
                        </a:rPr>
                      </a:br>
                      <a:r>
                        <a:rPr lang="ru-RU" sz="1000" dirty="0">
                          <a:effectLst/>
                        </a:rPr>
                        <a:t>100 тыс. рублей — </a:t>
                      </a:r>
                      <a:r>
                        <a:rPr lang="ru-RU" sz="1000" dirty="0" err="1">
                          <a:effectLst/>
                        </a:rPr>
                        <a:t>юрлицо</a:t>
                      </a:r>
                      <a:endParaRPr lang="ru-RU" sz="1000" dirty="0">
                        <a:effectLst/>
                        <a:latin typeface="Calibri"/>
                        <a:ea typeface="Calibri"/>
                        <a:cs typeface="Times New Roman"/>
                      </a:endParaRPr>
                    </a:p>
                  </a:txBody>
                  <a:tcPr marL="71575" marR="71575" marT="71575" marB="71575"/>
                </a:tc>
              </a:tr>
            </a:tbl>
          </a:graphicData>
        </a:graphic>
      </p:graphicFrame>
    </p:spTree>
    <p:custDataLst>
      <p:tags r:id="rId1"/>
    </p:custDataLst>
    <p:extLst>
      <p:ext uri="{BB962C8B-B14F-4D97-AF65-F5344CB8AC3E}">
        <p14:creationId xmlns:p14="http://schemas.microsoft.com/office/powerpoint/2010/main" val="106521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81"/>
            <a:ext cx="8229600" cy="565569"/>
          </a:xfrm>
        </p:spPr>
        <p:txBody>
          <a:bodyPr>
            <a:normAutofit/>
          </a:bodyPr>
          <a:lstStyle/>
          <a:p>
            <a:pPr algn="ctr"/>
            <a:r>
              <a:rPr lang="ru-RU" sz="2000" b="1" dirty="0" smtClean="0"/>
              <a:t>Административная ответственность</a:t>
            </a:r>
            <a:endParaRPr lang="ru-RU" sz="2000" b="1" dirty="0"/>
          </a:p>
        </p:txBody>
      </p:sp>
      <p:graphicFrame>
        <p:nvGraphicFramePr>
          <p:cNvPr id="3" name="Таблица 2"/>
          <p:cNvGraphicFramePr>
            <a:graphicFrameLocks noGrp="1"/>
          </p:cNvGraphicFramePr>
          <p:nvPr>
            <p:extLst>
              <p:ext uri="{D42A27DB-BD31-4B8C-83A1-F6EECF244321}">
                <p14:modId xmlns:p14="http://schemas.microsoft.com/office/powerpoint/2010/main" val="981394171"/>
              </p:ext>
            </p:extLst>
          </p:nvPr>
        </p:nvGraphicFramePr>
        <p:xfrm>
          <a:off x="611559" y="915566"/>
          <a:ext cx="7848873" cy="3429530"/>
        </p:xfrm>
        <a:graphic>
          <a:graphicData uri="http://schemas.openxmlformats.org/drawingml/2006/table">
            <a:tbl>
              <a:tblPr firstRow="1" firstCol="1" bandRow="1">
                <a:tableStyleId>{5940675A-B579-460E-94D1-54222C63F5DA}</a:tableStyleId>
              </a:tblPr>
              <a:tblGrid>
                <a:gridCol w="881035"/>
                <a:gridCol w="3483919"/>
                <a:gridCol w="3483919"/>
              </a:tblGrid>
              <a:tr h="521483">
                <a:tc gridSpan="3">
                  <a:txBody>
                    <a:bodyPr/>
                    <a:lstStyle/>
                    <a:p>
                      <a:pPr>
                        <a:lnSpc>
                          <a:spcPct val="115000"/>
                        </a:lnSpc>
                        <a:spcAft>
                          <a:spcPts val="0"/>
                        </a:spcAft>
                      </a:pPr>
                      <a:r>
                        <a:rPr lang="ru-RU" sz="1100" dirty="0">
                          <a:effectLst/>
                        </a:rPr>
                        <a:t>Информация и документы, которые по 44-ФЗ нужно разместить при проведении запроса котировок, запроса предложений, закупки у единственного поставщика, размещены в ЕИС с нарушением срока:</a:t>
                      </a:r>
                      <a:endParaRPr lang="ru-RU" sz="1100" dirty="0">
                        <a:effectLst/>
                        <a:latin typeface="Calibri"/>
                        <a:ea typeface="Calibri"/>
                        <a:cs typeface="Times New Roman"/>
                      </a:endParaRPr>
                    </a:p>
                  </a:txBody>
                  <a:tcPr marL="73865" marR="73865" marT="73865" marB="73865"/>
                </a:tc>
                <a:tc hMerge="1">
                  <a:txBody>
                    <a:bodyPr/>
                    <a:lstStyle/>
                    <a:p>
                      <a:endParaRPr lang="ru-RU"/>
                    </a:p>
                  </a:txBody>
                  <a:tcPr/>
                </a:tc>
                <a:tc hMerge="1">
                  <a:txBody>
                    <a:bodyPr/>
                    <a:lstStyle/>
                    <a:p>
                      <a:endParaRPr lang="ru-RU"/>
                    </a:p>
                  </a:txBody>
                  <a:tcPr/>
                </a:tc>
              </a:tr>
              <a:tr h="521483">
                <a:tc>
                  <a:txBody>
                    <a:bodyPr/>
                    <a:lstStyle/>
                    <a:p>
                      <a:pPr>
                        <a:lnSpc>
                          <a:spcPct val="115000"/>
                        </a:lnSpc>
                        <a:spcAft>
                          <a:spcPts val="0"/>
                        </a:spcAft>
                      </a:pPr>
                      <a:r>
                        <a:rPr lang="ru-RU" sz="1100" dirty="0">
                          <a:effectLst/>
                        </a:rPr>
                        <a:t>ч.1.2</a:t>
                      </a:r>
                      <a:br>
                        <a:rPr lang="ru-RU" sz="1100" dirty="0">
                          <a:effectLst/>
                        </a:rPr>
                      </a:br>
                      <a:r>
                        <a:rPr lang="ru-RU" sz="1100" dirty="0">
                          <a:effectLst/>
                        </a:rPr>
                        <a:t>ст.7.30</a:t>
                      </a:r>
                      <a:endParaRPr lang="ru-RU" sz="1100" dirty="0">
                        <a:effectLst/>
                        <a:latin typeface="Calibri"/>
                        <a:ea typeface="Calibri"/>
                        <a:cs typeface="Times New Roman"/>
                      </a:endParaRPr>
                    </a:p>
                  </a:txBody>
                  <a:tcPr marL="73865" marR="73865" marT="73865" marB="73865"/>
                </a:tc>
                <a:tc>
                  <a:txBody>
                    <a:bodyPr/>
                    <a:lstStyle/>
                    <a:p>
                      <a:pPr marL="342900" lvl="0" indent="-342900">
                        <a:lnSpc>
                          <a:spcPct val="115000"/>
                        </a:lnSpc>
                        <a:spcAft>
                          <a:spcPts val="0"/>
                        </a:spcAft>
                        <a:buSzPts val="1000"/>
                        <a:buFont typeface="Symbol"/>
                        <a:buChar char=""/>
                        <a:tabLst>
                          <a:tab pos="457200" algn="l"/>
                        </a:tabLst>
                      </a:pPr>
                      <a:r>
                        <a:rPr lang="ru-RU" sz="1100" dirty="0">
                          <a:effectLst/>
                        </a:rPr>
                        <a:t>не более чем на 1 рабочий день</a:t>
                      </a:r>
                      <a:endParaRPr lang="ru-RU" sz="1100" dirty="0">
                        <a:effectLst/>
                        <a:latin typeface="Calibri"/>
                        <a:ea typeface="Calibri"/>
                        <a:cs typeface="Times New Roman"/>
                      </a:endParaRPr>
                    </a:p>
                  </a:txBody>
                  <a:tcPr marL="73865" marR="73865" marT="73865" marB="73865"/>
                </a:tc>
                <a:tc>
                  <a:txBody>
                    <a:bodyPr/>
                    <a:lstStyle/>
                    <a:p>
                      <a:pPr>
                        <a:lnSpc>
                          <a:spcPct val="115000"/>
                        </a:lnSpc>
                        <a:spcAft>
                          <a:spcPts val="0"/>
                        </a:spcAft>
                      </a:pPr>
                      <a:r>
                        <a:rPr lang="ru-RU" sz="1100">
                          <a:effectLst/>
                        </a:rPr>
                        <a:t>3 000 ₽ — должностное лицо</a:t>
                      </a:r>
                      <a:br>
                        <a:rPr lang="ru-RU" sz="1100">
                          <a:effectLst/>
                        </a:rPr>
                      </a:br>
                      <a:r>
                        <a:rPr lang="ru-RU" sz="1100">
                          <a:effectLst/>
                        </a:rPr>
                        <a:t>10 000 ₽ — юрлицо</a:t>
                      </a:r>
                      <a:endParaRPr lang="ru-RU" sz="1100">
                        <a:effectLst/>
                        <a:latin typeface="Calibri"/>
                        <a:ea typeface="Calibri"/>
                        <a:cs typeface="Times New Roman"/>
                      </a:endParaRPr>
                    </a:p>
                  </a:txBody>
                  <a:tcPr marL="73865" marR="73865" marT="73865" marB="73865"/>
                </a:tc>
              </a:tr>
              <a:tr h="521483">
                <a:tc>
                  <a:txBody>
                    <a:bodyPr/>
                    <a:lstStyle/>
                    <a:p>
                      <a:pPr>
                        <a:lnSpc>
                          <a:spcPct val="115000"/>
                        </a:lnSpc>
                        <a:spcAft>
                          <a:spcPts val="0"/>
                        </a:spcAft>
                      </a:pPr>
                      <a:r>
                        <a:rPr lang="ru-RU" sz="1100">
                          <a:effectLst/>
                        </a:rPr>
                        <a:t>ч.1.3</a:t>
                      </a:r>
                      <a:br>
                        <a:rPr lang="ru-RU" sz="1100">
                          <a:effectLst/>
                        </a:rPr>
                      </a:br>
                      <a:r>
                        <a:rPr lang="ru-RU" sz="1100">
                          <a:effectLst/>
                        </a:rPr>
                        <a:t>ст.7.30</a:t>
                      </a:r>
                      <a:endParaRPr lang="ru-RU" sz="1100">
                        <a:effectLst/>
                        <a:latin typeface="Calibri"/>
                        <a:ea typeface="Calibri"/>
                        <a:cs typeface="Times New Roman"/>
                      </a:endParaRPr>
                    </a:p>
                  </a:txBody>
                  <a:tcPr marL="73865" marR="73865" marT="73865" marB="73865"/>
                </a:tc>
                <a:tc>
                  <a:txBody>
                    <a:bodyPr/>
                    <a:lstStyle/>
                    <a:p>
                      <a:pPr marL="342900" lvl="0" indent="-342900">
                        <a:lnSpc>
                          <a:spcPct val="115000"/>
                        </a:lnSpc>
                        <a:spcAft>
                          <a:spcPts val="0"/>
                        </a:spcAft>
                        <a:buSzPts val="1000"/>
                        <a:buFont typeface="Symbol"/>
                        <a:buChar char=""/>
                        <a:tabLst>
                          <a:tab pos="457200" algn="l"/>
                        </a:tabLst>
                      </a:pPr>
                      <a:r>
                        <a:rPr lang="ru-RU" sz="1100" dirty="0">
                          <a:effectLst/>
                        </a:rPr>
                        <a:t>более чем на один рабочий день</a:t>
                      </a:r>
                      <a:endParaRPr lang="ru-RU" sz="1100" dirty="0">
                        <a:effectLst/>
                        <a:latin typeface="Calibri"/>
                        <a:ea typeface="Calibri"/>
                        <a:cs typeface="Times New Roman"/>
                      </a:endParaRPr>
                    </a:p>
                  </a:txBody>
                  <a:tcPr marL="73865" marR="73865" marT="73865" marB="73865"/>
                </a:tc>
                <a:tc>
                  <a:txBody>
                    <a:bodyPr/>
                    <a:lstStyle/>
                    <a:p>
                      <a:pPr>
                        <a:lnSpc>
                          <a:spcPct val="115000"/>
                        </a:lnSpc>
                        <a:spcAft>
                          <a:spcPts val="0"/>
                        </a:spcAft>
                      </a:pPr>
                      <a:r>
                        <a:rPr lang="ru-RU" sz="1100">
                          <a:effectLst/>
                        </a:rPr>
                        <a:t>15 000 ₽ — должностное лицо</a:t>
                      </a:r>
                      <a:br>
                        <a:rPr lang="ru-RU" sz="1100">
                          <a:effectLst/>
                        </a:rPr>
                      </a:br>
                      <a:r>
                        <a:rPr lang="ru-RU" sz="1100">
                          <a:effectLst/>
                        </a:rPr>
                        <a:t>50 000 ₽ — юрлицо</a:t>
                      </a:r>
                      <a:endParaRPr lang="ru-RU" sz="1100">
                        <a:effectLst/>
                        <a:latin typeface="Calibri"/>
                        <a:ea typeface="Calibri"/>
                        <a:cs typeface="Times New Roman"/>
                      </a:endParaRPr>
                    </a:p>
                  </a:txBody>
                  <a:tcPr marL="73865" marR="73865" marT="73865" marB="73865"/>
                </a:tc>
              </a:tr>
              <a:tr h="1829624">
                <a:tc>
                  <a:txBody>
                    <a:bodyPr/>
                    <a:lstStyle/>
                    <a:p>
                      <a:pPr>
                        <a:lnSpc>
                          <a:spcPct val="115000"/>
                        </a:lnSpc>
                        <a:spcAft>
                          <a:spcPts val="0"/>
                        </a:spcAft>
                      </a:pPr>
                      <a:r>
                        <a:rPr lang="ru-RU" sz="1100">
                          <a:effectLst/>
                        </a:rPr>
                        <a:t>ч.1.4</a:t>
                      </a:r>
                      <a:br>
                        <a:rPr lang="ru-RU" sz="1100">
                          <a:effectLst/>
                        </a:rPr>
                      </a:br>
                      <a:r>
                        <a:rPr lang="ru-RU" sz="1100">
                          <a:effectLst/>
                        </a:rPr>
                        <a:t>ст.7.30</a:t>
                      </a:r>
                      <a:endParaRPr lang="ru-RU" sz="1100">
                        <a:effectLst/>
                        <a:latin typeface="Calibri"/>
                        <a:ea typeface="Calibri"/>
                        <a:cs typeface="Times New Roman"/>
                      </a:endParaRPr>
                    </a:p>
                  </a:txBody>
                  <a:tcPr marL="73865" marR="73865" marT="73865" marB="73865"/>
                </a:tc>
                <a:tc>
                  <a:txBody>
                    <a:bodyPr/>
                    <a:lstStyle/>
                    <a:p>
                      <a:pPr>
                        <a:lnSpc>
                          <a:spcPct val="115000"/>
                        </a:lnSpc>
                        <a:spcAft>
                          <a:spcPts val="0"/>
                        </a:spcAft>
                      </a:pPr>
                      <a:r>
                        <a:rPr lang="ru-RU" sz="1100" dirty="0">
                          <a:effectLst/>
                        </a:rPr>
                        <a:t>Размещение в ЕИС информации с нарушением:</a:t>
                      </a:r>
                    </a:p>
                    <a:p>
                      <a:pPr marL="342900" lvl="0" indent="-342900">
                        <a:lnSpc>
                          <a:spcPct val="115000"/>
                        </a:lnSpc>
                        <a:spcAft>
                          <a:spcPts val="0"/>
                        </a:spcAft>
                        <a:buSzPts val="1000"/>
                        <a:buFont typeface="Symbol"/>
                        <a:buChar char=""/>
                        <a:tabLst>
                          <a:tab pos="457200" algn="l"/>
                        </a:tabLst>
                      </a:pPr>
                      <a:r>
                        <a:rPr lang="ru-RU" sz="1100" dirty="0">
                          <a:effectLst/>
                        </a:rPr>
                        <a:t>требований 44-ФЗ,</a:t>
                      </a:r>
                    </a:p>
                    <a:p>
                      <a:pPr marL="342900" lvl="0" indent="-342900">
                        <a:lnSpc>
                          <a:spcPct val="115000"/>
                        </a:lnSpc>
                        <a:spcAft>
                          <a:spcPts val="0"/>
                        </a:spcAft>
                        <a:buSzPts val="1000"/>
                        <a:buFont typeface="Symbol"/>
                        <a:buChar char=""/>
                        <a:tabLst>
                          <a:tab pos="457200" algn="l"/>
                        </a:tabLst>
                      </a:pPr>
                      <a:r>
                        <a:rPr lang="ru-RU" sz="1100" dirty="0">
                          <a:effectLst/>
                        </a:rPr>
                        <a:t>порядка предоставления документации конкурса или аукциона,</a:t>
                      </a:r>
                    </a:p>
                    <a:p>
                      <a:pPr marL="342900" lvl="0" indent="-342900">
                        <a:lnSpc>
                          <a:spcPct val="115000"/>
                        </a:lnSpc>
                        <a:spcAft>
                          <a:spcPts val="0"/>
                        </a:spcAft>
                        <a:buSzPts val="1000"/>
                        <a:buFont typeface="Symbol"/>
                        <a:buChar char=""/>
                        <a:tabLst>
                          <a:tab pos="457200" algn="l"/>
                        </a:tabLst>
                      </a:pPr>
                      <a:r>
                        <a:rPr lang="ru-RU" sz="1100" dirty="0">
                          <a:effectLst/>
                        </a:rPr>
                        <a:t>порядка разъяснения положений документации,</a:t>
                      </a:r>
                    </a:p>
                    <a:p>
                      <a:pPr marL="342900" lvl="0" indent="-342900">
                        <a:lnSpc>
                          <a:spcPct val="115000"/>
                        </a:lnSpc>
                        <a:spcAft>
                          <a:spcPts val="0"/>
                        </a:spcAft>
                        <a:buSzPts val="1000"/>
                        <a:buFont typeface="Symbol"/>
                        <a:buChar char=""/>
                        <a:tabLst>
                          <a:tab pos="457200" algn="l"/>
                        </a:tabLst>
                      </a:pPr>
                      <a:r>
                        <a:rPr lang="ru-RU" sz="1100" dirty="0">
                          <a:effectLst/>
                        </a:rPr>
                        <a:t>порядка приема заявок на участие и окончательных предложений.</a:t>
                      </a:r>
                      <a:endParaRPr lang="ru-RU" sz="1100" dirty="0">
                        <a:effectLst/>
                        <a:latin typeface="Calibri"/>
                        <a:ea typeface="Calibri"/>
                        <a:cs typeface="Times New Roman"/>
                      </a:endParaRPr>
                    </a:p>
                  </a:txBody>
                  <a:tcPr marL="73865" marR="73865" marT="73865" marB="73865"/>
                </a:tc>
                <a:tc>
                  <a:txBody>
                    <a:bodyPr/>
                    <a:lstStyle/>
                    <a:p>
                      <a:pPr>
                        <a:lnSpc>
                          <a:spcPct val="115000"/>
                        </a:lnSpc>
                        <a:spcAft>
                          <a:spcPts val="0"/>
                        </a:spcAft>
                      </a:pPr>
                      <a:r>
                        <a:rPr lang="ru-RU" sz="1100" dirty="0">
                          <a:effectLst/>
                        </a:rPr>
                        <a:t>15 000 ₽ — должностное лицо</a:t>
                      </a:r>
                      <a:br>
                        <a:rPr lang="ru-RU" sz="1100" dirty="0">
                          <a:effectLst/>
                        </a:rPr>
                      </a:br>
                      <a:r>
                        <a:rPr lang="ru-RU" sz="1100" dirty="0">
                          <a:effectLst/>
                        </a:rPr>
                        <a:t>50 000 ₽ — </a:t>
                      </a:r>
                      <a:r>
                        <a:rPr lang="ru-RU" sz="1100" dirty="0" err="1">
                          <a:effectLst/>
                        </a:rPr>
                        <a:t>юрлицо</a:t>
                      </a:r>
                      <a:endParaRPr lang="ru-RU" sz="1100" dirty="0">
                        <a:effectLst/>
                        <a:latin typeface="Calibri"/>
                        <a:ea typeface="Calibri"/>
                        <a:cs typeface="Times New Roman"/>
                      </a:endParaRPr>
                    </a:p>
                  </a:txBody>
                  <a:tcPr marL="73865" marR="73865" marT="73865" marB="73865"/>
                </a:tc>
              </a:tr>
            </a:tbl>
          </a:graphicData>
        </a:graphic>
      </p:graphicFrame>
    </p:spTree>
    <p:custDataLst>
      <p:tags r:id="rId1"/>
    </p:custDataLst>
    <p:extLst>
      <p:ext uri="{BB962C8B-B14F-4D97-AF65-F5344CB8AC3E}">
        <p14:creationId xmlns:p14="http://schemas.microsoft.com/office/powerpoint/2010/main" val="3225072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81"/>
            <a:ext cx="8229600" cy="565569"/>
          </a:xfrm>
        </p:spPr>
        <p:txBody>
          <a:bodyPr>
            <a:normAutofit/>
          </a:bodyPr>
          <a:lstStyle/>
          <a:p>
            <a:pPr algn="ctr"/>
            <a:r>
              <a:rPr lang="ru-RU" sz="2000" b="1" dirty="0" smtClean="0"/>
              <a:t>Административная ответственность</a:t>
            </a:r>
            <a:endParaRPr lang="ru-RU" sz="20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634109787"/>
              </p:ext>
            </p:extLst>
          </p:nvPr>
        </p:nvGraphicFramePr>
        <p:xfrm>
          <a:off x="467544" y="995628"/>
          <a:ext cx="8064895" cy="4025624"/>
        </p:xfrm>
        <a:graphic>
          <a:graphicData uri="http://schemas.openxmlformats.org/drawingml/2006/table">
            <a:tbl>
              <a:tblPr firstRow="1" firstCol="1" bandRow="1">
                <a:tableStyleId>{5940675A-B579-460E-94D1-54222C63F5DA}</a:tableStyleId>
              </a:tblPr>
              <a:tblGrid>
                <a:gridCol w="905283"/>
                <a:gridCol w="4711341"/>
                <a:gridCol w="2448271"/>
              </a:tblGrid>
              <a:tr h="441165">
                <a:tc>
                  <a:txBody>
                    <a:bodyPr/>
                    <a:lstStyle/>
                    <a:p>
                      <a:pPr>
                        <a:lnSpc>
                          <a:spcPct val="100000"/>
                        </a:lnSpc>
                        <a:spcAft>
                          <a:spcPts val="0"/>
                        </a:spcAft>
                      </a:pPr>
                      <a:r>
                        <a:rPr lang="ru-RU" sz="1200" dirty="0">
                          <a:effectLst/>
                        </a:rPr>
                        <a:t>ч.3</a:t>
                      </a:r>
                      <a:br>
                        <a:rPr lang="ru-RU" sz="1200" dirty="0">
                          <a:effectLst/>
                        </a:rPr>
                      </a:br>
                      <a:r>
                        <a:rPr lang="ru-RU" sz="1200" dirty="0">
                          <a:effectLst/>
                        </a:rPr>
                        <a:t>ст.7.30</a:t>
                      </a:r>
                      <a:endParaRPr lang="ru-RU" sz="1200" dirty="0">
                        <a:effectLst/>
                        <a:latin typeface="Calibri"/>
                        <a:ea typeface="Calibri"/>
                        <a:cs typeface="Times New Roman"/>
                      </a:endParaRPr>
                    </a:p>
                  </a:txBody>
                  <a:tcPr marL="46003" marR="46003" marT="46003" marB="46003"/>
                </a:tc>
                <a:tc>
                  <a:txBody>
                    <a:bodyPr/>
                    <a:lstStyle/>
                    <a:p>
                      <a:pPr>
                        <a:lnSpc>
                          <a:spcPct val="100000"/>
                        </a:lnSpc>
                        <a:spcAft>
                          <a:spcPts val="0"/>
                        </a:spcAft>
                      </a:pPr>
                      <a:r>
                        <a:rPr lang="ru-RU" sz="1200">
                          <a:effectLst/>
                        </a:rPr>
                        <a:t>В ЕИС не размещена информация и документы, которые необходимо разместить согласно 44-ФЗ</a:t>
                      </a:r>
                      <a:endParaRPr lang="ru-RU" sz="1200">
                        <a:effectLst/>
                        <a:latin typeface="Calibri"/>
                        <a:ea typeface="Calibri"/>
                        <a:cs typeface="Times New Roman"/>
                      </a:endParaRPr>
                    </a:p>
                  </a:txBody>
                  <a:tcPr marL="46003" marR="46003" marT="46003" marB="46003"/>
                </a:tc>
                <a:tc>
                  <a:txBody>
                    <a:bodyPr/>
                    <a:lstStyle/>
                    <a:p>
                      <a:pPr>
                        <a:lnSpc>
                          <a:spcPct val="100000"/>
                        </a:lnSpc>
                        <a:spcAft>
                          <a:spcPts val="0"/>
                        </a:spcAft>
                      </a:pPr>
                      <a:r>
                        <a:rPr lang="ru-RU" sz="1200">
                          <a:effectLst/>
                        </a:rPr>
                        <a:t>50 000 ₽ — должностное лицо</a:t>
                      </a:r>
                      <a:br>
                        <a:rPr lang="ru-RU" sz="1200">
                          <a:effectLst/>
                        </a:rPr>
                      </a:br>
                      <a:r>
                        <a:rPr lang="ru-RU" sz="1200">
                          <a:effectLst/>
                        </a:rPr>
                        <a:t>500 000 ₽ — юрлицо</a:t>
                      </a:r>
                      <a:endParaRPr lang="ru-RU" sz="1200">
                        <a:effectLst/>
                        <a:latin typeface="Calibri"/>
                        <a:ea typeface="Calibri"/>
                        <a:cs typeface="Times New Roman"/>
                      </a:endParaRPr>
                    </a:p>
                  </a:txBody>
                  <a:tcPr marL="46003" marR="46003" marT="46003" marB="46003"/>
                </a:tc>
              </a:tr>
              <a:tr h="1372259">
                <a:tc>
                  <a:txBody>
                    <a:bodyPr/>
                    <a:lstStyle/>
                    <a:p>
                      <a:pPr>
                        <a:lnSpc>
                          <a:spcPct val="100000"/>
                        </a:lnSpc>
                        <a:spcAft>
                          <a:spcPts val="0"/>
                        </a:spcAft>
                      </a:pPr>
                      <a:r>
                        <a:rPr lang="ru-RU" sz="1200" dirty="0">
                          <a:effectLst/>
                        </a:rPr>
                        <a:t>ч.4</a:t>
                      </a:r>
                      <a:br>
                        <a:rPr lang="ru-RU" sz="1200" dirty="0">
                          <a:effectLst/>
                        </a:rPr>
                      </a:br>
                      <a:r>
                        <a:rPr lang="ru-RU" sz="1200" dirty="0">
                          <a:effectLst/>
                        </a:rPr>
                        <a:t>ст.7.30</a:t>
                      </a:r>
                      <a:endParaRPr lang="ru-RU" sz="1200" dirty="0">
                        <a:effectLst/>
                        <a:latin typeface="Calibri"/>
                        <a:ea typeface="Calibri"/>
                        <a:cs typeface="Times New Roman"/>
                      </a:endParaRPr>
                    </a:p>
                  </a:txBody>
                  <a:tcPr marL="46003" marR="46003" marT="46003" marB="46003"/>
                </a:tc>
                <a:tc>
                  <a:txBody>
                    <a:bodyPr/>
                    <a:lstStyle/>
                    <a:p>
                      <a:pPr>
                        <a:lnSpc>
                          <a:spcPct val="100000"/>
                        </a:lnSpc>
                        <a:spcAft>
                          <a:spcPts val="0"/>
                        </a:spcAft>
                      </a:pPr>
                      <a:r>
                        <a:rPr lang="ru-RU" sz="1200" dirty="0">
                          <a:effectLst/>
                        </a:rPr>
                        <a:t>Установлены не предусмотренные 44-ФЗ:</a:t>
                      </a:r>
                    </a:p>
                    <a:p>
                      <a:pPr marL="342900" lvl="0" indent="-342900">
                        <a:lnSpc>
                          <a:spcPct val="100000"/>
                        </a:lnSpc>
                        <a:spcAft>
                          <a:spcPts val="0"/>
                        </a:spcAft>
                        <a:buSzPts val="1000"/>
                        <a:buFont typeface="Symbol"/>
                        <a:buChar char=""/>
                        <a:tabLst>
                          <a:tab pos="457200" algn="l"/>
                        </a:tabLst>
                      </a:pPr>
                      <a:r>
                        <a:rPr lang="ru-RU" sz="1200" dirty="0">
                          <a:effectLst/>
                        </a:rPr>
                        <a:t>порядок рассмотрения и оценки заявок, окончательных предложений,</a:t>
                      </a:r>
                    </a:p>
                    <a:p>
                      <a:pPr marL="342900" lvl="0" indent="-342900">
                        <a:lnSpc>
                          <a:spcPct val="100000"/>
                        </a:lnSpc>
                        <a:spcAft>
                          <a:spcPts val="0"/>
                        </a:spcAft>
                        <a:buSzPts val="1000"/>
                        <a:buFont typeface="Symbol"/>
                        <a:buChar char=""/>
                        <a:tabLst>
                          <a:tab pos="457200" algn="l"/>
                        </a:tabLst>
                      </a:pPr>
                      <a:r>
                        <a:rPr lang="ru-RU" sz="1200" dirty="0">
                          <a:effectLst/>
                        </a:rPr>
                        <a:t>требования к участникам закупки,</a:t>
                      </a:r>
                    </a:p>
                    <a:p>
                      <a:pPr marL="342900" lvl="0" indent="-342900">
                        <a:lnSpc>
                          <a:spcPct val="100000"/>
                        </a:lnSpc>
                        <a:spcAft>
                          <a:spcPts val="0"/>
                        </a:spcAft>
                        <a:buSzPts val="1000"/>
                        <a:buFont typeface="Symbol"/>
                        <a:buChar char=""/>
                        <a:tabLst>
                          <a:tab pos="457200" algn="l"/>
                        </a:tabLst>
                      </a:pPr>
                      <a:r>
                        <a:rPr lang="ru-RU" sz="1200" dirty="0">
                          <a:effectLst/>
                        </a:rPr>
                        <a:t>требования к размеру обеспечения заявок на участие,</a:t>
                      </a:r>
                    </a:p>
                    <a:p>
                      <a:pPr marL="342900" lvl="0" indent="-342900">
                        <a:lnSpc>
                          <a:spcPct val="100000"/>
                        </a:lnSpc>
                        <a:spcAft>
                          <a:spcPts val="0"/>
                        </a:spcAft>
                        <a:buSzPts val="1000"/>
                        <a:buFont typeface="Symbol"/>
                        <a:buChar char=""/>
                        <a:tabLst>
                          <a:tab pos="457200" algn="l"/>
                        </a:tabLst>
                      </a:pPr>
                      <a:r>
                        <a:rPr lang="ru-RU" sz="1200" dirty="0">
                          <a:effectLst/>
                        </a:rPr>
                        <a:t>требования к размеру и способам обеспечения исполнения контракта,</a:t>
                      </a:r>
                    </a:p>
                    <a:p>
                      <a:pPr marL="342900" lvl="0" indent="-342900">
                        <a:lnSpc>
                          <a:spcPct val="100000"/>
                        </a:lnSpc>
                        <a:spcAft>
                          <a:spcPts val="0"/>
                        </a:spcAft>
                        <a:buSzPts val="1000"/>
                        <a:buFont typeface="Symbol"/>
                        <a:buChar char=""/>
                        <a:tabLst>
                          <a:tab pos="457200" algn="l"/>
                        </a:tabLst>
                      </a:pPr>
                      <a:r>
                        <a:rPr lang="ru-RU" sz="1200" dirty="0">
                          <a:effectLst/>
                        </a:rPr>
                        <a:t>требования о предоставлении в </a:t>
                      </a:r>
                      <a:r>
                        <a:rPr lang="ru-RU" sz="1200" dirty="0" err="1">
                          <a:effectLst/>
                        </a:rPr>
                        <a:t>заяве</a:t>
                      </a:r>
                      <a:r>
                        <a:rPr lang="ru-RU" sz="1200" dirty="0">
                          <a:effectLst/>
                        </a:rPr>
                        <a:t> документов, не предусмотренных 44-ФЗ.</a:t>
                      </a:r>
                      <a:endParaRPr lang="ru-RU" sz="1200" dirty="0">
                        <a:effectLst/>
                        <a:latin typeface="Calibri"/>
                        <a:ea typeface="Calibri"/>
                        <a:cs typeface="Times New Roman"/>
                      </a:endParaRPr>
                    </a:p>
                  </a:txBody>
                  <a:tcPr marL="46003" marR="46003" marT="46003" marB="46003"/>
                </a:tc>
                <a:tc>
                  <a:txBody>
                    <a:bodyPr/>
                    <a:lstStyle/>
                    <a:p>
                      <a:pPr>
                        <a:lnSpc>
                          <a:spcPct val="100000"/>
                        </a:lnSpc>
                        <a:spcAft>
                          <a:spcPts val="0"/>
                        </a:spcAft>
                      </a:pPr>
                      <a:r>
                        <a:rPr lang="ru-RU" sz="1200" dirty="0">
                          <a:effectLst/>
                        </a:rPr>
                        <a:t>должностное лицо — 1% от НМЦК, но не менее 5 000 ₽ и не более 30 000 ₽</a:t>
                      </a:r>
                      <a:endParaRPr lang="ru-RU" sz="1200" dirty="0">
                        <a:effectLst/>
                        <a:latin typeface="Calibri"/>
                        <a:ea typeface="Calibri"/>
                        <a:cs typeface="Times New Roman"/>
                      </a:endParaRPr>
                    </a:p>
                  </a:txBody>
                  <a:tcPr marL="46003" marR="46003" marT="46003" marB="46003"/>
                </a:tc>
              </a:tr>
              <a:tr h="1255872">
                <a:tc>
                  <a:txBody>
                    <a:bodyPr/>
                    <a:lstStyle/>
                    <a:p>
                      <a:pPr>
                        <a:lnSpc>
                          <a:spcPct val="100000"/>
                        </a:lnSpc>
                        <a:spcAft>
                          <a:spcPts val="0"/>
                        </a:spcAft>
                      </a:pPr>
                      <a:r>
                        <a:rPr lang="ru-RU" sz="1200">
                          <a:effectLst/>
                        </a:rPr>
                        <a:t>ч.4.1</a:t>
                      </a:r>
                      <a:br>
                        <a:rPr lang="ru-RU" sz="1200">
                          <a:effectLst/>
                        </a:rPr>
                      </a:br>
                      <a:r>
                        <a:rPr lang="ru-RU" sz="1200">
                          <a:effectLst/>
                        </a:rPr>
                        <a:t>ст.7.30</a:t>
                      </a:r>
                      <a:endParaRPr lang="ru-RU" sz="1200">
                        <a:effectLst/>
                        <a:latin typeface="Calibri"/>
                        <a:ea typeface="Calibri"/>
                        <a:cs typeface="Times New Roman"/>
                      </a:endParaRPr>
                    </a:p>
                  </a:txBody>
                  <a:tcPr marL="46003" marR="46003" marT="46003" marB="46003"/>
                </a:tc>
                <a:tc>
                  <a:txBody>
                    <a:bodyPr/>
                    <a:lstStyle/>
                    <a:p>
                      <a:pPr>
                        <a:lnSpc>
                          <a:spcPct val="100000"/>
                        </a:lnSpc>
                        <a:spcAft>
                          <a:spcPts val="0"/>
                        </a:spcAft>
                      </a:pPr>
                      <a:r>
                        <a:rPr lang="ru-RU" sz="1200" dirty="0">
                          <a:effectLst/>
                        </a:rPr>
                        <a:t>В описании объекта закупки указаны товарные знаки, патенты, промышленные образцы, места происхождения товара или наименование производителя и другие требования, которые ограничивают количество участников (кроме случаев, предусмотренных 44-ФЗ).</a:t>
                      </a:r>
                      <a:br>
                        <a:rPr lang="ru-RU" sz="1200" dirty="0">
                          <a:effectLst/>
                        </a:rPr>
                      </a:br>
                      <a:r>
                        <a:rPr lang="ru-RU" sz="1200" dirty="0">
                          <a:effectLst/>
                        </a:rPr>
                        <a:t>В один лот включены объекты закупки, не связанные между собой технологически и функционально.</a:t>
                      </a:r>
                      <a:endParaRPr lang="ru-RU" sz="1200" dirty="0">
                        <a:effectLst/>
                        <a:latin typeface="Calibri"/>
                        <a:ea typeface="Calibri"/>
                        <a:cs typeface="Times New Roman"/>
                      </a:endParaRPr>
                    </a:p>
                  </a:txBody>
                  <a:tcPr marL="46003" marR="46003" marT="46003" marB="46003"/>
                </a:tc>
                <a:tc>
                  <a:txBody>
                    <a:bodyPr/>
                    <a:lstStyle/>
                    <a:p>
                      <a:pPr>
                        <a:lnSpc>
                          <a:spcPct val="100000"/>
                        </a:lnSpc>
                        <a:spcAft>
                          <a:spcPts val="0"/>
                        </a:spcAft>
                      </a:pPr>
                      <a:r>
                        <a:rPr lang="ru-RU" sz="1200" dirty="0">
                          <a:effectLst/>
                        </a:rPr>
                        <a:t>должностное лицо — 1% НМЦК, но не менее 10 000 и не более 50 000 ₽</a:t>
                      </a:r>
                      <a:endParaRPr lang="ru-RU" sz="1200" dirty="0">
                        <a:effectLst/>
                        <a:latin typeface="Calibri"/>
                        <a:ea typeface="Calibri"/>
                        <a:cs typeface="Times New Roman"/>
                      </a:endParaRPr>
                    </a:p>
                  </a:txBody>
                  <a:tcPr marL="46003" marR="46003" marT="46003" marB="46003"/>
                </a:tc>
              </a:tr>
              <a:tr h="324779">
                <a:tc>
                  <a:txBody>
                    <a:bodyPr/>
                    <a:lstStyle/>
                    <a:p>
                      <a:pPr>
                        <a:lnSpc>
                          <a:spcPct val="100000"/>
                        </a:lnSpc>
                        <a:spcAft>
                          <a:spcPts val="0"/>
                        </a:spcAft>
                      </a:pPr>
                      <a:r>
                        <a:rPr lang="ru-RU" sz="1200">
                          <a:effectLst/>
                        </a:rPr>
                        <a:t>ч.4.2</a:t>
                      </a:r>
                      <a:br>
                        <a:rPr lang="ru-RU" sz="1200">
                          <a:effectLst/>
                        </a:rPr>
                      </a:br>
                      <a:r>
                        <a:rPr lang="ru-RU" sz="1200">
                          <a:effectLst/>
                        </a:rPr>
                        <a:t>ст.7.30</a:t>
                      </a:r>
                      <a:endParaRPr lang="ru-RU" sz="1200">
                        <a:effectLst/>
                        <a:latin typeface="Calibri"/>
                        <a:ea typeface="Calibri"/>
                        <a:cs typeface="Times New Roman"/>
                      </a:endParaRPr>
                    </a:p>
                  </a:txBody>
                  <a:tcPr marL="46003" marR="46003" marT="46003" marB="46003"/>
                </a:tc>
                <a:tc>
                  <a:txBody>
                    <a:bodyPr/>
                    <a:lstStyle/>
                    <a:p>
                      <a:pPr>
                        <a:lnSpc>
                          <a:spcPct val="100000"/>
                        </a:lnSpc>
                        <a:spcAft>
                          <a:spcPts val="0"/>
                        </a:spcAft>
                      </a:pPr>
                      <a:r>
                        <a:rPr lang="ru-RU" sz="1200">
                          <a:effectLst/>
                        </a:rPr>
                        <a:t>Документация закупки утверждена с нарушением 44-ФЗ</a:t>
                      </a:r>
                      <a:endParaRPr lang="ru-RU" sz="1200">
                        <a:effectLst/>
                        <a:latin typeface="Calibri"/>
                        <a:ea typeface="Calibri"/>
                        <a:cs typeface="Times New Roman"/>
                      </a:endParaRPr>
                    </a:p>
                  </a:txBody>
                  <a:tcPr marL="46003" marR="46003" marT="46003" marB="46003"/>
                </a:tc>
                <a:tc>
                  <a:txBody>
                    <a:bodyPr/>
                    <a:lstStyle/>
                    <a:p>
                      <a:pPr>
                        <a:lnSpc>
                          <a:spcPct val="100000"/>
                        </a:lnSpc>
                        <a:spcAft>
                          <a:spcPts val="0"/>
                        </a:spcAft>
                      </a:pPr>
                      <a:r>
                        <a:rPr lang="ru-RU" sz="1200" dirty="0">
                          <a:effectLst/>
                        </a:rPr>
                        <a:t>3 000 ₽ — должностное лицо</a:t>
                      </a:r>
                      <a:endParaRPr lang="ru-RU" sz="1200" dirty="0">
                        <a:effectLst/>
                        <a:latin typeface="Calibri"/>
                        <a:ea typeface="Calibri"/>
                        <a:cs typeface="Times New Roman"/>
                      </a:endParaRPr>
                    </a:p>
                  </a:txBody>
                  <a:tcPr marL="46003" marR="46003" marT="46003" marB="46003"/>
                </a:tc>
              </a:tr>
            </a:tbl>
          </a:graphicData>
        </a:graphic>
      </p:graphicFrame>
    </p:spTree>
    <p:custDataLst>
      <p:tags r:id="rId1"/>
    </p:custDataLst>
    <p:extLst>
      <p:ext uri="{BB962C8B-B14F-4D97-AF65-F5344CB8AC3E}">
        <p14:creationId xmlns:p14="http://schemas.microsoft.com/office/powerpoint/2010/main" val="4039518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81"/>
            <a:ext cx="8229600" cy="565569"/>
          </a:xfrm>
        </p:spPr>
        <p:txBody>
          <a:bodyPr>
            <a:normAutofit/>
          </a:bodyPr>
          <a:lstStyle/>
          <a:p>
            <a:pPr algn="ctr"/>
            <a:r>
              <a:rPr lang="ru-RU" sz="2000" b="1" dirty="0" smtClean="0"/>
              <a:t>Административная ответственность</a:t>
            </a:r>
            <a:endParaRPr lang="ru-RU" sz="2000" b="1" dirty="0"/>
          </a:p>
        </p:txBody>
      </p:sp>
      <p:graphicFrame>
        <p:nvGraphicFramePr>
          <p:cNvPr id="3" name="Таблица 2"/>
          <p:cNvGraphicFramePr>
            <a:graphicFrameLocks noGrp="1"/>
          </p:cNvGraphicFramePr>
          <p:nvPr>
            <p:extLst>
              <p:ext uri="{D42A27DB-BD31-4B8C-83A1-F6EECF244321}">
                <p14:modId xmlns:p14="http://schemas.microsoft.com/office/powerpoint/2010/main" val="1384354838"/>
              </p:ext>
            </p:extLst>
          </p:nvPr>
        </p:nvGraphicFramePr>
        <p:xfrm>
          <a:off x="971600" y="915566"/>
          <a:ext cx="7441680" cy="3115818"/>
        </p:xfrm>
        <a:graphic>
          <a:graphicData uri="http://schemas.openxmlformats.org/drawingml/2006/table">
            <a:tbl>
              <a:tblPr firstRow="1" firstCol="1" bandRow="1">
                <a:tableStyleId>{5940675A-B579-460E-94D1-54222C63F5DA}</a:tableStyleId>
              </a:tblPr>
              <a:tblGrid>
                <a:gridCol w="835328"/>
                <a:gridCol w="3303176"/>
                <a:gridCol w="3303176"/>
              </a:tblGrid>
              <a:tr h="213360">
                <a:tc gridSpan="3">
                  <a:txBody>
                    <a:bodyPr/>
                    <a:lstStyle/>
                    <a:p>
                      <a:pPr algn="ctr">
                        <a:lnSpc>
                          <a:spcPct val="115000"/>
                        </a:lnSpc>
                        <a:spcAft>
                          <a:spcPts val="0"/>
                        </a:spcAft>
                      </a:pPr>
                      <a:r>
                        <a:rPr lang="ru-RU" sz="1100" dirty="0">
                          <a:effectLst/>
                        </a:rPr>
                        <a:t>Нарушения при составлении плана-графика</a:t>
                      </a:r>
                      <a:endParaRPr lang="ru-RU" sz="1100" dirty="0">
                        <a:effectLst/>
                        <a:latin typeface="Calibri"/>
                        <a:ea typeface="Calibri"/>
                        <a:cs typeface="Times New Roman"/>
                      </a:endParaRPr>
                    </a:p>
                  </a:txBody>
                  <a:tcPr marL="76200" marR="76200" marT="76200" marB="76200"/>
                </a:tc>
                <a:tc hMerge="1">
                  <a:txBody>
                    <a:bodyPr/>
                    <a:lstStyle/>
                    <a:p>
                      <a:endParaRPr lang="ru-RU"/>
                    </a:p>
                  </a:txBody>
                  <a:tcPr/>
                </a:tc>
                <a:tc hMerge="1">
                  <a:txBody>
                    <a:bodyPr/>
                    <a:lstStyle/>
                    <a:p>
                      <a:endParaRPr lang="ru-RU"/>
                    </a:p>
                  </a:txBody>
                  <a:tcPr/>
                </a:tc>
              </a:tr>
              <a:tr h="213360">
                <a:tc>
                  <a:txBody>
                    <a:bodyPr/>
                    <a:lstStyle/>
                    <a:p>
                      <a:pPr>
                        <a:lnSpc>
                          <a:spcPct val="115000"/>
                        </a:lnSpc>
                        <a:spcAft>
                          <a:spcPts val="0"/>
                        </a:spcAft>
                      </a:pPr>
                      <a:r>
                        <a:rPr lang="ru-RU" sz="1100" dirty="0">
                          <a:effectLst/>
                        </a:rPr>
                        <a:t>ч.4</a:t>
                      </a:r>
                      <a:br>
                        <a:rPr lang="ru-RU" sz="1100" dirty="0">
                          <a:effectLst/>
                        </a:rPr>
                      </a:br>
                      <a:r>
                        <a:rPr lang="ru-RU" sz="1100" dirty="0">
                          <a:effectLst/>
                        </a:rPr>
                        <a:t>ст.7.29.3</a:t>
                      </a:r>
                      <a:endParaRPr lang="ru-RU" sz="1100" dirty="0">
                        <a:effectLst/>
                        <a:latin typeface="Calibri"/>
                        <a:ea typeface="Calibri"/>
                        <a:cs typeface="Times New Roman"/>
                      </a:endParaRPr>
                    </a:p>
                  </a:txBody>
                  <a:tcPr marL="76200" marR="76200" marT="76200" marB="76200"/>
                </a:tc>
                <a:tc>
                  <a:txBody>
                    <a:bodyPr/>
                    <a:lstStyle/>
                    <a:p>
                      <a:pPr>
                        <a:lnSpc>
                          <a:spcPct val="115000"/>
                        </a:lnSpc>
                        <a:spcAft>
                          <a:spcPts val="0"/>
                        </a:spcAft>
                      </a:pPr>
                      <a:r>
                        <a:rPr lang="ru-RU" sz="1100" dirty="0">
                          <a:effectLst/>
                        </a:rPr>
                        <a:t>План-график, план закупок и изменения в них утверждены или размещены в ЕИС с нарушением срока.</a:t>
                      </a:r>
                      <a:endParaRPr lang="ru-RU" sz="1100" dirty="0">
                        <a:effectLst/>
                        <a:latin typeface="Calibri"/>
                        <a:ea typeface="Calibri"/>
                        <a:cs typeface="Times New Roman"/>
                      </a:endParaRPr>
                    </a:p>
                  </a:txBody>
                  <a:tcPr marL="76200" marR="76200" marT="76200" marB="76200"/>
                </a:tc>
                <a:tc>
                  <a:txBody>
                    <a:bodyPr/>
                    <a:lstStyle/>
                    <a:p>
                      <a:pPr>
                        <a:lnSpc>
                          <a:spcPct val="115000"/>
                        </a:lnSpc>
                        <a:spcAft>
                          <a:spcPts val="0"/>
                        </a:spcAft>
                      </a:pPr>
                      <a:r>
                        <a:rPr lang="ru-RU" sz="1100">
                          <a:effectLst/>
                        </a:rPr>
                        <a:t>30 000 ₽ — должностное лицо</a:t>
                      </a:r>
                      <a:endParaRPr lang="ru-RU" sz="1100">
                        <a:effectLst/>
                        <a:latin typeface="Calibri"/>
                        <a:ea typeface="Calibri"/>
                        <a:cs typeface="Times New Roman"/>
                      </a:endParaRPr>
                    </a:p>
                  </a:txBody>
                  <a:tcPr marL="76200" marR="76200" marT="76200" marB="76200"/>
                </a:tc>
              </a:tr>
              <a:tr h="213360">
                <a:tc>
                  <a:txBody>
                    <a:bodyPr/>
                    <a:lstStyle/>
                    <a:p>
                      <a:pPr>
                        <a:lnSpc>
                          <a:spcPct val="115000"/>
                        </a:lnSpc>
                        <a:spcAft>
                          <a:spcPts val="0"/>
                        </a:spcAft>
                      </a:pPr>
                      <a:r>
                        <a:rPr lang="ru-RU" sz="1100">
                          <a:effectLst/>
                        </a:rPr>
                        <a:t>ч.1.5</a:t>
                      </a:r>
                      <a:br>
                        <a:rPr lang="ru-RU" sz="1100">
                          <a:effectLst/>
                        </a:rPr>
                      </a:br>
                      <a:r>
                        <a:rPr lang="ru-RU" sz="1100">
                          <a:effectLst/>
                        </a:rPr>
                        <a:t>ст.7.30</a:t>
                      </a:r>
                      <a:endParaRPr lang="ru-RU" sz="1100">
                        <a:effectLst/>
                        <a:latin typeface="Calibri"/>
                        <a:ea typeface="Calibri"/>
                        <a:cs typeface="Times New Roman"/>
                      </a:endParaRPr>
                    </a:p>
                  </a:txBody>
                  <a:tcPr marL="76200" marR="76200" marT="76200" marB="76200"/>
                </a:tc>
                <a:tc>
                  <a:txBody>
                    <a:bodyPr/>
                    <a:lstStyle/>
                    <a:p>
                      <a:pPr>
                        <a:lnSpc>
                          <a:spcPct val="115000"/>
                        </a:lnSpc>
                        <a:spcAft>
                          <a:spcPts val="0"/>
                        </a:spcAft>
                      </a:pPr>
                      <a:r>
                        <a:rPr lang="ru-RU" sz="1100" dirty="0">
                          <a:effectLst/>
                        </a:rPr>
                        <a:t>Информация о закупке была изменена в плане-графике. В течение 10 календарных дней после этого заказчик разместил в ЕИС извещение о проведении такой закупки или отправил приглашения участникам.</a:t>
                      </a:r>
                      <a:endParaRPr lang="ru-RU" sz="1100" dirty="0">
                        <a:effectLst/>
                        <a:latin typeface="Calibri"/>
                        <a:ea typeface="Calibri"/>
                        <a:cs typeface="Times New Roman"/>
                      </a:endParaRPr>
                    </a:p>
                  </a:txBody>
                  <a:tcPr marL="76200" marR="76200" marT="76200" marB="76200"/>
                </a:tc>
                <a:tc>
                  <a:txBody>
                    <a:bodyPr/>
                    <a:lstStyle/>
                    <a:p>
                      <a:pPr>
                        <a:lnSpc>
                          <a:spcPct val="115000"/>
                        </a:lnSpc>
                        <a:spcAft>
                          <a:spcPts val="0"/>
                        </a:spcAft>
                      </a:pPr>
                      <a:r>
                        <a:rPr lang="ru-RU" sz="1100" dirty="0">
                          <a:effectLst/>
                        </a:rPr>
                        <a:t>30 000 ₽ — должностное лицо</a:t>
                      </a:r>
                      <a:endParaRPr lang="ru-RU" sz="1100" dirty="0">
                        <a:effectLst/>
                        <a:latin typeface="Calibri"/>
                        <a:ea typeface="Calibri"/>
                        <a:cs typeface="Times New Roman"/>
                      </a:endParaRPr>
                    </a:p>
                  </a:txBody>
                  <a:tcPr marL="76200" marR="76200" marT="76200" marB="76200"/>
                </a:tc>
              </a:tr>
              <a:tr h="213360">
                <a:tc>
                  <a:txBody>
                    <a:bodyPr/>
                    <a:lstStyle/>
                    <a:p>
                      <a:pPr>
                        <a:lnSpc>
                          <a:spcPct val="115000"/>
                        </a:lnSpc>
                        <a:spcAft>
                          <a:spcPts val="0"/>
                        </a:spcAft>
                      </a:pPr>
                      <a:r>
                        <a:rPr lang="ru-RU" sz="1100">
                          <a:effectLst/>
                        </a:rPr>
                        <a:t>ч.1.6</a:t>
                      </a:r>
                      <a:br>
                        <a:rPr lang="ru-RU" sz="1100">
                          <a:effectLst/>
                        </a:rPr>
                      </a:br>
                      <a:r>
                        <a:rPr lang="ru-RU" sz="1100">
                          <a:effectLst/>
                        </a:rPr>
                        <a:t>ст.7.30</a:t>
                      </a:r>
                      <a:endParaRPr lang="ru-RU" sz="1100">
                        <a:effectLst/>
                        <a:latin typeface="Calibri"/>
                        <a:ea typeface="Calibri"/>
                        <a:cs typeface="Times New Roman"/>
                      </a:endParaRPr>
                    </a:p>
                  </a:txBody>
                  <a:tcPr marL="76200" marR="76200" marT="76200" marB="76200"/>
                </a:tc>
                <a:tc>
                  <a:txBody>
                    <a:bodyPr/>
                    <a:lstStyle/>
                    <a:p>
                      <a:pPr>
                        <a:lnSpc>
                          <a:spcPct val="115000"/>
                        </a:lnSpc>
                        <a:spcAft>
                          <a:spcPts val="0"/>
                        </a:spcAft>
                      </a:pPr>
                      <a:r>
                        <a:rPr lang="ru-RU" sz="1100">
                          <a:effectLst/>
                        </a:rPr>
                        <a:t>Информация о закупке не включена в план-график, но заказчик разместил в ЕИС извещение о ее проведении или отправил приглашения участникам.</a:t>
                      </a:r>
                      <a:endParaRPr lang="ru-RU" sz="1100">
                        <a:effectLst/>
                        <a:latin typeface="Calibri"/>
                        <a:ea typeface="Calibri"/>
                        <a:cs typeface="Times New Roman"/>
                      </a:endParaRPr>
                    </a:p>
                  </a:txBody>
                  <a:tcPr marL="76200" marR="76200" marT="76200" marB="76200"/>
                </a:tc>
                <a:tc>
                  <a:txBody>
                    <a:bodyPr/>
                    <a:lstStyle/>
                    <a:p>
                      <a:pPr>
                        <a:lnSpc>
                          <a:spcPct val="115000"/>
                        </a:lnSpc>
                        <a:spcAft>
                          <a:spcPts val="0"/>
                        </a:spcAft>
                      </a:pPr>
                      <a:r>
                        <a:rPr lang="ru-RU" sz="1100" dirty="0">
                          <a:effectLst/>
                        </a:rPr>
                        <a:t>30 000 ₽ — должностное лицо</a:t>
                      </a:r>
                      <a:endParaRPr lang="ru-RU" sz="1100" dirty="0">
                        <a:effectLst/>
                        <a:latin typeface="Calibri"/>
                        <a:ea typeface="Calibri"/>
                        <a:cs typeface="Times New Roman"/>
                      </a:endParaRPr>
                    </a:p>
                  </a:txBody>
                  <a:tcPr marL="76200" marR="76200" marT="76200" marB="76200"/>
                </a:tc>
              </a:tr>
            </a:tbl>
          </a:graphicData>
        </a:graphic>
      </p:graphicFrame>
    </p:spTree>
    <p:custDataLst>
      <p:tags r:id="rId1"/>
    </p:custDataLst>
    <p:extLst>
      <p:ext uri="{BB962C8B-B14F-4D97-AF65-F5344CB8AC3E}">
        <p14:creationId xmlns:p14="http://schemas.microsoft.com/office/powerpoint/2010/main" val="3216122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81"/>
            <a:ext cx="8229600" cy="565569"/>
          </a:xfrm>
        </p:spPr>
        <p:txBody>
          <a:bodyPr>
            <a:normAutofit/>
          </a:bodyPr>
          <a:lstStyle/>
          <a:p>
            <a:pPr algn="ctr"/>
            <a:r>
              <a:rPr lang="ru-RU" sz="2000" b="1" dirty="0" smtClean="0"/>
              <a:t>Административная ответственность</a:t>
            </a:r>
            <a:endParaRPr lang="ru-RU" sz="20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012313862"/>
              </p:ext>
            </p:extLst>
          </p:nvPr>
        </p:nvGraphicFramePr>
        <p:xfrm>
          <a:off x="359532" y="771550"/>
          <a:ext cx="8424936" cy="4009297"/>
        </p:xfrm>
        <a:graphic>
          <a:graphicData uri="http://schemas.openxmlformats.org/drawingml/2006/table">
            <a:tbl>
              <a:tblPr firstRow="1" firstCol="1" bandRow="1">
                <a:tableStyleId>{5940675A-B579-460E-94D1-54222C63F5DA}</a:tableStyleId>
              </a:tblPr>
              <a:tblGrid>
                <a:gridCol w="945699"/>
                <a:gridCol w="3739619"/>
                <a:gridCol w="1593645"/>
                <a:gridCol w="2145973"/>
              </a:tblGrid>
              <a:tr h="648072">
                <a:tc>
                  <a:txBody>
                    <a:bodyPr/>
                    <a:lstStyle/>
                    <a:p>
                      <a:pPr>
                        <a:lnSpc>
                          <a:spcPct val="100000"/>
                        </a:lnSpc>
                        <a:spcAft>
                          <a:spcPts val="0"/>
                        </a:spcAft>
                      </a:pPr>
                      <a:r>
                        <a:rPr lang="ru-RU" sz="1200" dirty="0">
                          <a:effectLst/>
                        </a:rPr>
                        <a:t>ч.1.7</a:t>
                      </a:r>
                      <a:br>
                        <a:rPr lang="ru-RU" sz="1200" dirty="0">
                          <a:effectLst/>
                        </a:rPr>
                      </a:br>
                      <a:r>
                        <a:rPr lang="ru-RU" sz="1200" dirty="0">
                          <a:effectLst/>
                        </a:rPr>
                        <a:t>ст.7.30</a:t>
                      </a:r>
                      <a:endParaRPr lang="ru-RU" sz="1200" dirty="0">
                        <a:effectLst/>
                        <a:latin typeface="Calibri"/>
                        <a:ea typeface="Calibri"/>
                        <a:cs typeface="Times New Roman"/>
                      </a:endParaRPr>
                    </a:p>
                  </a:txBody>
                  <a:tcPr marL="45424" marR="45424" marT="45424" marB="45424"/>
                </a:tc>
                <a:tc gridSpan="2">
                  <a:txBody>
                    <a:bodyPr/>
                    <a:lstStyle/>
                    <a:p>
                      <a:pPr>
                        <a:lnSpc>
                          <a:spcPct val="100000"/>
                        </a:lnSpc>
                        <a:spcAft>
                          <a:spcPts val="0"/>
                        </a:spcAft>
                      </a:pPr>
                      <a:r>
                        <a:rPr lang="ru-RU" sz="1200" dirty="0">
                          <a:effectLst/>
                        </a:rPr>
                        <a:t>Заказчик разместил в ЕИС извещение о проведении закупки или направил приглашение участникам, хотя закупка признана необоснованной и вынесено предписание или нарушения в предписании не устранены.</a:t>
                      </a:r>
                      <a:endParaRPr lang="ru-RU" sz="1200" dirty="0">
                        <a:effectLst/>
                        <a:latin typeface="Calibri"/>
                        <a:ea typeface="Calibri"/>
                        <a:cs typeface="Times New Roman"/>
                      </a:endParaRPr>
                    </a:p>
                  </a:txBody>
                  <a:tcPr marL="45424" marR="45424" marT="45424" marB="45424"/>
                </a:tc>
                <a:tc hMerge="1">
                  <a:txBody>
                    <a:bodyPr/>
                    <a:lstStyle/>
                    <a:p>
                      <a:pPr>
                        <a:lnSpc>
                          <a:spcPct val="100000"/>
                        </a:lnSpc>
                        <a:spcAft>
                          <a:spcPts val="0"/>
                        </a:spcAft>
                      </a:pPr>
                      <a:endParaRPr lang="ru-RU" sz="1200">
                        <a:effectLst/>
                        <a:latin typeface="Calibri"/>
                        <a:ea typeface="Calibri"/>
                        <a:cs typeface="Times New Roman"/>
                      </a:endParaRPr>
                    </a:p>
                  </a:txBody>
                  <a:tcPr marL="45424" marR="45424" marT="45424" marB="45424"/>
                </a:tc>
                <a:tc>
                  <a:txBody>
                    <a:bodyPr/>
                    <a:lstStyle/>
                    <a:p>
                      <a:pPr>
                        <a:lnSpc>
                          <a:spcPct val="100000"/>
                        </a:lnSpc>
                        <a:spcAft>
                          <a:spcPts val="0"/>
                        </a:spcAft>
                      </a:pPr>
                      <a:r>
                        <a:rPr lang="ru-RU" sz="1200">
                          <a:effectLst/>
                        </a:rPr>
                        <a:t>30 000 ₽ — должностное лицо</a:t>
                      </a:r>
                      <a:endParaRPr lang="ru-RU" sz="1200">
                        <a:effectLst/>
                        <a:latin typeface="Calibri"/>
                        <a:ea typeface="Calibri"/>
                        <a:cs typeface="Times New Roman"/>
                      </a:endParaRPr>
                    </a:p>
                  </a:txBody>
                  <a:tcPr marL="45424" marR="45424" marT="45424" marB="45424"/>
                </a:tc>
              </a:tr>
              <a:tr h="895305">
                <a:tc gridSpan="4">
                  <a:txBody>
                    <a:bodyPr/>
                    <a:lstStyle/>
                    <a:p>
                      <a:pPr>
                        <a:lnSpc>
                          <a:spcPct val="100000"/>
                        </a:lnSpc>
                        <a:spcAft>
                          <a:spcPts val="0"/>
                        </a:spcAft>
                      </a:pPr>
                      <a:r>
                        <a:rPr lang="ru-RU" sz="1000" dirty="0">
                          <a:effectLst/>
                        </a:rPr>
                        <a:t>Участник не допущен к участию в закупке, отстранен от участия или его заявка признана ненадлежащей по основаниям, не предусмотренным 44-ФЗ.</a:t>
                      </a:r>
                    </a:p>
                    <a:p>
                      <a:pPr>
                        <a:lnSpc>
                          <a:spcPct val="100000"/>
                        </a:lnSpc>
                        <a:spcAft>
                          <a:spcPts val="0"/>
                        </a:spcAft>
                      </a:pPr>
                      <a:r>
                        <a:rPr lang="ru-RU" sz="1000" dirty="0">
                          <a:effectLst/>
                        </a:rPr>
                        <a:t>По 44-ФЗ участника не должны были допустить к участию в закупке, но его заявка признана надлежащей.</a:t>
                      </a:r>
                    </a:p>
                    <a:p>
                      <a:pPr>
                        <a:lnSpc>
                          <a:spcPct val="100000"/>
                        </a:lnSpc>
                        <a:spcAft>
                          <a:spcPts val="0"/>
                        </a:spcAft>
                      </a:pPr>
                      <a:r>
                        <a:rPr lang="ru-RU" sz="1000" dirty="0">
                          <a:effectLst/>
                        </a:rPr>
                        <a:t>Нарушен установленный документацией порядок:</a:t>
                      </a:r>
                    </a:p>
                    <a:p>
                      <a:pPr marL="342900" lvl="0" indent="-342900">
                        <a:lnSpc>
                          <a:spcPct val="100000"/>
                        </a:lnSpc>
                        <a:spcAft>
                          <a:spcPts val="0"/>
                        </a:spcAft>
                        <a:buSzPts val="1000"/>
                        <a:buFont typeface="Symbol"/>
                        <a:buChar char=""/>
                        <a:tabLst>
                          <a:tab pos="457200" algn="l"/>
                        </a:tabLst>
                      </a:pPr>
                      <a:r>
                        <a:rPr lang="ru-RU" sz="1000" dirty="0">
                          <a:effectLst/>
                        </a:rPr>
                        <a:t>вскрытия конвертов с заявками или открытия доступа к электронным заявкам,</a:t>
                      </a:r>
                    </a:p>
                    <a:p>
                      <a:pPr marL="342900" lvl="0" indent="-342900">
                        <a:lnSpc>
                          <a:spcPct val="100000"/>
                        </a:lnSpc>
                        <a:spcAft>
                          <a:spcPts val="0"/>
                        </a:spcAft>
                        <a:buSzPts val="1000"/>
                        <a:buFont typeface="Symbol"/>
                        <a:buChar char=""/>
                        <a:tabLst>
                          <a:tab pos="457200" algn="l"/>
                        </a:tabLst>
                      </a:pPr>
                      <a:r>
                        <a:rPr lang="ru-RU" sz="1000" dirty="0">
                          <a:effectLst/>
                        </a:rPr>
                        <a:t>рассмотрения и оценки заявок, окончательных предложений.</a:t>
                      </a:r>
                      <a:endParaRPr lang="ru-RU" sz="1000" dirty="0">
                        <a:effectLst/>
                        <a:latin typeface="Calibri"/>
                        <a:ea typeface="Calibri"/>
                        <a:cs typeface="Times New Roman"/>
                      </a:endParaRPr>
                    </a:p>
                  </a:txBody>
                  <a:tcPr marL="45424" marR="45424" marT="45424" marB="45424"/>
                </a:tc>
                <a:tc hMerge="1">
                  <a:txBody>
                    <a:bodyPr/>
                    <a:lstStyle/>
                    <a:p>
                      <a:endParaRPr lang="ru-RU"/>
                    </a:p>
                  </a:txBody>
                  <a:tcPr/>
                </a:tc>
                <a:tc hMerge="1">
                  <a:txBody>
                    <a:bodyPr/>
                    <a:lstStyle/>
                    <a:p>
                      <a:endParaRPr lang="ru-RU"/>
                    </a:p>
                  </a:txBody>
                  <a:tcPr/>
                </a:tc>
                <a:tc hMerge="1">
                  <a:txBody>
                    <a:bodyPr/>
                    <a:lstStyle/>
                    <a:p>
                      <a:endParaRPr lang="ru-RU"/>
                    </a:p>
                  </a:txBody>
                  <a:tcPr/>
                </a:tc>
              </a:tr>
              <a:tr h="320693">
                <a:tc>
                  <a:txBody>
                    <a:bodyPr/>
                    <a:lstStyle/>
                    <a:p>
                      <a:pPr>
                        <a:lnSpc>
                          <a:spcPct val="100000"/>
                        </a:lnSpc>
                        <a:spcAft>
                          <a:spcPts val="0"/>
                        </a:spcAft>
                      </a:pPr>
                      <a:r>
                        <a:rPr lang="ru-RU" sz="1200" dirty="0">
                          <a:effectLst/>
                        </a:rPr>
                        <a:t>ч.2</a:t>
                      </a:r>
                      <a:br>
                        <a:rPr lang="ru-RU" sz="1200" dirty="0">
                          <a:effectLst/>
                        </a:rPr>
                      </a:br>
                      <a:r>
                        <a:rPr lang="ru-RU" sz="1200" dirty="0">
                          <a:effectLst/>
                        </a:rPr>
                        <a:t>ст.7.30</a:t>
                      </a:r>
                      <a:endParaRPr lang="ru-RU" sz="1200" dirty="0">
                        <a:effectLst/>
                        <a:latin typeface="Calibri"/>
                        <a:ea typeface="Calibri"/>
                        <a:cs typeface="Times New Roman"/>
                      </a:endParaRPr>
                    </a:p>
                  </a:txBody>
                  <a:tcPr marL="45424" marR="45424" marT="45424" marB="45424"/>
                </a:tc>
                <a:tc>
                  <a:txBody>
                    <a:bodyPr/>
                    <a:lstStyle/>
                    <a:p>
                      <a:pPr marL="342900" lvl="0" indent="-342900">
                        <a:lnSpc>
                          <a:spcPct val="100000"/>
                        </a:lnSpc>
                        <a:spcAft>
                          <a:spcPts val="0"/>
                        </a:spcAft>
                        <a:buSzPts val="1000"/>
                        <a:buFont typeface="Symbol"/>
                        <a:buChar char=""/>
                        <a:tabLst>
                          <a:tab pos="457200" algn="l"/>
                        </a:tabLst>
                      </a:pPr>
                      <a:r>
                        <a:rPr lang="ru-RU" sz="1200" dirty="0">
                          <a:effectLst/>
                        </a:rPr>
                        <a:t>для аукциона и конкурса</a:t>
                      </a:r>
                      <a:endParaRPr lang="ru-RU" sz="1200" dirty="0">
                        <a:effectLst/>
                        <a:latin typeface="Calibri"/>
                        <a:ea typeface="Calibri"/>
                        <a:cs typeface="Times New Roman"/>
                      </a:endParaRPr>
                    </a:p>
                  </a:txBody>
                  <a:tcPr marL="45424" marR="45424" marT="45424" marB="45424"/>
                </a:tc>
                <a:tc gridSpan="2">
                  <a:txBody>
                    <a:bodyPr/>
                    <a:lstStyle/>
                    <a:p>
                      <a:pPr>
                        <a:lnSpc>
                          <a:spcPct val="100000"/>
                        </a:lnSpc>
                        <a:spcAft>
                          <a:spcPts val="0"/>
                        </a:spcAft>
                      </a:pPr>
                      <a:r>
                        <a:rPr lang="ru-RU" sz="1200" dirty="0">
                          <a:effectLst/>
                        </a:rPr>
                        <a:t>должностное лицо — 1% от НМЦК,</a:t>
                      </a:r>
                      <a:br>
                        <a:rPr lang="ru-RU" sz="1200" dirty="0">
                          <a:effectLst/>
                        </a:rPr>
                      </a:br>
                      <a:r>
                        <a:rPr lang="ru-RU" sz="1200" dirty="0">
                          <a:effectLst/>
                        </a:rPr>
                        <a:t>но не менее 5 000 ₽ и не более 30 000 ₽</a:t>
                      </a:r>
                      <a:endParaRPr lang="ru-RU" sz="1200" dirty="0">
                        <a:effectLst/>
                        <a:latin typeface="Calibri"/>
                        <a:ea typeface="Calibri"/>
                        <a:cs typeface="Times New Roman"/>
                      </a:endParaRPr>
                    </a:p>
                  </a:txBody>
                  <a:tcPr marL="45424" marR="45424" marT="45424" marB="45424"/>
                </a:tc>
                <a:tc hMerge="1">
                  <a:txBody>
                    <a:bodyPr/>
                    <a:lstStyle/>
                    <a:p>
                      <a:endParaRPr lang="ru-RU"/>
                    </a:p>
                  </a:txBody>
                  <a:tcPr/>
                </a:tc>
              </a:tr>
              <a:tr h="320693">
                <a:tc>
                  <a:txBody>
                    <a:bodyPr/>
                    <a:lstStyle/>
                    <a:p>
                      <a:pPr>
                        <a:lnSpc>
                          <a:spcPct val="100000"/>
                        </a:lnSpc>
                        <a:spcAft>
                          <a:spcPts val="0"/>
                        </a:spcAft>
                      </a:pPr>
                      <a:r>
                        <a:rPr lang="ru-RU" sz="1200">
                          <a:effectLst/>
                        </a:rPr>
                        <a:t>ч.6</a:t>
                      </a:r>
                      <a:br>
                        <a:rPr lang="ru-RU" sz="1200">
                          <a:effectLst/>
                        </a:rPr>
                      </a:br>
                      <a:r>
                        <a:rPr lang="ru-RU" sz="1200">
                          <a:effectLst/>
                        </a:rPr>
                        <a:t>ст.7.30</a:t>
                      </a:r>
                      <a:endParaRPr lang="ru-RU" sz="1200">
                        <a:effectLst/>
                        <a:latin typeface="Calibri"/>
                        <a:ea typeface="Calibri"/>
                        <a:cs typeface="Times New Roman"/>
                      </a:endParaRPr>
                    </a:p>
                  </a:txBody>
                  <a:tcPr marL="45424" marR="45424" marT="45424" marB="45424"/>
                </a:tc>
                <a:tc>
                  <a:txBody>
                    <a:bodyPr/>
                    <a:lstStyle/>
                    <a:p>
                      <a:pPr marL="342900" lvl="0" indent="-342900">
                        <a:lnSpc>
                          <a:spcPct val="100000"/>
                        </a:lnSpc>
                        <a:spcAft>
                          <a:spcPts val="0"/>
                        </a:spcAft>
                        <a:buSzPts val="1000"/>
                        <a:buFont typeface="Symbol"/>
                        <a:buChar char=""/>
                        <a:tabLst>
                          <a:tab pos="457200" algn="l"/>
                        </a:tabLst>
                      </a:pPr>
                      <a:r>
                        <a:rPr lang="ru-RU" sz="1200" dirty="0">
                          <a:effectLst/>
                        </a:rPr>
                        <a:t>для запроса котировок и запроса предложений</a:t>
                      </a:r>
                      <a:endParaRPr lang="ru-RU" sz="1200" dirty="0">
                        <a:effectLst/>
                        <a:latin typeface="Calibri"/>
                        <a:ea typeface="Calibri"/>
                        <a:cs typeface="Times New Roman"/>
                      </a:endParaRPr>
                    </a:p>
                  </a:txBody>
                  <a:tcPr marL="45424" marR="45424" marT="45424" marB="45424"/>
                </a:tc>
                <a:tc gridSpan="2">
                  <a:txBody>
                    <a:bodyPr/>
                    <a:lstStyle/>
                    <a:p>
                      <a:pPr>
                        <a:lnSpc>
                          <a:spcPct val="100000"/>
                        </a:lnSpc>
                        <a:spcAft>
                          <a:spcPts val="0"/>
                        </a:spcAft>
                      </a:pPr>
                      <a:r>
                        <a:rPr lang="ru-RU" sz="1200" dirty="0">
                          <a:effectLst/>
                        </a:rPr>
                        <a:t>должностное лицо — 5% от НМЦК, но не более 30 000 ₽</a:t>
                      </a:r>
                      <a:endParaRPr lang="ru-RU" sz="1200" dirty="0">
                        <a:effectLst/>
                        <a:latin typeface="Calibri"/>
                        <a:ea typeface="Calibri"/>
                        <a:cs typeface="Times New Roman"/>
                      </a:endParaRPr>
                    </a:p>
                  </a:txBody>
                  <a:tcPr marL="45424" marR="45424" marT="45424" marB="45424"/>
                </a:tc>
                <a:tc hMerge="1">
                  <a:txBody>
                    <a:bodyPr/>
                    <a:lstStyle/>
                    <a:p>
                      <a:endParaRPr lang="ru-RU"/>
                    </a:p>
                  </a:txBody>
                  <a:tcPr/>
                </a:tc>
              </a:tr>
              <a:tr h="320693">
                <a:tc>
                  <a:txBody>
                    <a:bodyPr/>
                    <a:lstStyle/>
                    <a:p>
                      <a:pPr>
                        <a:lnSpc>
                          <a:spcPct val="100000"/>
                        </a:lnSpc>
                        <a:spcAft>
                          <a:spcPts val="0"/>
                        </a:spcAft>
                      </a:pPr>
                      <a:r>
                        <a:rPr lang="ru-RU" sz="1200">
                          <a:effectLst/>
                        </a:rPr>
                        <a:t>ч.2.1</a:t>
                      </a:r>
                      <a:br>
                        <a:rPr lang="ru-RU" sz="1200">
                          <a:effectLst/>
                        </a:rPr>
                      </a:br>
                      <a:r>
                        <a:rPr lang="ru-RU" sz="1200">
                          <a:effectLst/>
                        </a:rPr>
                        <a:t>ст.7.30</a:t>
                      </a:r>
                      <a:endParaRPr lang="ru-RU" sz="1200">
                        <a:effectLst/>
                        <a:latin typeface="Calibri"/>
                        <a:ea typeface="Calibri"/>
                        <a:cs typeface="Times New Roman"/>
                      </a:endParaRPr>
                    </a:p>
                  </a:txBody>
                  <a:tcPr marL="45424" marR="45424" marT="45424" marB="45424"/>
                </a:tc>
                <a:tc>
                  <a:txBody>
                    <a:bodyPr/>
                    <a:lstStyle/>
                    <a:p>
                      <a:pPr>
                        <a:lnSpc>
                          <a:spcPct val="100000"/>
                        </a:lnSpc>
                        <a:spcAft>
                          <a:spcPts val="0"/>
                        </a:spcAft>
                      </a:pPr>
                      <a:r>
                        <a:rPr lang="ru-RU" sz="1200" dirty="0">
                          <a:effectLst/>
                        </a:rPr>
                        <a:t>Протокол определения победителя закупки составлен с нарушениями</a:t>
                      </a:r>
                      <a:endParaRPr lang="ru-RU" sz="1200" dirty="0">
                        <a:effectLst/>
                        <a:latin typeface="Calibri"/>
                        <a:ea typeface="Calibri"/>
                        <a:cs typeface="Times New Roman"/>
                      </a:endParaRPr>
                    </a:p>
                  </a:txBody>
                  <a:tcPr marL="45424" marR="45424" marT="45424" marB="45424"/>
                </a:tc>
                <a:tc gridSpan="2">
                  <a:txBody>
                    <a:bodyPr/>
                    <a:lstStyle/>
                    <a:p>
                      <a:pPr>
                        <a:lnSpc>
                          <a:spcPct val="100000"/>
                        </a:lnSpc>
                        <a:spcAft>
                          <a:spcPts val="0"/>
                        </a:spcAft>
                      </a:pPr>
                      <a:r>
                        <a:rPr lang="ru-RU" sz="1200" dirty="0">
                          <a:effectLst/>
                        </a:rPr>
                        <a:t>10 000 ₽ — должностное лицо</a:t>
                      </a:r>
                      <a:endParaRPr lang="ru-RU" sz="1200" dirty="0">
                        <a:effectLst/>
                        <a:latin typeface="Calibri"/>
                        <a:ea typeface="Calibri"/>
                        <a:cs typeface="Times New Roman"/>
                      </a:endParaRPr>
                    </a:p>
                  </a:txBody>
                  <a:tcPr marL="45424" marR="45424" marT="45424" marB="45424"/>
                </a:tc>
                <a:tc hMerge="1">
                  <a:txBody>
                    <a:bodyPr/>
                    <a:lstStyle/>
                    <a:p>
                      <a:endParaRPr lang="ru-RU"/>
                    </a:p>
                  </a:txBody>
                  <a:tcPr/>
                </a:tc>
              </a:tr>
              <a:tr h="320693">
                <a:tc>
                  <a:txBody>
                    <a:bodyPr/>
                    <a:lstStyle/>
                    <a:p>
                      <a:pPr>
                        <a:lnSpc>
                          <a:spcPct val="100000"/>
                        </a:lnSpc>
                        <a:spcAft>
                          <a:spcPts val="0"/>
                        </a:spcAft>
                      </a:pPr>
                      <a:r>
                        <a:rPr lang="ru-RU" sz="1200">
                          <a:effectLst/>
                        </a:rPr>
                        <a:t>ч.7</a:t>
                      </a:r>
                      <a:br>
                        <a:rPr lang="ru-RU" sz="1200">
                          <a:effectLst/>
                        </a:rPr>
                      </a:br>
                      <a:r>
                        <a:rPr lang="ru-RU" sz="1200">
                          <a:effectLst/>
                        </a:rPr>
                        <a:t>ст.7.30</a:t>
                      </a:r>
                      <a:endParaRPr lang="ru-RU" sz="1200">
                        <a:effectLst/>
                        <a:latin typeface="Calibri"/>
                        <a:ea typeface="Calibri"/>
                        <a:cs typeface="Times New Roman"/>
                      </a:endParaRPr>
                    </a:p>
                  </a:txBody>
                  <a:tcPr marL="45424" marR="45424" marT="45424" marB="45424"/>
                </a:tc>
                <a:tc>
                  <a:txBody>
                    <a:bodyPr/>
                    <a:lstStyle/>
                    <a:p>
                      <a:pPr>
                        <a:lnSpc>
                          <a:spcPct val="100000"/>
                        </a:lnSpc>
                        <a:spcAft>
                          <a:spcPts val="0"/>
                        </a:spcAft>
                      </a:pPr>
                      <a:r>
                        <a:rPr lang="ru-RU" sz="1200">
                          <a:effectLst/>
                        </a:rPr>
                        <a:t>Победителя закупки определили с нарушением 44-ФЗ</a:t>
                      </a:r>
                      <a:endParaRPr lang="ru-RU" sz="1200">
                        <a:effectLst/>
                        <a:latin typeface="Calibri"/>
                        <a:ea typeface="Calibri"/>
                        <a:cs typeface="Times New Roman"/>
                      </a:endParaRPr>
                    </a:p>
                  </a:txBody>
                  <a:tcPr marL="45424" marR="45424" marT="45424" marB="45424"/>
                </a:tc>
                <a:tc gridSpan="2">
                  <a:txBody>
                    <a:bodyPr/>
                    <a:lstStyle/>
                    <a:p>
                      <a:pPr>
                        <a:lnSpc>
                          <a:spcPct val="100000"/>
                        </a:lnSpc>
                        <a:spcAft>
                          <a:spcPts val="0"/>
                        </a:spcAft>
                      </a:pPr>
                      <a:r>
                        <a:rPr lang="ru-RU" sz="1200" dirty="0">
                          <a:effectLst/>
                        </a:rPr>
                        <a:t>50 000 ₽ — должностное лицо</a:t>
                      </a:r>
                      <a:endParaRPr lang="ru-RU" sz="1200" dirty="0">
                        <a:effectLst/>
                        <a:latin typeface="Calibri"/>
                        <a:ea typeface="Calibri"/>
                        <a:cs typeface="Times New Roman"/>
                      </a:endParaRPr>
                    </a:p>
                  </a:txBody>
                  <a:tcPr marL="45424" marR="45424" marT="45424" marB="45424"/>
                </a:tc>
                <a:tc hMerge="1">
                  <a:txBody>
                    <a:bodyPr/>
                    <a:lstStyle/>
                    <a:p>
                      <a:endParaRPr lang="ru-RU"/>
                    </a:p>
                  </a:txBody>
                  <a:tcPr/>
                </a:tc>
              </a:tr>
              <a:tr h="435615">
                <a:tc>
                  <a:txBody>
                    <a:bodyPr/>
                    <a:lstStyle/>
                    <a:p>
                      <a:pPr>
                        <a:lnSpc>
                          <a:spcPct val="100000"/>
                        </a:lnSpc>
                        <a:spcAft>
                          <a:spcPts val="0"/>
                        </a:spcAft>
                      </a:pPr>
                      <a:r>
                        <a:rPr lang="ru-RU" sz="1200">
                          <a:effectLst/>
                        </a:rPr>
                        <a:t>ч.8</a:t>
                      </a:r>
                      <a:br>
                        <a:rPr lang="ru-RU" sz="1200">
                          <a:effectLst/>
                        </a:rPr>
                      </a:br>
                      <a:r>
                        <a:rPr lang="ru-RU" sz="1200">
                          <a:effectLst/>
                        </a:rPr>
                        <a:t>ст.7.30</a:t>
                      </a:r>
                      <a:endParaRPr lang="ru-RU" sz="1200">
                        <a:effectLst/>
                        <a:latin typeface="Calibri"/>
                        <a:ea typeface="Calibri"/>
                        <a:cs typeface="Times New Roman"/>
                      </a:endParaRPr>
                    </a:p>
                  </a:txBody>
                  <a:tcPr marL="45424" marR="45424" marT="45424" marB="45424"/>
                </a:tc>
                <a:tc>
                  <a:txBody>
                    <a:bodyPr/>
                    <a:lstStyle/>
                    <a:p>
                      <a:pPr>
                        <a:lnSpc>
                          <a:spcPct val="100000"/>
                        </a:lnSpc>
                        <a:spcAft>
                          <a:spcPts val="0"/>
                        </a:spcAft>
                      </a:pPr>
                      <a:r>
                        <a:rPr lang="ru-RU" sz="1200">
                          <a:effectLst/>
                        </a:rPr>
                        <a:t>Сокращены сроки подачи заявок в случаях, не предусмотренных 44-ФЗ. Нарушен порядок и сроки отмены закупки.</a:t>
                      </a:r>
                      <a:endParaRPr lang="ru-RU" sz="1200">
                        <a:effectLst/>
                        <a:latin typeface="Calibri"/>
                        <a:ea typeface="Calibri"/>
                        <a:cs typeface="Times New Roman"/>
                      </a:endParaRPr>
                    </a:p>
                  </a:txBody>
                  <a:tcPr marL="45424" marR="45424" marT="45424" marB="45424"/>
                </a:tc>
                <a:tc gridSpan="2">
                  <a:txBody>
                    <a:bodyPr/>
                    <a:lstStyle/>
                    <a:p>
                      <a:pPr>
                        <a:lnSpc>
                          <a:spcPct val="100000"/>
                        </a:lnSpc>
                        <a:spcAft>
                          <a:spcPts val="0"/>
                        </a:spcAft>
                      </a:pPr>
                      <a:r>
                        <a:rPr lang="ru-RU" sz="1200" dirty="0">
                          <a:effectLst/>
                        </a:rPr>
                        <a:t>30 000 ₽ — должностное лицо</a:t>
                      </a:r>
                      <a:endParaRPr lang="ru-RU" sz="1200" dirty="0">
                        <a:effectLst/>
                        <a:latin typeface="Calibri"/>
                        <a:ea typeface="Calibri"/>
                        <a:cs typeface="Times New Roman"/>
                      </a:endParaRPr>
                    </a:p>
                  </a:txBody>
                  <a:tcPr marL="45424" marR="45424" marT="45424" marB="45424"/>
                </a:tc>
                <a:tc hMerge="1">
                  <a:txBody>
                    <a:bodyPr/>
                    <a:lstStyle/>
                    <a:p>
                      <a:endParaRPr lang="ru-RU"/>
                    </a:p>
                  </a:txBody>
                  <a:tcPr/>
                </a:tc>
              </a:tr>
            </a:tbl>
          </a:graphicData>
        </a:graphic>
      </p:graphicFrame>
    </p:spTree>
    <p:custDataLst>
      <p:tags r:id="rId1"/>
    </p:custDataLst>
    <p:extLst>
      <p:ext uri="{BB962C8B-B14F-4D97-AF65-F5344CB8AC3E}">
        <p14:creationId xmlns:p14="http://schemas.microsoft.com/office/powerpoint/2010/main" val="791192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81"/>
            <a:ext cx="8229600" cy="565569"/>
          </a:xfrm>
        </p:spPr>
        <p:txBody>
          <a:bodyPr>
            <a:normAutofit/>
          </a:bodyPr>
          <a:lstStyle/>
          <a:p>
            <a:pPr algn="ctr"/>
            <a:r>
              <a:rPr lang="ru-RU" sz="2000" b="1" dirty="0" smtClean="0"/>
              <a:t>Административная ответственность</a:t>
            </a:r>
            <a:endParaRPr lang="ru-RU" sz="2000" b="1" dirty="0"/>
          </a:p>
        </p:txBody>
      </p:sp>
      <p:graphicFrame>
        <p:nvGraphicFramePr>
          <p:cNvPr id="4" name="Таблица 3"/>
          <p:cNvGraphicFramePr>
            <a:graphicFrameLocks noGrp="1"/>
          </p:cNvGraphicFramePr>
          <p:nvPr>
            <p:extLst>
              <p:ext uri="{D42A27DB-BD31-4B8C-83A1-F6EECF244321}">
                <p14:modId xmlns:p14="http://schemas.microsoft.com/office/powerpoint/2010/main" val="2722980894"/>
              </p:ext>
            </p:extLst>
          </p:nvPr>
        </p:nvGraphicFramePr>
        <p:xfrm>
          <a:off x="1187624" y="1347614"/>
          <a:ext cx="6505576" cy="1421130"/>
        </p:xfrm>
        <a:graphic>
          <a:graphicData uri="http://schemas.openxmlformats.org/drawingml/2006/table">
            <a:tbl>
              <a:tblPr firstRow="1" firstCol="1" bandRow="1">
                <a:tableStyleId>{5940675A-B579-460E-94D1-54222C63F5DA}</a:tableStyleId>
              </a:tblPr>
              <a:tblGrid>
                <a:gridCol w="730250"/>
                <a:gridCol w="2887663"/>
                <a:gridCol w="2887663"/>
              </a:tblGrid>
              <a:tr h="213360">
                <a:tc gridSpan="3">
                  <a:txBody>
                    <a:bodyPr/>
                    <a:lstStyle/>
                    <a:p>
                      <a:pPr>
                        <a:lnSpc>
                          <a:spcPct val="115000"/>
                        </a:lnSpc>
                        <a:spcAft>
                          <a:spcPts val="0"/>
                        </a:spcAft>
                      </a:pPr>
                      <a:r>
                        <a:rPr lang="ru-RU" sz="1100" dirty="0">
                          <a:effectLst/>
                        </a:rPr>
                        <a:t>Протоколы проведения закупки подписаны с нарушением сроков:</a:t>
                      </a:r>
                      <a:endParaRPr lang="ru-RU" sz="1100" dirty="0">
                        <a:effectLst/>
                        <a:latin typeface="Calibri"/>
                        <a:ea typeface="Calibri"/>
                        <a:cs typeface="Times New Roman"/>
                      </a:endParaRPr>
                    </a:p>
                  </a:txBody>
                  <a:tcPr marL="76200" marR="76200" marT="76200" marB="76200"/>
                </a:tc>
                <a:tc hMerge="1">
                  <a:txBody>
                    <a:bodyPr/>
                    <a:lstStyle/>
                    <a:p>
                      <a:endParaRPr lang="ru-RU"/>
                    </a:p>
                  </a:txBody>
                  <a:tcPr/>
                </a:tc>
                <a:tc hMerge="1">
                  <a:txBody>
                    <a:bodyPr/>
                    <a:lstStyle/>
                    <a:p>
                      <a:endParaRPr lang="ru-RU"/>
                    </a:p>
                  </a:txBody>
                  <a:tcPr/>
                </a:tc>
              </a:tr>
              <a:tr h="213360">
                <a:tc>
                  <a:txBody>
                    <a:bodyPr/>
                    <a:lstStyle/>
                    <a:p>
                      <a:pPr>
                        <a:lnSpc>
                          <a:spcPct val="115000"/>
                        </a:lnSpc>
                        <a:spcAft>
                          <a:spcPts val="0"/>
                        </a:spcAft>
                      </a:pPr>
                      <a:r>
                        <a:rPr lang="ru-RU" sz="1100">
                          <a:effectLst/>
                        </a:rPr>
                        <a:t>ч.13</a:t>
                      </a:r>
                      <a:br>
                        <a:rPr lang="ru-RU" sz="1100">
                          <a:effectLst/>
                        </a:rPr>
                      </a:br>
                      <a:r>
                        <a:rPr lang="ru-RU" sz="1100">
                          <a:effectLst/>
                        </a:rPr>
                        <a:t>ст.7.30</a:t>
                      </a:r>
                      <a:endParaRPr lang="ru-RU" sz="1100">
                        <a:effectLst/>
                        <a:latin typeface="Calibri"/>
                        <a:ea typeface="Calibri"/>
                        <a:cs typeface="Times New Roman"/>
                      </a:endParaRPr>
                    </a:p>
                  </a:txBody>
                  <a:tcPr marL="76200" marR="76200" marT="76200" marB="76200"/>
                </a:tc>
                <a:tc>
                  <a:txBody>
                    <a:bodyPr/>
                    <a:lstStyle/>
                    <a:p>
                      <a:pPr marL="342900" lvl="0" indent="-342900">
                        <a:lnSpc>
                          <a:spcPct val="115000"/>
                        </a:lnSpc>
                        <a:spcAft>
                          <a:spcPts val="0"/>
                        </a:spcAft>
                        <a:buSzPts val="1000"/>
                        <a:buFont typeface="Symbol"/>
                        <a:buChar char=""/>
                        <a:tabLst>
                          <a:tab pos="457200" algn="l"/>
                        </a:tabLst>
                      </a:pPr>
                      <a:r>
                        <a:rPr lang="ru-RU" sz="1100" dirty="0">
                          <a:effectLst/>
                        </a:rPr>
                        <a:t>не более чем на 2 рабочих дня</a:t>
                      </a:r>
                      <a:endParaRPr lang="ru-RU" sz="1100" dirty="0">
                        <a:effectLst/>
                        <a:latin typeface="Calibri"/>
                        <a:ea typeface="Calibri"/>
                        <a:cs typeface="Times New Roman"/>
                      </a:endParaRPr>
                    </a:p>
                  </a:txBody>
                  <a:tcPr marL="76200" marR="76200" marT="76200" marB="76200"/>
                </a:tc>
                <a:tc>
                  <a:txBody>
                    <a:bodyPr/>
                    <a:lstStyle/>
                    <a:p>
                      <a:pPr>
                        <a:lnSpc>
                          <a:spcPct val="115000"/>
                        </a:lnSpc>
                        <a:spcAft>
                          <a:spcPts val="0"/>
                        </a:spcAft>
                      </a:pPr>
                      <a:r>
                        <a:rPr lang="ru-RU" sz="1100">
                          <a:effectLst/>
                        </a:rPr>
                        <a:t>3 000 ₽ — должностное лицо</a:t>
                      </a:r>
                      <a:endParaRPr lang="ru-RU" sz="1100">
                        <a:effectLst/>
                        <a:latin typeface="Calibri"/>
                        <a:ea typeface="Calibri"/>
                        <a:cs typeface="Times New Roman"/>
                      </a:endParaRPr>
                    </a:p>
                  </a:txBody>
                  <a:tcPr marL="76200" marR="76200" marT="76200" marB="76200"/>
                </a:tc>
              </a:tr>
              <a:tr h="213360">
                <a:tc>
                  <a:txBody>
                    <a:bodyPr/>
                    <a:lstStyle/>
                    <a:p>
                      <a:pPr>
                        <a:lnSpc>
                          <a:spcPct val="115000"/>
                        </a:lnSpc>
                        <a:spcAft>
                          <a:spcPts val="0"/>
                        </a:spcAft>
                      </a:pPr>
                      <a:r>
                        <a:rPr lang="ru-RU" sz="1100">
                          <a:effectLst/>
                        </a:rPr>
                        <a:t>ч.14</a:t>
                      </a:r>
                      <a:br>
                        <a:rPr lang="ru-RU" sz="1100">
                          <a:effectLst/>
                        </a:rPr>
                      </a:br>
                      <a:r>
                        <a:rPr lang="ru-RU" sz="1100">
                          <a:effectLst/>
                        </a:rPr>
                        <a:t>ст.7.30</a:t>
                      </a:r>
                      <a:endParaRPr lang="ru-RU" sz="1100">
                        <a:effectLst/>
                        <a:latin typeface="Calibri"/>
                        <a:ea typeface="Calibri"/>
                        <a:cs typeface="Times New Roman"/>
                      </a:endParaRPr>
                    </a:p>
                  </a:txBody>
                  <a:tcPr marL="76200" marR="76200" marT="76200" marB="76200"/>
                </a:tc>
                <a:tc>
                  <a:txBody>
                    <a:bodyPr/>
                    <a:lstStyle/>
                    <a:p>
                      <a:pPr marL="342900" lvl="0" indent="-342900">
                        <a:lnSpc>
                          <a:spcPct val="115000"/>
                        </a:lnSpc>
                        <a:spcAft>
                          <a:spcPts val="0"/>
                        </a:spcAft>
                        <a:buSzPts val="1000"/>
                        <a:buFont typeface="Symbol"/>
                        <a:buChar char=""/>
                        <a:tabLst>
                          <a:tab pos="457200" algn="l"/>
                        </a:tabLst>
                      </a:pPr>
                      <a:r>
                        <a:rPr lang="ru-RU" sz="1100" dirty="0">
                          <a:effectLst/>
                        </a:rPr>
                        <a:t>более чем на два рабочих дня</a:t>
                      </a:r>
                      <a:endParaRPr lang="ru-RU" sz="1100" dirty="0">
                        <a:effectLst/>
                        <a:latin typeface="Calibri"/>
                        <a:ea typeface="Calibri"/>
                        <a:cs typeface="Times New Roman"/>
                      </a:endParaRPr>
                    </a:p>
                  </a:txBody>
                  <a:tcPr marL="76200" marR="76200" marT="76200" marB="76200"/>
                </a:tc>
                <a:tc>
                  <a:txBody>
                    <a:bodyPr/>
                    <a:lstStyle/>
                    <a:p>
                      <a:pPr>
                        <a:lnSpc>
                          <a:spcPct val="115000"/>
                        </a:lnSpc>
                        <a:spcAft>
                          <a:spcPts val="0"/>
                        </a:spcAft>
                      </a:pPr>
                      <a:r>
                        <a:rPr lang="ru-RU" sz="1100" dirty="0">
                          <a:effectLst/>
                        </a:rPr>
                        <a:t>30 000 ₽ — должностное лицо</a:t>
                      </a:r>
                      <a:endParaRPr lang="ru-RU" sz="1100" dirty="0">
                        <a:effectLst/>
                        <a:latin typeface="Calibri"/>
                        <a:ea typeface="Calibri"/>
                        <a:cs typeface="Times New Roman"/>
                      </a:endParaRPr>
                    </a:p>
                  </a:txBody>
                  <a:tcPr marL="76200" marR="76200" marT="76200" marB="76200"/>
                </a:tc>
              </a:tr>
            </a:tbl>
          </a:graphicData>
        </a:graphic>
      </p:graphicFrame>
    </p:spTree>
    <p:custDataLst>
      <p:tags r:id="rId1"/>
    </p:custDataLst>
    <p:extLst>
      <p:ext uri="{BB962C8B-B14F-4D97-AF65-F5344CB8AC3E}">
        <p14:creationId xmlns:p14="http://schemas.microsoft.com/office/powerpoint/2010/main" val="2987969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Заголовок 1"/>
          <p:cNvSpPr txBox="1">
            <a:spLocks/>
          </p:cNvSpPr>
          <p:nvPr/>
        </p:nvSpPr>
        <p:spPr>
          <a:xfrm>
            <a:off x="1816382" y="130324"/>
            <a:ext cx="612068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200" kern="1200">
                <a:solidFill>
                  <a:srgbClr val="323649"/>
                </a:solidFill>
                <a:latin typeface="Arial" pitchFamily="34" charset="0"/>
                <a:ea typeface="+mj-ea"/>
                <a:cs typeface="Arial" pitchFamily="34" charset="0"/>
              </a:defRPr>
            </a:lvl1pPr>
          </a:lstStyle>
          <a:p>
            <a:pPr algn="ctr"/>
            <a:r>
              <a:rPr lang="ru-RU" sz="2000" b="1" dirty="0"/>
              <a:t>Аудит в сфере закупок по 44-ФЗ</a:t>
            </a:r>
          </a:p>
        </p:txBody>
      </p:sp>
      <p:sp>
        <p:nvSpPr>
          <p:cNvPr id="2" name="Прямоугольник 1"/>
          <p:cNvSpPr/>
          <p:nvPr/>
        </p:nvSpPr>
        <p:spPr>
          <a:xfrm>
            <a:off x="754690" y="971892"/>
            <a:ext cx="7668852" cy="1815882"/>
          </a:xfrm>
          <a:prstGeom prst="rect">
            <a:avLst/>
          </a:prstGeom>
        </p:spPr>
        <p:txBody>
          <a:bodyPr wrap="square">
            <a:spAutoFit/>
          </a:bodyPr>
          <a:lstStyle/>
          <a:p>
            <a:r>
              <a:rPr lang="ru-RU" sz="1400" b="1" dirty="0">
                <a:latin typeface="Arial" panose="020B0604020202020204" pitchFamily="34" charset="0"/>
                <a:cs typeface="Arial" panose="020B0604020202020204" pitchFamily="34" charset="0"/>
              </a:rPr>
              <a:t>Осуществляется:</a:t>
            </a:r>
          </a:p>
          <a:p>
            <a:pPr indent="-285750">
              <a:buFont typeface="Arial" panose="020B0604020202020204" pitchFamily="34" charset="0"/>
              <a:buChar char="•"/>
            </a:pPr>
            <a:r>
              <a:rPr lang="ru-RU" sz="1400" dirty="0">
                <a:latin typeface="Arial" panose="020B0604020202020204" pitchFamily="34" charset="0"/>
                <a:cs typeface="Arial" panose="020B0604020202020204" pitchFamily="34" charset="0"/>
              </a:rPr>
              <a:t>Счетной палатой Российской Федерации, </a:t>
            </a:r>
          </a:p>
          <a:p>
            <a:pPr indent="-285750">
              <a:buFont typeface="Arial" panose="020B0604020202020204" pitchFamily="34" charset="0"/>
              <a:buChar char="•"/>
            </a:pPr>
            <a:r>
              <a:rPr lang="ru-RU" sz="1400" dirty="0">
                <a:latin typeface="Arial" panose="020B0604020202020204" pitchFamily="34" charset="0"/>
                <a:cs typeface="Arial" panose="020B0604020202020204" pitchFamily="34" charset="0"/>
              </a:rPr>
              <a:t>контрольно-счетными органами субъектов Российской Федерации, </a:t>
            </a:r>
          </a:p>
          <a:p>
            <a:pPr indent="-285750">
              <a:buFont typeface="Arial" panose="020B0604020202020204" pitchFamily="34" charset="0"/>
              <a:buChar char="•"/>
            </a:pPr>
            <a:r>
              <a:rPr lang="ru-RU" sz="1400" dirty="0">
                <a:latin typeface="Arial" panose="020B0604020202020204" pitchFamily="34" charset="0"/>
                <a:cs typeface="Arial" panose="020B0604020202020204" pitchFamily="34" charset="0"/>
              </a:rPr>
              <a:t>образованными законодательными (представительными) органами государственной власти субъектов Российской Федерации, </a:t>
            </a:r>
          </a:p>
          <a:p>
            <a:pPr indent="-285750">
              <a:buFont typeface="Arial" panose="020B0604020202020204" pitchFamily="34" charset="0"/>
              <a:buChar char="•"/>
            </a:pPr>
            <a:r>
              <a:rPr lang="ru-RU" sz="1400" dirty="0">
                <a:latin typeface="Arial" panose="020B0604020202020204" pitchFamily="34" charset="0"/>
                <a:cs typeface="Arial" panose="020B0604020202020204" pitchFamily="34" charset="0"/>
              </a:rPr>
              <a:t>контрольно-счетными органами муниципальных образований (в случае, если такие органы образованы в муниципальных образованиях), образованными представительными органами муниципальных образований.</a:t>
            </a:r>
          </a:p>
        </p:txBody>
      </p:sp>
      <p:sp>
        <p:nvSpPr>
          <p:cNvPr id="3" name="Прямоугольник 2"/>
          <p:cNvSpPr/>
          <p:nvPr/>
        </p:nvSpPr>
        <p:spPr>
          <a:xfrm>
            <a:off x="808276" y="2787776"/>
            <a:ext cx="8136903" cy="1877437"/>
          </a:xfrm>
          <a:prstGeom prst="rect">
            <a:avLst/>
          </a:prstGeom>
        </p:spPr>
        <p:txBody>
          <a:bodyPr wrap="square">
            <a:spAutoFit/>
          </a:bodyPr>
          <a:lstStyle/>
          <a:p>
            <a:r>
              <a:rPr lang="ru-RU" b="1" dirty="0" smtClean="0">
                <a:latin typeface="Arial" panose="020B0604020202020204" pitchFamily="34" charset="0"/>
                <a:cs typeface="Arial" panose="020B0604020202020204" pitchFamily="34" charset="0"/>
              </a:rPr>
              <a:t>Проверяется </a:t>
            </a:r>
          </a:p>
          <a:p>
            <a:pPr indent="-285750">
              <a:buFont typeface="Arial" panose="020B0604020202020204" pitchFamily="34" charset="0"/>
              <a:buChar char="•"/>
            </a:pPr>
            <a:r>
              <a:rPr lang="ru-RU" sz="1400" dirty="0">
                <a:latin typeface="Arial" panose="020B0604020202020204" pitchFamily="34" charset="0"/>
                <a:cs typeface="Arial" panose="020B0604020202020204" pitchFamily="34" charset="0"/>
              </a:rPr>
              <a:t>законность, </a:t>
            </a:r>
            <a:endParaRPr lang="ru-RU" sz="1400" dirty="0" smtClean="0">
              <a:latin typeface="Arial" panose="020B0604020202020204" pitchFamily="34" charset="0"/>
              <a:cs typeface="Arial" panose="020B0604020202020204" pitchFamily="34" charset="0"/>
            </a:endParaRPr>
          </a:p>
          <a:p>
            <a:pPr indent="-285750">
              <a:buFont typeface="Arial" panose="020B0604020202020204" pitchFamily="34" charset="0"/>
              <a:buChar char="•"/>
            </a:pPr>
            <a:r>
              <a:rPr lang="ru-RU" sz="1400" dirty="0" smtClean="0">
                <a:latin typeface="Arial" panose="020B0604020202020204" pitchFamily="34" charset="0"/>
                <a:cs typeface="Arial" panose="020B0604020202020204" pitchFamily="34" charset="0"/>
              </a:rPr>
              <a:t>целесообразность</a:t>
            </a:r>
            <a:r>
              <a:rPr lang="ru-RU" sz="1400" dirty="0">
                <a:latin typeface="Arial" panose="020B0604020202020204" pitchFamily="34" charset="0"/>
                <a:cs typeface="Arial" panose="020B0604020202020204" pitchFamily="34" charset="0"/>
              </a:rPr>
              <a:t>, </a:t>
            </a:r>
          </a:p>
          <a:p>
            <a:pPr indent="-285750">
              <a:buFont typeface="Arial" panose="020B0604020202020204" pitchFamily="34" charset="0"/>
              <a:buChar char="•"/>
            </a:pPr>
            <a:r>
              <a:rPr lang="ru-RU" sz="1400" dirty="0">
                <a:latin typeface="Arial" panose="020B0604020202020204" pitchFamily="34" charset="0"/>
                <a:cs typeface="Arial" panose="020B0604020202020204" pitchFamily="34" charset="0"/>
              </a:rPr>
              <a:t>обоснованность, </a:t>
            </a:r>
          </a:p>
          <a:p>
            <a:pPr indent="-285750">
              <a:buFont typeface="Arial" panose="020B0604020202020204" pitchFamily="34" charset="0"/>
              <a:buChar char="•"/>
            </a:pPr>
            <a:r>
              <a:rPr lang="ru-RU" sz="1400" dirty="0" smtClean="0">
                <a:latin typeface="Arial" panose="020B0604020202020204" pitchFamily="34" charset="0"/>
                <a:cs typeface="Arial" panose="020B0604020202020204" pitchFamily="34" charset="0"/>
              </a:rPr>
              <a:t>своевременность</a:t>
            </a:r>
            <a:r>
              <a:rPr lang="ru-RU" sz="1400" dirty="0">
                <a:latin typeface="Arial" panose="020B0604020202020204" pitchFamily="34" charset="0"/>
                <a:cs typeface="Arial" panose="020B0604020202020204" pitchFamily="34" charset="0"/>
              </a:rPr>
              <a:t>, </a:t>
            </a:r>
          </a:p>
          <a:p>
            <a:pPr indent="-285750">
              <a:buFont typeface="Arial" panose="020B0604020202020204" pitchFamily="34" charset="0"/>
              <a:buChar char="•"/>
            </a:pPr>
            <a:r>
              <a:rPr lang="ru-RU" sz="1400" dirty="0">
                <a:latin typeface="Arial" panose="020B0604020202020204" pitchFamily="34" charset="0"/>
                <a:cs typeface="Arial" panose="020B0604020202020204" pitchFamily="34" charset="0"/>
              </a:rPr>
              <a:t>эффективность </a:t>
            </a:r>
          </a:p>
          <a:p>
            <a:pPr indent="-285750">
              <a:buFont typeface="Arial" panose="020B0604020202020204" pitchFamily="34" charset="0"/>
              <a:buChar char="•"/>
            </a:pPr>
            <a:r>
              <a:rPr lang="ru-RU" sz="1400" dirty="0">
                <a:latin typeface="Arial" panose="020B0604020202020204" pitchFamily="34" charset="0"/>
                <a:cs typeface="Arial" panose="020B0604020202020204" pitchFamily="34" charset="0"/>
              </a:rPr>
              <a:t>результативность расходов на закупки по планируемым к заключению, заключенным и исполненным контрактам.</a:t>
            </a:r>
          </a:p>
        </p:txBody>
      </p:sp>
    </p:spTree>
    <p:custDataLst>
      <p:tags r:id="rId1"/>
    </p:custDataLst>
    <p:extLst>
      <p:ext uri="{BB962C8B-B14F-4D97-AF65-F5344CB8AC3E}">
        <p14:creationId xmlns:p14="http://schemas.microsoft.com/office/powerpoint/2010/main" val="2953782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81"/>
            <a:ext cx="8229600" cy="565569"/>
          </a:xfrm>
        </p:spPr>
        <p:txBody>
          <a:bodyPr>
            <a:normAutofit/>
          </a:bodyPr>
          <a:lstStyle/>
          <a:p>
            <a:pPr algn="ctr"/>
            <a:r>
              <a:rPr lang="ru-RU" sz="2000" b="1" dirty="0" smtClean="0"/>
              <a:t>Административная ответственность</a:t>
            </a:r>
            <a:endParaRPr lang="ru-RU" sz="2000" b="1" dirty="0"/>
          </a:p>
        </p:txBody>
      </p:sp>
      <p:graphicFrame>
        <p:nvGraphicFramePr>
          <p:cNvPr id="3" name="Таблица 2"/>
          <p:cNvGraphicFramePr>
            <a:graphicFrameLocks noGrp="1"/>
          </p:cNvGraphicFramePr>
          <p:nvPr>
            <p:extLst>
              <p:ext uri="{D42A27DB-BD31-4B8C-83A1-F6EECF244321}">
                <p14:modId xmlns:p14="http://schemas.microsoft.com/office/powerpoint/2010/main" val="964046366"/>
              </p:ext>
            </p:extLst>
          </p:nvPr>
        </p:nvGraphicFramePr>
        <p:xfrm>
          <a:off x="1259632" y="1131590"/>
          <a:ext cx="6505575" cy="2450402"/>
        </p:xfrm>
        <a:graphic>
          <a:graphicData uri="http://schemas.openxmlformats.org/drawingml/2006/table">
            <a:tbl>
              <a:tblPr firstRow="1" firstCol="1" bandRow="1"/>
              <a:tblGrid>
                <a:gridCol w="2168525"/>
                <a:gridCol w="2168525"/>
                <a:gridCol w="2168525"/>
              </a:tblGrid>
              <a:tr h="213360">
                <a:tc gridSpan="3">
                  <a:txBody>
                    <a:bodyPr/>
                    <a:lstStyle/>
                    <a:p>
                      <a:pPr algn="ctr">
                        <a:lnSpc>
                          <a:spcPct val="115000"/>
                        </a:lnSpc>
                        <a:spcAft>
                          <a:spcPts val="1125"/>
                        </a:spcAft>
                      </a:pPr>
                      <a:r>
                        <a:rPr lang="ru-RU" sz="1650" dirty="0">
                          <a:effectLst/>
                          <a:latin typeface="Times New Roman"/>
                          <a:ea typeface="Times New Roman"/>
                          <a:cs typeface="Times New Roman"/>
                        </a:rPr>
                        <a:t>Нарушение сроков возврата обеспечения </a:t>
                      </a:r>
                      <a:r>
                        <a:rPr lang="ru-RU" sz="1650" dirty="0" smtClean="0">
                          <a:effectLst/>
                          <a:latin typeface="Times New Roman"/>
                          <a:ea typeface="Times New Roman"/>
                          <a:cs typeface="Times New Roman"/>
                        </a:rPr>
                        <a:t>заявок </a:t>
                      </a:r>
                      <a:r>
                        <a:rPr lang="ru-RU" sz="1650" dirty="0" smtClean="0">
                          <a:solidFill>
                            <a:srgbClr val="C00000"/>
                          </a:solidFill>
                          <a:effectLst/>
                          <a:latin typeface="Times New Roman"/>
                          <a:ea typeface="Times New Roman"/>
                          <a:cs typeface="Times New Roman"/>
                        </a:rPr>
                        <a:t>(неактуально</a:t>
                      </a:r>
                      <a:r>
                        <a:rPr lang="ru-RU" sz="1650" baseline="0" dirty="0" smtClean="0">
                          <a:solidFill>
                            <a:srgbClr val="C00000"/>
                          </a:solidFill>
                          <a:effectLst/>
                          <a:latin typeface="Times New Roman"/>
                          <a:ea typeface="Times New Roman"/>
                          <a:cs typeface="Times New Roman"/>
                        </a:rPr>
                        <a:t> для электронных процедур)</a:t>
                      </a:r>
                      <a:endParaRPr lang="ru-RU" sz="1100" dirty="0">
                        <a:solidFill>
                          <a:srgbClr val="C00000"/>
                        </a:solidFill>
                        <a:effectLst/>
                        <a:latin typeface="Calibri"/>
                        <a:ea typeface="Calibri"/>
                        <a:cs typeface="Times New Roman"/>
                      </a:endParaRPr>
                    </a:p>
                  </a:txBody>
                  <a:tcPr marL="76200" marR="76200" marT="76200" marB="76200">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213360">
                <a:tc gridSpan="3">
                  <a:txBody>
                    <a:bodyPr/>
                    <a:lstStyle/>
                    <a:p>
                      <a:pPr>
                        <a:lnSpc>
                          <a:spcPts val="1740"/>
                        </a:lnSpc>
                        <a:spcAft>
                          <a:spcPts val="0"/>
                        </a:spcAft>
                      </a:pPr>
                      <a:r>
                        <a:rPr lang="ru-RU" sz="1200" dirty="0">
                          <a:effectLst/>
                          <a:latin typeface="Times New Roman"/>
                          <a:ea typeface="Times New Roman"/>
                          <a:cs typeface="Times New Roman"/>
                        </a:rPr>
                        <a:t>Деньги, внесенные участниками в качестве обеспечения заявок, возвращены с нарушением порядка или срока:</a:t>
                      </a:r>
                      <a:endParaRPr lang="ru-RU" sz="1100" dirty="0">
                        <a:effectLst/>
                        <a:latin typeface="Calibri"/>
                        <a:ea typeface="Calibri"/>
                        <a:cs typeface="Times New Roman"/>
                      </a:endParaRPr>
                    </a:p>
                  </a:txBody>
                  <a:tcPr marL="76200" marR="76200" marT="76200" marB="76200">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213360">
                <a:tc>
                  <a:txBody>
                    <a:bodyPr/>
                    <a:lstStyle/>
                    <a:p>
                      <a:pPr>
                        <a:lnSpc>
                          <a:spcPts val="1740"/>
                        </a:lnSpc>
                        <a:spcAft>
                          <a:spcPts val="0"/>
                        </a:spcAft>
                      </a:pPr>
                      <a:r>
                        <a:rPr lang="ru-RU" sz="1200">
                          <a:effectLst/>
                          <a:latin typeface="Times New Roman"/>
                          <a:ea typeface="Times New Roman"/>
                          <a:cs typeface="Times New Roman"/>
                        </a:rPr>
                        <a:t>ч.1</a:t>
                      </a:r>
                      <a:br>
                        <a:rPr lang="ru-RU" sz="1200">
                          <a:effectLst/>
                          <a:latin typeface="Times New Roman"/>
                          <a:ea typeface="Times New Roman"/>
                          <a:cs typeface="Times New Roman"/>
                        </a:rPr>
                      </a:br>
                      <a:r>
                        <a:rPr lang="ru-RU" sz="1200">
                          <a:effectLst/>
                          <a:latin typeface="Times New Roman"/>
                          <a:ea typeface="Times New Roman"/>
                          <a:cs typeface="Times New Roman"/>
                        </a:rPr>
                        <a:t>ст.7.31.1</a:t>
                      </a:r>
                      <a:endParaRPr lang="ru-RU" sz="1100">
                        <a:effectLst/>
                        <a:latin typeface="Calibri"/>
                        <a:ea typeface="Calibri"/>
                        <a:cs typeface="Times New Roman"/>
                      </a:endParaRPr>
                    </a:p>
                  </a:txBody>
                  <a:tcPr marL="76200" marR="76200" marT="76200" marB="76200">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tcPr>
                </a:tc>
                <a:tc>
                  <a:txBody>
                    <a:bodyPr/>
                    <a:lstStyle/>
                    <a:p>
                      <a:pPr marL="342900" lvl="0" indent="-342900">
                        <a:lnSpc>
                          <a:spcPts val="1740"/>
                        </a:lnSpc>
                        <a:spcAft>
                          <a:spcPts val="525"/>
                        </a:spcAft>
                        <a:buSzPts val="1000"/>
                        <a:buFont typeface="Symbol"/>
                        <a:buChar char=""/>
                        <a:tabLst>
                          <a:tab pos="457200" algn="l"/>
                        </a:tabLst>
                      </a:pPr>
                      <a:r>
                        <a:rPr lang="ru-RU" sz="1200">
                          <a:effectLst/>
                          <a:latin typeface="Times New Roman"/>
                          <a:ea typeface="Times New Roman"/>
                          <a:cs typeface="Times New Roman"/>
                        </a:rPr>
                        <a:t>не более, чем на 3 рабочих дня,</a:t>
                      </a:r>
                      <a:endParaRPr lang="ru-RU" sz="1100">
                        <a:effectLst/>
                        <a:latin typeface="Calibri"/>
                        <a:ea typeface="Calibri"/>
                        <a:cs typeface="Times New Roman"/>
                      </a:endParaRPr>
                    </a:p>
                  </a:txBody>
                  <a:tcPr marL="76200" marR="76200" marT="76200" marB="76200">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tcPr>
                </a:tc>
                <a:tc>
                  <a:txBody>
                    <a:bodyPr/>
                    <a:lstStyle/>
                    <a:p>
                      <a:pPr>
                        <a:lnSpc>
                          <a:spcPts val="1740"/>
                        </a:lnSpc>
                        <a:spcAft>
                          <a:spcPts val="0"/>
                        </a:spcAft>
                      </a:pPr>
                      <a:r>
                        <a:rPr lang="ru-RU" sz="1200" dirty="0">
                          <a:effectLst/>
                          <a:latin typeface="Times New Roman"/>
                          <a:ea typeface="Times New Roman"/>
                          <a:cs typeface="Times New Roman"/>
                        </a:rPr>
                        <a:t>5 000 ₽ — должностное лицо</a:t>
                      </a:r>
                      <a:br>
                        <a:rPr lang="ru-RU" sz="1200" dirty="0">
                          <a:effectLst/>
                          <a:latin typeface="Times New Roman"/>
                          <a:ea typeface="Times New Roman"/>
                          <a:cs typeface="Times New Roman"/>
                        </a:rPr>
                      </a:br>
                      <a:r>
                        <a:rPr lang="ru-RU" sz="1200" dirty="0">
                          <a:effectLst/>
                          <a:latin typeface="Times New Roman"/>
                          <a:ea typeface="Times New Roman"/>
                          <a:cs typeface="Times New Roman"/>
                        </a:rPr>
                        <a:t>30 000 ₽ — </a:t>
                      </a:r>
                      <a:r>
                        <a:rPr lang="ru-RU" sz="1200" dirty="0" err="1">
                          <a:effectLst/>
                          <a:latin typeface="Times New Roman"/>
                          <a:ea typeface="Times New Roman"/>
                          <a:cs typeface="Times New Roman"/>
                        </a:rPr>
                        <a:t>юрлицо</a:t>
                      </a:r>
                      <a:endParaRPr lang="ru-RU" sz="1100" dirty="0">
                        <a:effectLst/>
                        <a:latin typeface="Calibri"/>
                        <a:ea typeface="Calibri"/>
                        <a:cs typeface="Times New Roman"/>
                      </a:endParaRPr>
                    </a:p>
                  </a:txBody>
                  <a:tcPr marL="76200" marR="76200" marT="76200" marB="76200">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tcPr>
                </a:tc>
              </a:tr>
              <a:tr h="213360">
                <a:tc>
                  <a:txBody>
                    <a:bodyPr/>
                    <a:lstStyle/>
                    <a:p>
                      <a:pPr>
                        <a:lnSpc>
                          <a:spcPts val="1740"/>
                        </a:lnSpc>
                        <a:spcAft>
                          <a:spcPts val="0"/>
                        </a:spcAft>
                      </a:pPr>
                      <a:r>
                        <a:rPr lang="ru-RU" sz="1200">
                          <a:effectLst/>
                          <a:latin typeface="Times New Roman"/>
                          <a:ea typeface="Times New Roman"/>
                          <a:cs typeface="Times New Roman"/>
                        </a:rPr>
                        <a:t>ч.2</a:t>
                      </a:r>
                      <a:br>
                        <a:rPr lang="ru-RU" sz="1200">
                          <a:effectLst/>
                          <a:latin typeface="Times New Roman"/>
                          <a:ea typeface="Times New Roman"/>
                          <a:cs typeface="Times New Roman"/>
                        </a:rPr>
                      </a:br>
                      <a:r>
                        <a:rPr lang="ru-RU" sz="1200">
                          <a:effectLst/>
                          <a:latin typeface="Times New Roman"/>
                          <a:ea typeface="Times New Roman"/>
                          <a:cs typeface="Times New Roman"/>
                        </a:rPr>
                        <a:t>ст.7.31.1</a:t>
                      </a:r>
                      <a:endParaRPr lang="ru-RU" sz="1100">
                        <a:effectLst/>
                        <a:latin typeface="Calibri"/>
                        <a:ea typeface="Calibri"/>
                        <a:cs typeface="Times New Roman"/>
                      </a:endParaRPr>
                    </a:p>
                  </a:txBody>
                  <a:tcPr marL="76200" marR="76200" marT="76200" marB="76200">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tcPr>
                </a:tc>
                <a:tc>
                  <a:txBody>
                    <a:bodyPr/>
                    <a:lstStyle/>
                    <a:p>
                      <a:pPr marL="342900" lvl="0" indent="-342900">
                        <a:lnSpc>
                          <a:spcPts val="1740"/>
                        </a:lnSpc>
                        <a:spcAft>
                          <a:spcPts val="525"/>
                        </a:spcAft>
                        <a:buSzPts val="1000"/>
                        <a:buFont typeface="Symbol"/>
                        <a:buChar char=""/>
                        <a:tabLst>
                          <a:tab pos="457200" algn="l"/>
                        </a:tabLst>
                      </a:pPr>
                      <a:r>
                        <a:rPr lang="ru-RU" sz="1200">
                          <a:effectLst/>
                          <a:latin typeface="Times New Roman"/>
                          <a:ea typeface="Times New Roman"/>
                          <a:cs typeface="Times New Roman"/>
                        </a:rPr>
                        <a:t>более, чем на 3 рабочих дня.</a:t>
                      </a:r>
                      <a:endParaRPr lang="ru-RU" sz="1100">
                        <a:effectLst/>
                        <a:latin typeface="Calibri"/>
                        <a:ea typeface="Calibri"/>
                        <a:cs typeface="Times New Roman"/>
                      </a:endParaRPr>
                    </a:p>
                  </a:txBody>
                  <a:tcPr marL="76200" marR="76200" marT="76200" marB="76200">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tcPr>
                </a:tc>
                <a:tc>
                  <a:txBody>
                    <a:bodyPr/>
                    <a:lstStyle/>
                    <a:p>
                      <a:pPr>
                        <a:lnSpc>
                          <a:spcPts val="1740"/>
                        </a:lnSpc>
                        <a:spcAft>
                          <a:spcPts val="0"/>
                        </a:spcAft>
                      </a:pPr>
                      <a:r>
                        <a:rPr lang="ru-RU" sz="1200" dirty="0">
                          <a:effectLst/>
                          <a:latin typeface="Times New Roman"/>
                          <a:ea typeface="Times New Roman"/>
                          <a:cs typeface="Times New Roman"/>
                        </a:rPr>
                        <a:t>15 000 ₽ — должностное лицо</a:t>
                      </a:r>
                      <a:br>
                        <a:rPr lang="ru-RU" sz="1200" dirty="0">
                          <a:effectLst/>
                          <a:latin typeface="Times New Roman"/>
                          <a:ea typeface="Times New Roman"/>
                          <a:cs typeface="Times New Roman"/>
                        </a:rPr>
                      </a:br>
                      <a:r>
                        <a:rPr lang="ru-RU" sz="1200" dirty="0">
                          <a:effectLst/>
                          <a:latin typeface="Times New Roman"/>
                          <a:ea typeface="Times New Roman"/>
                          <a:cs typeface="Times New Roman"/>
                        </a:rPr>
                        <a:t>90 000 ₽ — </a:t>
                      </a:r>
                      <a:r>
                        <a:rPr lang="ru-RU" sz="1200" dirty="0" err="1">
                          <a:effectLst/>
                          <a:latin typeface="Times New Roman"/>
                          <a:ea typeface="Times New Roman"/>
                          <a:cs typeface="Times New Roman"/>
                        </a:rPr>
                        <a:t>юрлицо</a:t>
                      </a:r>
                      <a:endParaRPr lang="ru-RU" sz="1100" dirty="0">
                        <a:effectLst/>
                        <a:latin typeface="Calibri"/>
                        <a:ea typeface="Calibri"/>
                        <a:cs typeface="Times New Roman"/>
                      </a:endParaRPr>
                    </a:p>
                  </a:txBody>
                  <a:tcPr marL="76200" marR="76200" marT="76200" marB="76200">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tcPr>
                </a:tc>
              </a:tr>
            </a:tbl>
          </a:graphicData>
        </a:graphic>
      </p:graphicFrame>
    </p:spTree>
    <p:custDataLst>
      <p:tags r:id="rId1"/>
    </p:custDataLst>
    <p:extLst>
      <p:ext uri="{BB962C8B-B14F-4D97-AF65-F5344CB8AC3E}">
        <p14:creationId xmlns:p14="http://schemas.microsoft.com/office/powerpoint/2010/main" val="1025115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81"/>
            <a:ext cx="8229600" cy="565569"/>
          </a:xfrm>
        </p:spPr>
        <p:txBody>
          <a:bodyPr>
            <a:normAutofit/>
          </a:bodyPr>
          <a:lstStyle/>
          <a:p>
            <a:pPr algn="ctr"/>
            <a:r>
              <a:rPr lang="ru-RU" sz="2000" b="1" dirty="0" smtClean="0"/>
              <a:t>Административная ответственность</a:t>
            </a:r>
            <a:endParaRPr lang="ru-RU" sz="2000" b="1" dirty="0"/>
          </a:p>
        </p:txBody>
      </p:sp>
      <p:graphicFrame>
        <p:nvGraphicFramePr>
          <p:cNvPr id="6" name="Таблица 5"/>
          <p:cNvGraphicFramePr>
            <a:graphicFrameLocks noGrp="1"/>
          </p:cNvGraphicFramePr>
          <p:nvPr>
            <p:extLst>
              <p:ext uri="{D42A27DB-BD31-4B8C-83A1-F6EECF244321}">
                <p14:modId xmlns:p14="http://schemas.microsoft.com/office/powerpoint/2010/main" val="1852641859"/>
              </p:ext>
            </p:extLst>
          </p:nvPr>
        </p:nvGraphicFramePr>
        <p:xfrm>
          <a:off x="971600" y="843558"/>
          <a:ext cx="7344817" cy="3847368"/>
        </p:xfrm>
        <a:graphic>
          <a:graphicData uri="http://schemas.openxmlformats.org/drawingml/2006/table">
            <a:tbl>
              <a:tblPr firstRow="1" firstCol="1" bandRow="1">
                <a:tableStyleId>{5940675A-B579-460E-94D1-54222C63F5DA}</a:tableStyleId>
              </a:tblPr>
              <a:tblGrid>
                <a:gridCol w="1008113"/>
                <a:gridCol w="3236013"/>
                <a:gridCol w="3100691"/>
              </a:tblGrid>
              <a:tr h="179959">
                <a:tc gridSpan="3">
                  <a:txBody>
                    <a:bodyPr/>
                    <a:lstStyle/>
                    <a:p>
                      <a:pPr algn="ctr">
                        <a:lnSpc>
                          <a:spcPct val="100000"/>
                        </a:lnSpc>
                        <a:spcAft>
                          <a:spcPts val="0"/>
                        </a:spcAft>
                      </a:pPr>
                      <a:r>
                        <a:rPr lang="ru-RU" sz="1200" b="1" dirty="0">
                          <a:solidFill>
                            <a:srgbClr val="C00000"/>
                          </a:solidFill>
                          <a:effectLst/>
                        </a:rPr>
                        <a:t>Нарушения при заключении, исполнении и изменении контрактов</a:t>
                      </a:r>
                      <a:endParaRPr lang="ru-RU" sz="1200" b="1" dirty="0">
                        <a:solidFill>
                          <a:srgbClr val="C00000"/>
                        </a:solidFill>
                        <a:effectLst/>
                        <a:latin typeface="Calibri"/>
                        <a:ea typeface="Calibri"/>
                        <a:cs typeface="Times New Roman"/>
                      </a:endParaRPr>
                    </a:p>
                  </a:txBody>
                  <a:tcPr marL="31054" marR="31054" marT="31054" marB="31054"/>
                </a:tc>
                <a:tc hMerge="1">
                  <a:txBody>
                    <a:bodyPr/>
                    <a:lstStyle/>
                    <a:p>
                      <a:endParaRPr lang="ru-RU"/>
                    </a:p>
                  </a:txBody>
                  <a:tcPr/>
                </a:tc>
                <a:tc hMerge="1">
                  <a:txBody>
                    <a:bodyPr/>
                    <a:lstStyle/>
                    <a:p>
                      <a:endParaRPr lang="ru-RU"/>
                    </a:p>
                  </a:txBody>
                  <a:tcPr/>
                </a:tc>
              </a:tr>
              <a:tr h="590031">
                <a:tc>
                  <a:txBody>
                    <a:bodyPr/>
                    <a:lstStyle/>
                    <a:p>
                      <a:pPr>
                        <a:lnSpc>
                          <a:spcPct val="100000"/>
                        </a:lnSpc>
                        <a:spcAft>
                          <a:spcPts val="0"/>
                        </a:spcAft>
                      </a:pPr>
                      <a:r>
                        <a:rPr lang="ru-RU" sz="1200" dirty="0">
                          <a:effectLst/>
                        </a:rPr>
                        <a:t>ч.1</a:t>
                      </a:r>
                      <a:br>
                        <a:rPr lang="ru-RU" sz="1200" dirty="0">
                          <a:effectLst/>
                        </a:rPr>
                      </a:br>
                      <a:r>
                        <a:rPr lang="ru-RU" sz="1200" dirty="0">
                          <a:effectLst/>
                        </a:rPr>
                        <a:t>ст.7.32</a:t>
                      </a:r>
                      <a:endParaRPr lang="ru-RU" sz="1200" dirty="0">
                        <a:effectLst/>
                        <a:latin typeface="Calibri"/>
                        <a:ea typeface="Calibri"/>
                        <a:cs typeface="Times New Roman"/>
                      </a:endParaRPr>
                    </a:p>
                  </a:txBody>
                  <a:tcPr marL="31054" marR="31054" marT="31054" marB="31054"/>
                </a:tc>
                <a:tc>
                  <a:txBody>
                    <a:bodyPr/>
                    <a:lstStyle/>
                    <a:p>
                      <a:pPr>
                        <a:lnSpc>
                          <a:spcPct val="100000"/>
                        </a:lnSpc>
                        <a:spcAft>
                          <a:spcPts val="0"/>
                        </a:spcAft>
                      </a:pPr>
                      <a:r>
                        <a:rPr lang="ru-RU" sz="1200" dirty="0">
                          <a:effectLst/>
                        </a:rPr>
                        <a:t>При заключении контракта нарушены объявленные заказчиком условия определения поставщика или условия исполнения контракта.</a:t>
                      </a:r>
                      <a:endParaRPr lang="ru-RU" sz="1200" dirty="0">
                        <a:effectLst/>
                        <a:latin typeface="Calibri"/>
                        <a:ea typeface="Calibri"/>
                        <a:cs typeface="Times New Roman"/>
                      </a:endParaRPr>
                    </a:p>
                  </a:txBody>
                  <a:tcPr marL="31054" marR="31054" marT="31054" marB="31054"/>
                </a:tc>
                <a:tc>
                  <a:txBody>
                    <a:bodyPr/>
                    <a:lstStyle/>
                    <a:p>
                      <a:pPr>
                        <a:lnSpc>
                          <a:spcPct val="100000"/>
                        </a:lnSpc>
                        <a:spcAft>
                          <a:spcPts val="0"/>
                        </a:spcAft>
                      </a:pPr>
                      <a:r>
                        <a:rPr lang="ru-RU" sz="1200">
                          <a:effectLst/>
                        </a:rPr>
                        <a:t>должностное лицо — 1% от НМЦК, но не менее 5 000 и не более 30 000 юрлицо — 1% от НМЦК, но не менее 50 000 и не более 300 000</a:t>
                      </a:r>
                      <a:endParaRPr lang="ru-RU" sz="1200">
                        <a:effectLst/>
                        <a:latin typeface="Calibri"/>
                        <a:ea typeface="Calibri"/>
                        <a:cs typeface="Times New Roman"/>
                      </a:endParaRPr>
                    </a:p>
                  </a:txBody>
                  <a:tcPr marL="31054" marR="31054" marT="31054" marB="31054"/>
                </a:tc>
              </a:tr>
              <a:tr h="766005">
                <a:tc>
                  <a:txBody>
                    <a:bodyPr/>
                    <a:lstStyle/>
                    <a:p>
                      <a:pPr>
                        <a:lnSpc>
                          <a:spcPct val="100000"/>
                        </a:lnSpc>
                        <a:spcAft>
                          <a:spcPts val="0"/>
                        </a:spcAft>
                      </a:pPr>
                      <a:r>
                        <a:rPr lang="ru-RU" sz="1200" dirty="0">
                          <a:effectLst/>
                        </a:rPr>
                        <a:t>ч.2</a:t>
                      </a:r>
                      <a:br>
                        <a:rPr lang="ru-RU" sz="1200" dirty="0">
                          <a:effectLst/>
                        </a:rPr>
                      </a:br>
                      <a:r>
                        <a:rPr lang="ru-RU" sz="1200" dirty="0">
                          <a:effectLst/>
                        </a:rPr>
                        <a:t>ст.7.32</a:t>
                      </a:r>
                      <a:endParaRPr lang="ru-RU" sz="1200" dirty="0">
                        <a:effectLst/>
                        <a:latin typeface="Calibri"/>
                        <a:ea typeface="Calibri"/>
                        <a:cs typeface="Times New Roman"/>
                      </a:endParaRPr>
                    </a:p>
                  </a:txBody>
                  <a:tcPr marL="31054" marR="31054" marT="31054" marB="31054"/>
                </a:tc>
                <a:tc>
                  <a:txBody>
                    <a:bodyPr/>
                    <a:lstStyle/>
                    <a:p>
                      <a:pPr marL="342900" lvl="0" indent="-342900">
                        <a:lnSpc>
                          <a:spcPct val="100000"/>
                        </a:lnSpc>
                        <a:spcAft>
                          <a:spcPts val="0"/>
                        </a:spcAft>
                        <a:buSzPts val="1000"/>
                        <a:buFont typeface="Symbol"/>
                        <a:buChar char=""/>
                        <a:tabLst>
                          <a:tab pos="457200" algn="l"/>
                        </a:tabLst>
                      </a:pPr>
                      <a:r>
                        <a:rPr lang="ru-RU" sz="1200" dirty="0">
                          <a:effectLst/>
                        </a:rPr>
                        <a:t>Это повлекло дополнительные расходы бюджетных средств или уменьшение количества поставляемых товаров, объема выполняемых работ и услуг.</a:t>
                      </a:r>
                      <a:endParaRPr lang="ru-RU" sz="1200" dirty="0">
                        <a:effectLst/>
                        <a:latin typeface="Calibri"/>
                        <a:ea typeface="Calibri"/>
                        <a:cs typeface="Times New Roman"/>
                      </a:endParaRPr>
                    </a:p>
                  </a:txBody>
                  <a:tcPr marL="31054" marR="31054" marT="31054" marB="31054"/>
                </a:tc>
                <a:tc>
                  <a:txBody>
                    <a:bodyPr/>
                    <a:lstStyle/>
                    <a:p>
                      <a:pPr>
                        <a:lnSpc>
                          <a:spcPct val="100000"/>
                        </a:lnSpc>
                        <a:spcAft>
                          <a:spcPts val="0"/>
                        </a:spcAft>
                      </a:pPr>
                      <a:r>
                        <a:rPr lang="ru-RU" sz="1200" dirty="0">
                          <a:effectLst/>
                        </a:rPr>
                        <a:t>должностное лицо — двукратный размер дополнительно израсходованных средств или цен товаров, работ, услуг, которые стали предметом правонарушения</a:t>
                      </a:r>
                      <a:endParaRPr lang="ru-RU" sz="1200" dirty="0">
                        <a:effectLst/>
                        <a:latin typeface="Calibri"/>
                        <a:ea typeface="Calibri"/>
                        <a:cs typeface="Times New Roman"/>
                      </a:endParaRPr>
                    </a:p>
                  </a:txBody>
                  <a:tcPr marL="31054" marR="31054" marT="31054" marB="31054"/>
                </a:tc>
              </a:tr>
              <a:tr h="414057">
                <a:tc>
                  <a:txBody>
                    <a:bodyPr/>
                    <a:lstStyle/>
                    <a:p>
                      <a:pPr>
                        <a:lnSpc>
                          <a:spcPct val="100000"/>
                        </a:lnSpc>
                        <a:spcAft>
                          <a:spcPts val="0"/>
                        </a:spcAft>
                      </a:pPr>
                      <a:r>
                        <a:rPr lang="ru-RU" sz="1200">
                          <a:effectLst/>
                        </a:rPr>
                        <a:t>ч.3</a:t>
                      </a:r>
                      <a:br>
                        <a:rPr lang="ru-RU" sz="1200">
                          <a:effectLst/>
                        </a:rPr>
                      </a:br>
                      <a:r>
                        <a:rPr lang="ru-RU" sz="1200">
                          <a:effectLst/>
                        </a:rPr>
                        <a:t>ст.7.32</a:t>
                      </a:r>
                      <a:endParaRPr lang="ru-RU" sz="1200">
                        <a:effectLst/>
                        <a:latin typeface="Calibri"/>
                        <a:ea typeface="Calibri"/>
                        <a:cs typeface="Times New Roman"/>
                      </a:endParaRPr>
                    </a:p>
                  </a:txBody>
                  <a:tcPr marL="31054" marR="31054" marT="31054" marB="31054"/>
                </a:tc>
                <a:tc>
                  <a:txBody>
                    <a:bodyPr/>
                    <a:lstStyle/>
                    <a:p>
                      <a:pPr>
                        <a:lnSpc>
                          <a:spcPct val="100000"/>
                        </a:lnSpc>
                        <a:spcAft>
                          <a:spcPts val="0"/>
                        </a:spcAft>
                      </a:pPr>
                      <a:r>
                        <a:rPr lang="ru-RU" sz="1200" dirty="0">
                          <a:effectLst/>
                        </a:rPr>
                        <a:t>Заказчик нарушил сроки заключения контракта или уклонился от его заключения.</a:t>
                      </a:r>
                      <a:endParaRPr lang="ru-RU" sz="1200" dirty="0">
                        <a:effectLst/>
                        <a:latin typeface="Calibri"/>
                        <a:ea typeface="Calibri"/>
                        <a:cs typeface="Times New Roman"/>
                      </a:endParaRPr>
                    </a:p>
                  </a:txBody>
                  <a:tcPr marL="31054" marR="31054" marT="31054" marB="31054"/>
                </a:tc>
                <a:tc>
                  <a:txBody>
                    <a:bodyPr/>
                    <a:lstStyle/>
                    <a:p>
                      <a:pPr>
                        <a:lnSpc>
                          <a:spcPct val="100000"/>
                        </a:lnSpc>
                        <a:spcAft>
                          <a:spcPts val="0"/>
                        </a:spcAft>
                      </a:pPr>
                      <a:r>
                        <a:rPr lang="ru-RU" sz="1200">
                          <a:effectLst/>
                        </a:rPr>
                        <a:t>50 000 ₽ — должностное лицо</a:t>
                      </a:r>
                      <a:endParaRPr lang="ru-RU" sz="1200">
                        <a:effectLst/>
                        <a:latin typeface="Calibri"/>
                        <a:ea typeface="Calibri"/>
                        <a:cs typeface="Times New Roman"/>
                      </a:endParaRPr>
                    </a:p>
                  </a:txBody>
                  <a:tcPr marL="31054" marR="31054" marT="31054" marB="31054"/>
                </a:tc>
              </a:tr>
              <a:tr h="502044">
                <a:tc>
                  <a:txBody>
                    <a:bodyPr/>
                    <a:lstStyle/>
                    <a:p>
                      <a:pPr>
                        <a:lnSpc>
                          <a:spcPct val="100000"/>
                        </a:lnSpc>
                        <a:spcAft>
                          <a:spcPts val="0"/>
                        </a:spcAft>
                      </a:pPr>
                      <a:r>
                        <a:rPr lang="ru-RU" sz="1200">
                          <a:effectLst/>
                        </a:rPr>
                        <a:t>ч.4</a:t>
                      </a:r>
                      <a:br>
                        <a:rPr lang="ru-RU" sz="1200">
                          <a:effectLst/>
                        </a:rPr>
                      </a:br>
                      <a:r>
                        <a:rPr lang="ru-RU" sz="1200">
                          <a:effectLst/>
                        </a:rPr>
                        <a:t>ст.7.32</a:t>
                      </a:r>
                      <a:endParaRPr lang="ru-RU" sz="1200">
                        <a:effectLst/>
                        <a:latin typeface="Calibri"/>
                        <a:ea typeface="Calibri"/>
                        <a:cs typeface="Times New Roman"/>
                      </a:endParaRPr>
                    </a:p>
                  </a:txBody>
                  <a:tcPr marL="31054" marR="31054" marT="31054" marB="31054"/>
                </a:tc>
                <a:tc>
                  <a:txBody>
                    <a:bodyPr/>
                    <a:lstStyle/>
                    <a:p>
                      <a:pPr>
                        <a:lnSpc>
                          <a:spcPct val="100000"/>
                        </a:lnSpc>
                        <a:spcAft>
                          <a:spcPts val="0"/>
                        </a:spcAft>
                      </a:pPr>
                      <a:r>
                        <a:rPr lang="ru-RU" sz="1200" dirty="0">
                          <a:effectLst/>
                        </a:rPr>
                        <a:t>Заказчик изменил условия контракта (в том числе увеличил цену товаров, работ, услуг), если 44-ФЗ запрещает менять условия.</a:t>
                      </a:r>
                      <a:endParaRPr lang="ru-RU" sz="1200" dirty="0">
                        <a:effectLst/>
                        <a:latin typeface="Calibri"/>
                        <a:ea typeface="Calibri"/>
                        <a:cs typeface="Times New Roman"/>
                      </a:endParaRPr>
                    </a:p>
                  </a:txBody>
                  <a:tcPr marL="31054" marR="31054" marT="31054" marB="31054"/>
                </a:tc>
                <a:tc>
                  <a:txBody>
                    <a:bodyPr/>
                    <a:lstStyle/>
                    <a:p>
                      <a:pPr>
                        <a:lnSpc>
                          <a:spcPct val="100000"/>
                        </a:lnSpc>
                        <a:spcAft>
                          <a:spcPts val="0"/>
                        </a:spcAft>
                      </a:pPr>
                      <a:r>
                        <a:rPr lang="ru-RU" sz="1200" dirty="0">
                          <a:effectLst/>
                        </a:rPr>
                        <a:t>20 000 ₽ — должностное лицо</a:t>
                      </a:r>
                      <a:br>
                        <a:rPr lang="ru-RU" sz="1200" dirty="0">
                          <a:effectLst/>
                        </a:rPr>
                      </a:br>
                      <a:r>
                        <a:rPr lang="ru-RU" sz="1200" dirty="0">
                          <a:effectLst/>
                        </a:rPr>
                        <a:t>200 000 ₽ — </a:t>
                      </a:r>
                      <a:r>
                        <a:rPr lang="ru-RU" sz="1200" dirty="0" err="1">
                          <a:effectLst/>
                        </a:rPr>
                        <a:t>юрлицо</a:t>
                      </a:r>
                      <a:endParaRPr lang="ru-RU" sz="1200" dirty="0">
                        <a:effectLst/>
                        <a:latin typeface="Calibri"/>
                        <a:ea typeface="Calibri"/>
                        <a:cs typeface="Times New Roman"/>
                      </a:endParaRPr>
                    </a:p>
                  </a:txBody>
                  <a:tcPr marL="31054" marR="31054" marT="31054" marB="31054"/>
                </a:tc>
              </a:tr>
              <a:tr h="941979">
                <a:tc>
                  <a:txBody>
                    <a:bodyPr/>
                    <a:lstStyle/>
                    <a:p>
                      <a:pPr>
                        <a:lnSpc>
                          <a:spcPct val="100000"/>
                        </a:lnSpc>
                        <a:spcAft>
                          <a:spcPts val="0"/>
                        </a:spcAft>
                      </a:pPr>
                      <a:r>
                        <a:rPr lang="ru-RU" sz="1200">
                          <a:effectLst/>
                        </a:rPr>
                        <a:t>ч.5</a:t>
                      </a:r>
                      <a:br>
                        <a:rPr lang="ru-RU" sz="1200">
                          <a:effectLst/>
                        </a:rPr>
                      </a:br>
                      <a:r>
                        <a:rPr lang="ru-RU" sz="1200">
                          <a:effectLst/>
                        </a:rPr>
                        <a:t>ст.7.32</a:t>
                      </a:r>
                      <a:endParaRPr lang="ru-RU" sz="1200">
                        <a:effectLst/>
                        <a:latin typeface="Calibri"/>
                        <a:ea typeface="Calibri"/>
                        <a:cs typeface="Times New Roman"/>
                      </a:endParaRPr>
                    </a:p>
                  </a:txBody>
                  <a:tcPr marL="31054" marR="31054" marT="31054" marB="31054"/>
                </a:tc>
                <a:tc>
                  <a:txBody>
                    <a:bodyPr/>
                    <a:lstStyle/>
                    <a:p>
                      <a:pPr marL="342900" lvl="0" indent="-342900">
                        <a:lnSpc>
                          <a:spcPct val="100000"/>
                        </a:lnSpc>
                        <a:spcAft>
                          <a:spcPts val="0"/>
                        </a:spcAft>
                        <a:buSzPts val="1000"/>
                        <a:buFont typeface="Symbol"/>
                        <a:buChar char=""/>
                        <a:tabLst>
                          <a:tab pos="457200" algn="l"/>
                        </a:tabLst>
                      </a:pPr>
                      <a:r>
                        <a:rPr lang="ru-RU" sz="1200" dirty="0">
                          <a:effectLst/>
                        </a:rPr>
                        <a:t>Это привело к дополнительному расходованию бюджетных средств или уменьшению количества поставляемых товаров, объема выполняемых работ, оказываемых услуг</a:t>
                      </a:r>
                      <a:endParaRPr lang="ru-RU" sz="1200" dirty="0">
                        <a:effectLst/>
                        <a:latin typeface="Calibri"/>
                        <a:ea typeface="Calibri"/>
                        <a:cs typeface="Times New Roman"/>
                      </a:endParaRPr>
                    </a:p>
                  </a:txBody>
                  <a:tcPr marL="31054" marR="31054" marT="31054" marB="31054"/>
                </a:tc>
                <a:tc>
                  <a:txBody>
                    <a:bodyPr/>
                    <a:lstStyle/>
                    <a:p>
                      <a:pPr>
                        <a:lnSpc>
                          <a:spcPct val="100000"/>
                        </a:lnSpc>
                        <a:spcAft>
                          <a:spcPts val="0"/>
                        </a:spcAft>
                      </a:pPr>
                      <a:r>
                        <a:rPr lang="ru-RU" sz="1200" dirty="0">
                          <a:effectLst/>
                        </a:rPr>
                        <a:t>должностное лицо — двукратный размер дополнительно израсходованных средств или цен товаров, работ, услуг, которые стали предметом </a:t>
                      </a:r>
                      <a:r>
                        <a:rPr lang="ru-RU" sz="1200" dirty="0" err="1">
                          <a:effectLst/>
                        </a:rPr>
                        <a:t>правонарушенияя</a:t>
                      </a:r>
                      <a:endParaRPr lang="ru-RU" sz="1200" dirty="0">
                        <a:effectLst/>
                        <a:latin typeface="Calibri"/>
                        <a:ea typeface="Calibri"/>
                        <a:cs typeface="Times New Roman"/>
                      </a:endParaRPr>
                    </a:p>
                  </a:txBody>
                  <a:tcPr marL="31054" marR="31054" marT="31054" marB="31054"/>
                </a:tc>
              </a:tr>
            </a:tbl>
          </a:graphicData>
        </a:graphic>
      </p:graphicFrame>
    </p:spTree>
    <p:custDataLst>
      <p:tags r:id="rId1"/>
    </p:custDataLst>
    <p:extLst>
      <p:ext uri="{BB962C8B-B14F-4D97-AF65-F5344CB8AC3E}">
        <p14:creationId xmlns:p14="http://schemas.microsoft.com/office/powerpoint/2010/main" val="250647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81"/>
            <a:ext cx="8229600" cy="565569"/>
          </a:xfrm>
        </p:spPr>
        <p:txBody>
          <a:bodyPr>
            <a:normAutofit/>
          </a:bodyPr>
          <a:lstStyle/>
          <a:p>
            <a:pPr algn="ctr"/>
            <a:r>
              <a:rPr lang="ru-RU" sz="2000" b="1" dirty="0" smtClean="0"/>
              <a:t>Административная ответственность</a:t>
            </a:r>
            <a:endParaRPr lang="ru-RU" sz="2000" b="1" dirty="0"/>
          </a:p>
        </p:txBody>
      </p:sp>
      <p:sp>
        <p:nvSpPr>
          <p:cNvPr id="3" name="Прямоугольник 2"/>
          <p:cNvSpPr/>
          <p:nvPr/>
        </p:nvSpPr>
        <p:spPr>
          <a:xfrm>
            <a:off x="395536" y="771550"/>
            <a:ext cx="6300192" cy="276999"/>
          </a:xfrm>
          <a:prstGeom prst="rect">
            <a:avLst/>
          </a:prstGeom>
        </p:spPr>
        <p:txBody>
          <a:bodyPr wrap="square">
            <a:spAutoFit/>
          </a:bodyPr>
          <a:lstStyle/>
          <a:p>
            <a:r>
              <a:rPr lang="ru-RU" sz="1200" dirty="0">
                <a:solidFill>
                  <a:srgbClr val="C00000"/>
                </a:solidFill>
              </a:rPr>
              <a:t>Нарушения при заключении, исполнении и изменении контрактов</a:t>
            </a:r>
          </a:p>
        </p:txBody>
      </p:sp>
      <p:graphicFrame>
        <p:nvGraphicFramePr>
          <p:cNvPr id="4" name="Таблица 3"/>
          <p:cNvGraphicFramePr>
            <a:graphicFrameLocks noGrp="1"/>
          </p:cNvGraphicFramePr>
          <p:nvPr>
            <p:extLst>
              <p:ext uri="{D42A27DB-BD31-4B8C-83A1-F6EECF244321}">
                <p14:modId xmlns:p14="http://schemas.microsoft.com/office/powerpoint/2010/main" val="1175854543"/>
              </p:ext>
            </p:extLst>
          </p:nvPr>
        </p:nvGraphicFramePr>
        <p:xfrm>
          <a:off x="539552" y="1131590"/>
          <a:ext cx="7920880" cy="2909734"/>
        </p:xfrm>
        <a:graphic>
          <a:graphicData uri="http://schemas.openxmlformats.org/drawingml/2006/table">
            <a:tbl>
              <a:tblPr firstRow="1" firstCol="1" bandRow="1">
                <a:tableStyleId>{5940675A-B579-460E-94D1-54222C63F5DA}</a:tableStyleId>
              </a:tblPr>
              <a:tblGrid>
                <a:gridCol w="533137"/>
                <a:gridCol w="4645900"/>
                <a:gridCol w="2741843"/>
              </a:tblGrid>
              <a:tr h="290713">
                <a:tc>
                  <a:txBody>
                    <a:bodyPr/>
                    <a:lstStyle/>
                    <a:p>
                      <a:pPr>
                        <a:lnSpc>
                          <a:spcPct val="100000"/>
                        </a:lnSpc>
                        <a:spcAft>
                          <a:spcPts val="0"/>
                        </a:spcAft>
                      </a:pPr>
                      <a:r>
                        <a:rPr lang="ru-RU" sz="1100" dirty="0">
                          <a:effectLst/>
                        </a:rPr>
                        <a:t>ч.6</a:t>
                      </a:r>
                      <a:br>
                        <a:rPr lang="ru-RU" sz="1100" dirty="0">
                          <a:effectLst/>
                        </a:rPr>
                      </a:br>
                      <a:r>
                        <a:rPr lang="ru-RU" sz="1100" dirty="0">
                          <a:effectLst/>
                        </a:rPr>
                        <a:t>ст.7.32</a:t>
                      </a:r>
                      <a:endParaRPr lang="ru-RU" sz="1100" dirty="0">
                        <a:effectLst/>
                        <a:latin typeface="Calibri"/>
                        <a:ea typeface="Calibri"/>
                        <a:cs typeface="Times New Roman"/>
                      </a:endParaRPr>
                    </a:p>
                  </a:txBody>
                  <a:tcPr marL="21803" marR="21803" marT="21803" marB="21803"/>
                </a:tc>
                <a:tc>
                  <a:txBody>
                    <a:bodyPr/>
                    <a:lstStyle/>
                    <a:p>
                      <a:pPr>
                        <a:lnSpc>
                          <a:spcPct val="100000"/>
                        </a:lnSpc>
                        <a:spcAft>
                          <a:spcPts val="0"/>
                        </a:spcAft>
                      </a:pPr>
                      <a:r>
                        <a:rPr lang="ru-RU" sz="1100">
                          <a:effectLst/>
                        </a:rPr>
                        <a:t>Нарушен порядок расторжения контракта при одностороннем отказа от исполнения контракта</a:t>
                      </a:r>
                      <a:endParaRPr lang="ru-RU" sz="1100">
                        <a:effectLst/>
                        <a:latin typeface="Calibri"/>
                        <a:ea typeface="Calibri"/>
                        <a:cs typeface="Times New Roman"/>
                      </a:endParaRPr>
                    </a:p>
                  </a:txBody>
                  <a:tcPr marL="21803" marR="21803" marT="21803" marB="21803"/>
                </a:tc>
                <a:tc>
                  <a:txBody>
                    <a:bodyPr/>
                    <a:lstStyle/>
                    <a:p>
                      <a:pPr>
                        <a:lnSpc>
                          <a:spcPct val="100000"/>
                        </a:lnSpc>
                        <a:spcAft>
                          <a:spcPts val="0"/>
                        </a:spcAft>
                      </a:pPr>
                      <a:r>
                        <a:rPr lang="ru-RU" sz="1100">
                          <a:effectLst/>
                        </a:rPr>
                        <a:t>50 000 ₽ — должностное лицо</a:t>
                      </a:r>
                      <a:br>
                        <a:rPr lang="ru-RU" sz="1100">
                          <a:effectLst/>
                        </a:rPr>
                      </a:br>
                      <a:r>
                        <a:rPr lang="ru-RU" sz="1100">
                          <a:effectLst/>
                        </a:rPr>
                        <a:t>200 000 ₽ — юрлицо</a:t>
                      </a:r>
                      <a:endParaRPr lang="ru-RU" sz="1100">
                        <a:effectLst/>
                        <a:latin typeface="Calibri"/>
                        <a:ea typeface="Calibri"/>
                        <a:cs typeface="Times New Roman"/>
                      </a:endParaRPr>
                    </a:p>
                  </a:txBody>
                  <a:tcPr marL="21803" marR="21803" marT="21803" marB="21803"/>
                </a:tc>
              </a:tr>
              <a:tr h="723149">
                <a:tc>
                  <a:txBody>
                    <a:bodyPr/>
                    <a:lstStyle/>
                    <a:p>
                      <a:pPr>
                        <a:lnSpc>
                          <a:spcPct val="100000"/>
                        </a:lnSpc>
                        <a:spcAft>
                          <a:spcPts val="0"/>
                        </a:spcAft>
                      </a:pPr>
                      <a:r>
                        <a:rPr lang="ru-RU" sz="1100" dirty="0">
                          <a:effectLst/>
                        </a:rPr>
                        <a:t>ч.7</a:t>
                      </a:r>
                      <a:br>
                        <a:rPr lang="ru-RU" sz="1100" dirty="0">
                          <a:effectLst/>
                        </a:rPr>
                      </a:br>
                      <a:r>
                        <a:rPr lang="ru-RU" sz="1100" dirty="0">
                          <a:effectLst/>
                        </a:rPr>
                        <a:t>ст.7.32</a:t>
                      </a:r>
                      <a:endParaRPr lang="ru-RU" sz="1100" dirty="0">
                        <a:effectLst/>
                        <a:latin typeface="Calibri"/>
                        <a:ea typeface="Calibri"/>
                        <a:cs typeface="Times New Roman"/>
                      </a:endParaRPr>
                    </a:p>
                  </a:txBody>
                  <a:tcPr marL="21803" marR="21803" marT="21803" marB="21803"/>
                </a:tc>
                <a:tc>
                  <a:txBody>
                    <a:bodyPr/>
                    <a:lstStyle/>
                    <a:p>
                      <a:pPr>
                        <a:lnSpc>
                          <a:spcPct val="100000"/>
                        </a:lnSpc>
                        <a:spcAft>
                          <a:spcPts val="0"/>
                        </a:spcAft>
                      </a:pPr>
                      <a:r>
                        <a:rPr lang="ru-RU" sz="1100" dirty="0">
                          <a:effectLst/>
                        </a:rPr>
                        <a:t>Действия или бездействие, из-за которых поставщик не выполнил свои обязательства по контракту, поэтому был причинен существенный вред интересам общества и государства. При этом действия или бездействие не попадают под уголовную ответственность.</a:t>
                      </a:r>
                      <a:endParaRPr lang="ru-RU" sz="1100" dirty="0">
                        <a:effectLst/>
                        <a:latin typeface="Calibri"/>
                        <a:ea typeface="Calibri"/>
                        <a:cs typeface="Times New Roman"/>
                      </a:endParaRPr>
                    </a:p>
                  </a:txBody>
                  <a:tcPr marL="21803" marR="21803" marT="21803" marB="21803"/>
                </a:tc>
                <a:tc>
                  <a:txBody>
                    <a:bodyPr/>
                    <a:lstStyle/>
                    <a:p>
                      <a:pPr>
                        <a:lnSpc>
                          <a:spcPct val="100000"/>
                        </a:lnSpc>
                        <a:spcAft>
                          <a:spcPts val="0"/>
                        </a:spcAft>
                      </a:pPr>
                      <a:r>
                        <a:rPr lang="ru-RU" sz="1100" dirty="0">
                          <a:effectLst/>
                        </a:rPr>
                        <a:t>должностное лицо и ИП — 5-15% от стоимости неисполненных обязательств, предусмотренных контрактом, но не менее 30 000 ₽ или дисквалификация до 2 лет</a:t>
                      </a:r>
                      <a:br>
                        <a:rPr lang="ru-RU" sz="1100" dirty="0">
                          <a:effectLst/>
                        </a:rPr>
                      </a:br>
                      <a:r>
                        <a:rPr lang="ru-RU" sz="1100" dirty="0" err="1">
                          <a:effectLst/>
                        </a:rPr>
                        <a:t>юрлицо</a:t>
                      </a:r>
                      <a:r>
                        <a:rPr lang="ru-RU" sz="1100" dirty="0">
                          <a:effectLst/>
                        </a:rPr>
                        <a:t> — от однократной до трехкратной стоимости неисполненных обязательств, но не менее 300 000 ₽</a:t>
                      </a:r>
                      <a:endParaRPr lang="ru-RU" sz="1100" dirty="0">
                        <a:effectLst/>
                        <a:latin typeface="Calibri"/>
                        <a:ea typeface="Calibri"/>
                        <a:cs typeface="Times New Roman"/>
                      </a:endParaRPr>
                    </a:p>
                  </a:txBody>
                  <a:tcPr marL="21803" marR="21803" marT="21803" marB="21803"/>
                </a:tc>
              </a:tr>
              <a:tr h="661372">
                <a:tc>
                  <a:txBody>
                    <a:bodyPr/>
                    <a:lstStyle/>
                    <a:p>
                      <a:pPr>
                        <a:lnSpc>
                          <a:spcPct val="100000"/>
                        </a:lnSpc>
                        <a:spcAft>
                          <a:spcPts val="0"/>
                        </a:spcAft>
                      </a:pPr>
                      <a:r>
                        <a:rPr lang="ru-RU" sz="1100" dirty="0">
                          <a:effectLst/>
                        </a:rPr>
                        <a:t>ч.8</a:t>
                      </a:r>
                      <a:br>
                        <a:rPr lang="ru-RU" sz="1100" dirty="0">
                          <a:effectLst/>
                        </a:rPr>
                      </a:br>
                      <a:r>
                        <a:rPr lang="ru-RU" sz="1100" dirty="0">
                          <a:effectLst/>
                        </a:rPr>
                        <a:t>ст.7.32</a:t>
                      </a:r>
                      <a:endParaRPr lang="ru-RU" sz="1100" dirty="0">
                        <a:effectLst/>
                        <a:latin typeface="Calibri"/>
                        <a:ea typeface="Calibri"/>
                        <a:cs typeface="Times New Roman"/>
                      </a:endParaRPr>
                    </a:p>
                  </a:txBody>
                  <a:tcPr marL="21803" marR="21803" marT="21803" marB="21803"/>
                </a:tc>
                <a:tc>
                  <a:txBody>
                    <a:bodyPr/>
                    <a:lstStyle/>
                    <a:p>
                      <a:pPr>
                        <a:lnSpc>
                          <a:spcPct val="100000"/>
                        </a:lnSpc>
                        <a:spcAft>
                          <a:spcPts val="0"/>
                        </a:spcAft>
                      </a:pPr>
                      <a:r>
                        <a:rPr lang="ru-RU" sz="1100" dirty="0">
                          <a:effectLst/>
                        </a:rPr>
                        <a:t>Не соблюдены требования законодательства в сфере закупок при проведении экспертизы поставленного товара, работ, услуг или отдельных этапов исполнения контракта, которую, согласно 44-ФЗ, должны проводить эксперты или экспертные организации.</a:t>
                      </a:r>
                      <a:endParaRPr lang="ru-RU" sz="1100" dirty="0">
                        <a:effectLst/>
                        <a:latin typeface="Calibri"/>
                        <a:ea typeface="Calibri"/>
                        <a:cs typeface="Times New Roman"/>
                      </a:endParaRPr>
                    </a:p>
                  </a:txBody>
                  <a:tcPr marL="21803" marR="21803" marT="21803" marB="21803"/>
                </a:tc>
                <a:tc>
                  <a:txBody>
                    <a:bodyPr/>
                    <a:lstStyle/>
                    <a:p>
                      <a:pPr>
                        <a:lnSpc>
                          <a:spcPct val="100000"/>
                        </a:lnSpc>
                        <a:spcAft>
                          <a:spcPts val="0"/>
                        </a:spcAft>
                      </a:pPr>
                      <a:r>
                        <a:rPr lang="ru-RU" sz="1100" dirty="0">
                          <a:effectLst/>
                        </a:rPr>
                        <a:t>20 000 ₽ — должностное лицо</a:t>
                      </a:r>
                      <a:endParaRPr lang="ru-RU" sz="1100" dirty="0">
                        <a:effectLst/>
                        <a:latin typeface="Calibri"/>
                        <a:ea typeface="Calibri"/>
                        <a:cs typeface="Times New Roman"/>
                      </a:endParaRPr>
                    </a:p>
                  </a:txBody>
                  <a:tcPr marL="21803" marR="21803" marT="21803" marB="21803"/>
                </a:tc>
              </a:tr>
              <a:tr h="599596">
                <a:tc>
                  <a:txBody>
                    <a:bodyPr/>
                    <a:lstStyle/>
                    <a:p>
                      <a:pPr>
                        <a:lnSpc>
                          <a:spcPct val="100000"/>
                        </a:lnSpc>
                        <a:spcAft>
                          <a:spcPts val="0"/>
                        </a:spcAft>
                      </a:pPr>
                      <a:r>
                        <a:rPr lang="ru-RU" sz="1100" dirty="0">
                          <a:effectLst/>
                        </a:rPr>
                        <a:t>ч.9</a:t>
                      </a:r>
                      <a:br>
                        <a:rPr lang="ru-RU" sz="1100" dirty="0">
                          <a:effectLst/>
                        </a:rPr>
                      </a:br>
                      <a:r>
                        <a:rPr lang="ru-RU" sz="1100" dirty="0">
                          <a:effectLst/>
                        </a:rPr>
                        <a:t>ст.7.32</a:t>
                      </a:r>
                      <a:endParaRPr lang="ru-RU" sz="1100" dirty="0">
                        <a:effectLst/>
                        <a:latin typeface="Calibri"/>
                        <a:ea typeface="Calibri"/>
                        <a:cs typeface="Times New Roman"/>
                      </a:endParaRPr>
                    </a:p>
                  </a:txBody>
                  <a:tcPr marL="21803" marR="21803" marT="21803" marB="21803"/>
                </a:tc>
                <a:tc>
                  <a:txBody>
                    <a:bodyPr/>
                    <a:lstStyle/>
                    <a:p>
                      <a:pPr>
                        <a:lnSpc>
                          <a:spcPct val="100000"/>
                        </a:lnSpc>
                        <a:spcAft>
                          <a:spcPts val="0"/>
                        </a:spcAft>
                      </a:pPr>
                      <a:r>
                        <a:rPr lang="ru-RU" sz="1100" dirty="0">
                          <a:effectLst/>
                        </a:rPr>
                        <a:t>Не составлены документы о приемке поставленного товара, работ, услуг или отдельных этапов исполнения контракта. Либо заказчик отказался от приемки товара, но не направил мотивированный отказ поставщику.</a:t>
                      </a:r>
                      <a:endParaRPr lang="ru-RU" sz="1100" dirty="0">
                        <a:effectLst/>
                        <a:latin typeface="Calibri"/>
                        <a:ea typeface="Calibri"/>
                        <a:cs typeface="Times New Roman"/>
                      </a:endParaRPr>
                    </a:p>
                  </a:txBody>
                  <a:tcPr marL="21803" marR="21803" marT="21803" marB="21803"/>
                </a:tc>
                <a:tc>
                  <a:txBody>
                    <a:bodyPr/>
                    <a:lstStyle/>
                    <a:p>
                      <a:pPr>
                        <a:lnSpc>
                          <a:spcPct val="100000"/>
                        </a:lnSpc>
                        <a:spcAft>
                          <a:spcPts val="0"/>
                        </a:spcAft>
                      </a:pPr>
                      <a:r>
                        <a:rPr lang="ru-RU" sz="1100" dirty="0">
                          <a:effectLst/>
                        </a:rPr>
                        <a:t>20 000 ₽ — должностное лицо</a:t>
                      </a:r>
                      <a:endParaRPr lang="ru-RU" sz="1100" dirty="0">
                        <a:effectLst/>
                        <a:latin typeface="Calibri"/>
                        <a:ea typeface="Calibri"/>
                        <a:cs typeface="Times New Roman"/>
                      </a:endParaRPr>
                    </a:p>
                  </a:txBody>
                  <a:tcPr marL="21803" marR="21803" marT="21803" marB="21803"/>
                </a:tc>
              </a:tr>
            </a:tbl>
          </a:graphicData>
        </a:graphic>
      </p:graphicFrame>
    </p:spTree>
    <p:custDataLst>
      <p:tags r:id="rId1"/>
    </p:custDataLst>
    <p:extLst>
      <p:ext uri="{BB962C8B-B14F-4D97-AF65-F5344CB8AC3E}">
        <p14:creationId xmlns:p14="http://schemas.microsoft.com/office/powerpoint/2010/main" val="449840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81"/>
            <a:ext cx="8229600" cy="565569"/>
          </a:xfrm>
        </p:spPr>
        <p:txBody>
          <a:bodyPr>
            <a:normAutofit/>
          </a:bodyPr>
          <a:lstStyle/>
          <a:p>
            <a:pPr algn="ctr"/>
            <a:r>
              <a:rPr lang="ru-RU" sz="2000" b="1" dirty="0" smtClean="0"/>
              <a:t>Административная ответственность</a:t>
            </a:r>
            <a:endParaRPr lang="ru-RU" sz="2000" b="1" dirty="0"/>
          </a:p>
        </p:txBody>
      </p:sp>
      <p:sp>
        <p:nvSpPr>
          <p:cNvPr id="3" name="Прямоугольник 2"/>
          <p:cNvSpPr/>
          <p:nvPr/>
        </p:nvSpPr>
        <p:spPr>
          <a:xfrm>
            <a:off x="395536" y="771550"/>
            <a:ext cx="6300192" cy="276999"/>
          </a:xfrm>
          <a:prstGeom prst="rect">
            <a:avLst/>
          </a:prstGeom>
        </p:spPr>
        <p:txBody>
          <a:bodyPr wrap="square">
            <a:spAutoFit/>
          </a:bodyPr>
          <a:lstStyle/>
          <a:p>
            <a:r>
              <a:rPr lang="ru-RU" sz="1200" dirty="0">
                <a:solidFill>
                  <a:srgbClr val="C00000"/>
                </a:solidFill>
              </a:rPr>
              <a:t>Нарушения при заключении, исполнении и изменении контрактов</a:t>
            </a:r>
          </a:p>
        </p:txBody>
      </p:sp>
      <p:graphicFrame>
        <p:nvGraphicFramePr>
          <p:cNvPr id="4" name="Таблица 3"/>
          <p:cNvGraphicFramePr>
            <a:graphicFrameLocks noGrp="1"/>
          </p:cNvGraphicFramePr>
          <p:nvPr>
            <p:extLst>
              <p:ext uri="{D42A27DB-BD31-4B8C-83A1-F6EECF244321}">
                <p14:modId xmlns:p14="http://schemas.microsoft.com/office/powerpoint/2010/main" val="1282735440"/>
              </p:ext>
            </p:extLst>
          </p:nvPr>
        </p:nvGraphicFramePr>
        <p:xfrm>
          <a:off x="827583" y="1419622"/>
          <a:ext cx="7488833" cy="1974858"/>
        </p:xfrm>
        <a:graphic>
          <a:graphicData uri="http://schemas.openxmlformats.org/drawingml/2006/table">
            <a:tbl>
              <a:tblPr firstRow="1" firstCol="1" bandRow="1">
                <a:tableStyleId>{5940675A-B579-460E-94D1-54222C63F5DA}</a:tableStyleId>
              </a:tblPr>
              <a:tblGrid>
                <a:gridCol w="504057"/>
                <a:gridCol w="4392488"/>
                <a:gridCol w="2592288"/>
              </a:tblGrid>
              <a:tr h="723149">
                <a:tc>
                  <a:txBody>
                    <a:bodyPr/>
                    <a:lstStyle/>
                    <a:p>
                      <a:pPr>
                        <a:lnSpc>
                          <a:spcPct val="100000"/>
                        </a:lnSpc>
                        <a:spcAft>
                          <a:spcPts val="0"/>
                        </a:spcAft>
                      </a:pPr>
                      <a:r>
                        <a:rPr lang="ru-RU" sz="1100" dirty="0">
                          <a:effectLst/>
                        </a:rPr>
                        <a:t>ч.10</a:t>
                      </a:r>
                      <a:br>
                        <a:rPr lang="ru-RU" sz="1100" dirty="0">
                          <a:effectLst/>
                        </a:rPr>
                      </a:br>
                      <a:r>
                        <a:rPr lang="ru-RU" sz="1100" dirty="0">
                          <a:effectLst/>
                        </a:rPr>
                        <a:t>ст.7.32</a:t>
                      </a:r>
                      <a:endParaRPr lang="ru-RU" sz="1100" dirty="0">
                        <a:effectLst/>
                        <a:latin typeface="Calibri"/>
                        <a:ea typeface="Calibri"/>
                        <a:cs typeface="Times New Roman"/>
                      </a:endParaRPr>
                    </a:p>
                  </a:txBody>
                  <a:tcPr marL="21803" marR="21803" marT="21803" marB="21803"/>
                </a:tc>
                <a:tc>
                  <a:txBody>
                    <a:bodyPr/>
                    <a:lstStyle/>
                    <a:p>
                      <a:pPr>
                        <a:lnSpc>
                          <a:spcPct val="100000"/>
                        </a:lnSpc>
                        <a:spcAft>
                          <a:spcPts val="0"/>
                        </a:spcAft>
                      </a:pPr>
                      <a:r>
                        <a:rPr lang="ru-RU" sz="1100" dirty="0">
                          <a:effectLst/>
                        </a:rPr>
                        <a:t>Поставленный товар, работы, услуги приняты заказчиком, хотя не соответствуют условиям контракта. При этом поставщик не устранил несоответствие, что привело к дополнительному расходованию бюджетных средств или уменьшению количества поставляемых товаров, объема работ и услуг.</a:t>
                      </a:r>
                      <a:endParaRPr lang="ru-RU" sz="1100" dirty="0">
                        <a:effectLst/>
                        <a:latin typeface="Calibri"/>
                        <a:ea typeface="Calibri"/>
                        <a:cs typeface="Times New Roman"/>
                      </a:endParaRPr>
                    </a:p>
                  </a:txBody>
                  <a:tcPr marL="21803" marR="21803" marT="21803" marB="21803"/>
                </a:tc>
                <a:tc>
                  <a:txBody>
                    <a:bodyPr/>
                    <a:lstStyle/>
                    <a:p>
                      <a:pPr>
                        <a:lnSpc>
                          <a:spcPct val="100000"/>
                        </a:lnSpc>
                        <a:spcAft>
                          <a:spcPts val="0"/>
                        </a:spcAft>
                      </a:pPr>
                      <a:r>
                        <a:rPr lang="ru-RU" sz="1100" dirty="0">
                          <a:effectLst/>
                        </a:rPr>
                        <a:t>20 000-50 000 ₽ — должностное лицо</a:t>
                      </a:r>
                      <a:endParaRPr lang="ru-RU" sz="1100" dirty="0">
                        <a:effectLst/>
                        <a:latin typeface="Calibri"/>
                        <a:ea typeface="Calibri"/>
                        <a:cs typeface="Times New Roman"/>
                      </a:endParaRPr>
                    </a:p>
                  </a:txBody>
                  <a:tcPr marL="21803" marR="21803" marT="21803" marB="21803"/>
                </a:tc>
              </a:tr>
              <a:tr h="228937">
                <a:tc>
                  <a:txBody>
                    <a:bodyPr/>
                    <a:lstStyle/>
                    <a:p>
                      <a:pPr>
                        <a:lnSpc>
                          <a:spcPct val="100000"/>
                        </a:lnSpc>
                        <a:spcAft>
                          <a:spcPts val="0"/>
                        </a:spcAft>
                      </a:pPr>
                      <a:r>
                        <a:rPr lang="ru-RU" sz="1100">
                          <a:effectLst/>
                        </a:rPr>
                        <a:t>ч.1</a:t>
                      </a:r>
                      <a:br>
                        <a:rPr lang="ru-RU" sz="1100">
                          <a:effectLst/>
                        </a:rPr>
                      </a:br>
                      <a:r>
                        <a:rPr lang="ru-RU" sz="1100">
                          <a:effectLst/>
                        </a:rPr>
                        <a:t>ст.7.32.5</a:t>
                      </a:r>
                      <a:endParaRPr lang="ru-RU" sz="1100">
                        <a:effectLst/>
                        <a:latin typeface="Calibri"/>
                        <a:ea typeface="Calibri"/>
                        <a:cs typeface="Times New Roman"/>
                      </a:endParaRPr>
                    </a:p>
                  </a:txBody>
                  <a:tcPr marL="21803" marR="21803" marT="21803" marB="21803"/>
                </a:tc>
                <a:tc>
                  <a:txBody>
                    <a:bodyPr/>
                    <a:lstStyle/>
                    <a:p>
                      <a:pPr>
                        <a:lnSpc>
                          <a:spcPct val="100000"/>
                        </a:lnSpc>
                        <a:spcAft>
                          <a:spcPts val="0"/>
                        </a:spcAft>
                      </a:pPr>
                      <a:r>
                        <a:rPr lang="ru-RU" sz="1100" dirty="0">
                          <a:effectLst/>
                        </a:rPr>
                        <a:t>Нарушение срока и порядка оплаты </a:t>
                      </a:r>
                      <a:r>
                        <a:rPr lang="ru-RU" sz="1100" dirty="0" err="1">
                          <a:effectLst/>
                        </a:rPr>
                        <a:t>госконтракта</a:t>
                      </a:r>
                      <a:r>
                        <a:rPr lang="ru-RU" sz="1100" dirty="0">
                          <a:effectLst/>
                        </a:rPr>
                        <a:t> или аванса</a:t>
                      </a:r>
                      <a:endParaRPr lang="ru-RU" sz="1100" dirty="0">
                        <a:effectLst/>
                        <a:latin typeface="Calibri"/>
                        <a:ea typeface="Calibri"/>
                        <a:cs typeface="Times New Roman"/>
                      </a:endParaRPr>
                    </a:p>
                  </a:txBody>
                  <a:tcPr marL="21803" marR="21803" marT="21803" marB="21803"/>
                </a:tc>
                <a:tc>
                  <a:txBody>
                    <a:bodyPr/>
                    <a:lstStyle/>
                    <a:p>
                      <a:pPr>
                        <a:lnSpc>
                          <a:spcPct val="100000"/>
                        </a:lnSpc>
                        <a:spcAft>
                          <a:spcPts val="0"/>
                        </a:spcAft>
                      </a:pPr>
                      <a:r>
                        <a:rPr lang="ru-RU" sz="1100" dirty="0">
                          <a:effectLst/>
                        </a:rPr>
                        <a:t>30 000-50 000 ₽ — должностное лицо</a:t>
                      </a:r>
                      <a:endParaRPr lang="ru-RU" sz="1100" dirty="0">
                        <a:effectLst/>
                        <a:latin typeface="Calibri"/>
                        <a:ea typeface="Calibri"/>
                        <a:cs typeface="Times New Roman"/>
                      </a:endParaRPr>
                    </a:p>
                  </a:txBody>
                  <a:tcPr marL="21803" marR="21803" marT="21803" marB="21803"/>
                </a:tc>
              </a:tr>
              <a:tr h="167160">
                <a:tc>
                  <a:txBody>
                    <a:bodyPr/>
                    <a:lstStyle/>
                    <a:p>
                      <a:pPr>
                        <a:lnSpc>
                          <a:spcPct val="100000"/>
                        </a:lnSpc>
                        <a:spcAft>
                          <a:spcPts val="0"/>
                        </a:spcAft>
                      </a:pPr>
                      <a:r>
                        <a:rPr lang="ru-RU" sz="1100">
                          <a:effectLst/>
                        </a:rPr>
                        <a:t>ч.2</a:t>
                      </a:r>
                      <a:br>
                        <a:rPr lang="ru-RU" sz="1100">
                          <a:effectLst/>
                        </a:rPr>
                      </a:br>
                      <a:r>
                        <a:rPr lang="ru-RU" sz="1100">
                          <a:effectLst/>
                        </a:rPr>
                        <a:t>ст.7.32.5</a:t>
                      </a:r>
                      <a:endParaRPr lang="ru-RU" sz="1100">
                        <a:effectLst/>
                        <a:latin typeface="Calibri"/>
                        <a:ea typeface="Calibri"/>
                        <a:cs typeface="Times New Roman"/>
                      </a:endParaRPr>
                    </a:p>
                  </a:txBody>
                  <a:tcPr marL="21803" marR="21803" marT="21803" marB="21803"/>
                </a:tc>
                <a:tc>
                  <a:txBody>
                    <a:bodyPr/>
                    <a:lstStyle/>
                    <a:p>
                      <a:pPr marL="342900" lvl="0" indent="-342900">
                        <a:lnSpc>
                          <a:spcPct val="100000"/>
                        </a:lnSpc>
                        <a:spcAft>
                          <a:spcPts val="0"/>
                        </a:spcAft>
                        <a:buSzPts val="1000"/>
                        <a:buFont typeface="Symbol"/>
                        <a:buChar char=""/>
                        <a:tabLst>
                          <a:tab pos="457200" algn="l"/>
                        </a:tabLst>
                      </a:pPr>
                      <a:r>
                        <a:rPr lang="ru-RU" sz="1100" dirty="0">
                          <a:effectLst/>
                        </a:rPr>
                        <a:t>Повторное нарушение ч.1 ст.7.32.5 КоАП</a:t>
                      </a:r>
                      <a:endParaRPr lang="ru-RU" sz="1100" dirty="0">
                        <a:effectLst/>
                        <a:latin typeface="Calibri"/>
                        <a:ea typeface="Calibri"/>
                        <a:cs typeface="Times New Roman"/>
                      </a:endParaRPr>
                    </a:p>
                  </a:txBody>
                  <a:tcPr marL="21803" marR="21803" marT="21803" marB="21803"/>
                </a:tc>
                <a:tc>
                  <a:txBody>
                    <a:bodyPr/>
                    <a:lstStyle/>
                    <a:p>
                      <a:pPr>
                        <a:lnSpc>
                          <a:spcPct val="100000"/>
                        </a:lnSpc>
                        <a:spcAft>
                          <a:spcPts val="0"/>
                        </a:spcAft>
                      </a:pPr>
                      <a:r>
                        <a:rPr lang="ru-RU" sz="1100" dirty="0">
                          <a:effectLst/>
                        </a:rPr>
                        <a:t>дисквалификация от 1 до 2 лет — должностное лицо</a:t>
                      </a:r>
                      <a:endParaRPr lang="ru-RU" sz="1100" dirty="0">
                        <a:effectLst/>
                        <a:latin typeface="Calibri"/>
                        <a:ea typeface="Calibri"/>
                        <a:cs typeface="Times New Roman"/>
                      </a:endParaRPr>
                    </a:p>
                  </a:txBody>
                  <a:tcPr marL="21803" marR="21803" marT="21803" marB="21803"/>
                </a:tc>
              </a:tr>
            </a:tbl>
          </a:graphicData>
        </a:graphic>
      </p:graphicFrame>
    </p:spTree>
    <p:custDataLst>
      <p:tags r:id="rId1"/>
    </p:custDataLst>
    <p:extLst>
      <p:ext uri="{BB962C8B-B14F-4D97-AF65-F5344CB8AC3E}">
        <p14:creationId xmlns:p14="http://schemas.microsoft.com/office/powerpoint/2010/main" val="3493443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81"/>
            <a:ext cx="8229600" cy="565569"/>
          </a:xfrm>
        </p:spPr>
        <p:txBody>
          <a:bodyPr>
            <a:normAutofit/>
          </a:bodyPr>
          <a:lstStyle/>
          <a:p>
            <a:pPr algn="ctr"/>
            <a:r>
              <a:rPr lang="ru-RU" sz="2000" b="1" dirty="0" smtClean="0"/>
              <a:t>Административная ответственность</a:t>
            </a:r>
            <a:endParaRPr lang="ru-RU" sz="2000" b="1" dirty="0"/>
          </a:p>
        </p:txBody>
      </p:sp>
      <p:graphicFrame>
        <p:nvGraphicFramePr>
          <p:cNvPr id="5" name="Таблица 4"/>
          <p:cNvGraphicFramePr>
            <a:graphicFrameLocks noGrp="1"/>
          </p:cNvGraphicFramePr>
          <p:nvPr>
            <p:extLst>
              <p:ext uri="{D42A27DB-BD31-4B8C-83A1-F6EECF244321}">
                <p14:modId xmlns:p14="http://schemas.microsoft.com/office/powerpoint/2010/main" val="1128065788"/>
              </p:ext>
            </p:extLst>
          </p:nvPr>
        </p:nvGraphicFramePr>
        <p:xfrm>
          <a:off x="971600" y="1131590"/>
          <a:ext cx="7272810" cy="3394075"/>
        </p:xfrm>
        <a:graphic>
          <a:graphicData uri="http://schemas.openxmlformats.org/drawingml/2006/table">
            <a:tbl>
              <a:tblPr firstRow="1" firstCol="1" bandRow="1">
                <a:tableStyleId>{5940675A-B579-460E-94D1-54222C63F5DA}</a:tableStyleId>
              </a:tblPr>
              <a:tblGrid>
                <a:gridCol w="1224137"/>
                <a:gridCol w="3624403"/>
                <a:gridCol w="2424270"/>
              </a:tblGrid>
              <a:tr h="645518">
                <a:tc gridSpan="3">
                  <a:txBody>
                    <a:bodyPr/>
                    <a:lstStyle/>
                    <a:p>
                      <a:pPr algn="ctr">
                        <a:lnSpc>
                          <a:spcPct val="100000"/>
                        </a:lnSpc>
                        <a:spcAft>
                          <a:spcPts val="0"/>
                        </a:spcAft>
                      </a:pPr>
                      <a:r>
                        <a:rPr lang="ru-RU" sz="1200" dirty="0">
                          <a:effectLst/>
                        </a:rPr>
                        <a:t>Неправильный порядок ведения реестра контрактов, реестра недобросовестных поставщиков (РНП)</a:t>
                      </a:r>
                      <a:endParaRPr lang="ru-RU" sz="1200" dirty="0">
                        <a:effectLst/>
                        <a:latin typeface="Calibri"/>
                        <a:ea typeface="Calibri"/>
                        <a:cs typeface="Times New Roman"/>
                      </a:endParaRPr>
                    </a:p>
                  </a:txBody>
                  <a:tcPr marL="67312" marR="67312" marT="67312" marB="67312"/>
                </a:tc>
                <a:tc hMerge="1">
                  <a:txBody>
                    <a:bodyPr/>
                    <a:lstStyle/>
                    <a:p>
                      <a:endParaRPr lang="ru-RU"/>
                    </a:p>
                  </a:txBody>
                  <a:tcPr/>
                </a:tc>
                <a:tc hMerge="1">
                  <a:txBody>
                    <a:bodyPr/>
                    <a:lstStyle/>
                    <a:p>
                      <a:endParaRPr lang="ru-RU"/>
                    </a:p>
                  </a:txBody>
                  <a:tcPr/>
                </a:tc>
              </a:tr>
              <a:tr h="516056">
                <a:tc>
                  <a:txBody>
                    <a:bodyPr/>
                    <a:lstStyle/>
                    <a:p>
                      <a:pPr>
                        <a:lnSpc>
                          <a:spcPct val="100000"/>
                        </a:lnSpc>
                        <a:spcAft>
                          <a:spcPts val="0"/>
                        </a:spcAft>
                      </a:pPr>
                      <a:r>
                        <a:rPr lang="ru-RU" sz="1200" dirty="0">
                          <a:effectLst/>
                        </a:rPr>
                        <a:t>ч.1</a:t>
                      </a:r>
                      <a:br>
                        <a:rPr lang="ru-RU" sz="1200" dirty="0">
                          <a:effectLst/>
                        </a:rPr>
                      </a:br>
                      <a:r>
                        <a:rPr lang="ru-RU" sz="1200" dirty="0">
                          <a:effectLst/>
                        </a:rPr>
                        <a:t>ст.7.31</a:t>
                      </a:r>
                      <a:endParaRPr lang="ru-RU" sz="1200" dirty="0">
                        <a:effectLst/>
                        <a:latin typeface="Calibri"/>
                        <a:ea typeface="Calibri"/>
                        <a:cs typeface="Times New Roman"/>
                      </a:endParaRPr>
                    </a:p>
                  </a:txBody>
                  <a:tcPr marL="67312" marR="67312" marT="67312" marB="67312"/>
                </a:tc>
                <a:tc>
                  <a:txBody>
                    <a:bodyPr/>
                    <a:lstStyle/>
                    <a:p>
                      <a:pPr>
                        <a:lnSpc>
                          <a:spcPct val="100000"/>
                        </a:lnSpc>
                        <a:spcAft>
                          <a:spcPts val="0"/>
                        </a:spcAft>
                      </a:pPr>
                      <a:r>
                        <a:rPr lang="ru-RU" sz="1200" dirty="0">
                          <a:effectLst/>
                        </a:rPr>
                        <a:t>В РНП включена заведомо недостоверная информация</a:t>
                      </a:r>
                      <a:endParaRPr lang="ru-RU" sz="1200" dirty="0">
                        <a:effectLst/>
                        <a:latin typeface="Calibri"/>
                        <a:ea typeface="Calibri"/>
                        <a:cs typeface="Times New Roman"/>
                      </a:endParaRPr>
                    </a:p>
                  </a:txBody>
                  <a:tcPr marL="67312" marR="67312" marT="67312" marB="67312"/>
                </a:tc>
                <a:tc>
                  <a:txBody>
                    <a:bodyPr/>
                    <a:lstStyle/>
                    <a:p>
                      <a:pPr>
                        <a:lnSpc>
                          <a:spcPct val="100000"/>
                        </a:lnSpc>
                        <a:spcAft>
                          <a:spcPts val="0"/>
                        </a:spcAft>
                      </a:pPr>
                      <a:r>
                        <a:rPr lang="ru-RU" sz="1200">
                          <a:effectLst/>
                        </a:rPr>
                        <a:t>50 000 ₽ — должностное лицо</a:t>
                      </a:r>
                      <a:endParaRPr lang="ru-RU" sz="1200">
                        <a:effectLst/>
                        <a:latin typeface="Calibri"/>
                        <a:ea typeface="Calibri"/>
                        <a:cs typeface="Times New Roman"/>
                      </a:endParaRPr>
                    </a:p>
                  </a:txBody>
                  <a:tcPr marL="67312" marR="67312" marT="67312" marB="67312"/>
                </a:tc>
              </a:tr>
              <a:tr h="2232501">
                <a:tc>
                  <a:txBody>
                    <a:bodyPr/>
                    <a:lstStyle/>
                    <a:p>
                      <a:pPr>
                        <a:lnSpc>
                          <a:spcPct val="100000"/>
                        </a:lnSpc>
                        <a:spcAft>
                          <a:spcPts val="0"/>
                        </a:spcAft>
                      </a:pPr>
                      <a:r>
                        <a:rPr lang="ru-RU" sz="1200" dirty="0">
                          <a:effectLst/>
                        </a:rPr>
                        <a:t>ч.2</a:t>
                      </a:r>
                      <a:br>
                        <a:rPr lang="ru-RU" sz="1200" dirty="0">
                          <a:effectLst/>
                        </a:rPr>
                      </a:br>
                      <a:r>
                        <a:rPr lang="ru-RU" sz="1200" dirty="0">
                          <a:effectLst/>
                        </a:rPr>
                        <a:t>ст.7.31</a:t>
                      </a:r>
                      <a:endParaRPr lang="ru-RU" sz="1200" dirty="0">
                        <a:effectLst/>
                        <a:latin typeface="Calibri"/>
                        <a:ea typeface="Calibri"/>
                        <a:cs typeface="Times New Roman"/>
                      </a:endParaRPr>
                    </a:p>
                  </a:txBody>
                  <a:tcPr marL="67312" marR="67312" marT="67312" marB="67312"/>
                </a:tc>
                <a:tc>
                  <a:txBody>
                    <a:bodyPr/>
                    <a:lstStyle/>
                    <a:p>
                      <a:pPr>
                        <a:lnSpc>
                          <a:spcPct val="100000"/>
                        </a:lnSpc>
                        <a:spcAft>
                          <a:spcPts val="0"/>
                        </a:spcAft>
                      </a:pPr>
                      <a:r>
                        <a:rPr lang="ru-RU" sz="1200" dirty="0">
                          <a:effectLst/>
                        </a:rPr>
                        <a:t>Информация, которую нужно включать в РНП, не отправлена или отправлена в ФАС с опозданием.</a:t>
                      </a:r>
                      <a:br>
                        <a:rPr lang="ru-RU" sz="1200" dirty="0">
                          <a:effectLst/>
                        </a:rPr>
                      </a:br>
                      <a:r>
                        <a:rPr lang="ru-RU" sz="1200" dirty="0">
                          <a:effectLst/>
                        </a:rPr>
                        <a:t>Информация, документы, которые согласно 44-ФЗ нужно включать в реестр контрактов, не направлены или направлены с опозданием в органы, уполномоченные вести реестр контрактов.</a:t>
                      </a:r>
                      <a:endParaRPr lang="ru-RU" sz="1200" dirty="0">
                        <a:effectLst/>
                        <a:latin typeface="Calibri"/>
                        <a:ea typeface="Calibri"/>
                        <a:cs typeface="Times New Roman"/>
                      </a:endParaRPr>
                    </a:p>
                  </a:txBody>
                  <a:tcPr marL="67312" marR="67312" marT="67312" marB="67312"/>
                </a:tc>
                <a:tc>
                  <a:txBody>
                    <a:bodyPr/>
                    <a:lstStyle/>
                    <a:p>
                      <a:pPr>
                        <a:lnSpc>
                          <a:spcPct val="100000"/>
                        </a:lnSpc>
                        <a:spcAft>
                          <a:spcPts val="0"/>
                        </a:spcAft>
                      </a:pPr>
                      <a:r>
                        <a:rPr lang="ru-RU" sz="1200" dirty="0">
                          <a:effectLst/>
                        </a:rPr>
                        <a:t>20 000 ₽ — должностное лицо</a:t>
                      </a:r>
                      <a:endParaRPr lang="ru-RU" sz="1200" dirty="0">
                        <a:effectLst/>
                        <a:latin typeface="Calibri"/>
                        <a:ea typeface="Calibri"/>
                        <a:cs typeface="Times New Roman"/>
                      </a:endParaRPr>
                    </a:p>
                  </a:txBody>
                  <a:tcPr marL="67312" marR="67312" marT="67312" marB="67312"/>
                </a:tc>
              </a:tr>
            </a:tbl>
          </a:graphicData>
        </a:graphic>
      </p:graphicFrame>
    </p:spTree>
    <p:custDataLst>
      <p:tags r:id="rId1"/>
    </p:custDataLst>
    <p:extLst>
      <p:ext uri="{BB962C8B-B14F-4D97-AF65-F5344CB8AC3E}">
        <p14:creationId xmlns:p14="http://schemas.microsoft.com/office/powerpoint/2010/main" val="1023963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81"/>
            <a:ext cx="8229600" cy="565569"/>
          </a:xfrm>
        </p:spPr>
        <p:txBody>
          <a:bodyPr>
            <a:normAutofit/>
          </a:bodyPr>
          <a:lstStyle/>
          <a:p>
            <a:pPr algn="ctr"/>
            <a:r>
              <a:rPr lang="ru-RU" sz="2000" b="1" dirty="0" smtClean="0"/>
              <a:t>Административная ответственность</a:t>
            </a:r>
            <a:endParaRPr lang="ru-RU" sz="2000" b="1" dirty="0"/>
          </a:p>
        </p:txBody>
      </p:sp>
      <p:graphicFrame>
        <p:nvGraphicFramePr>
          <p:cNvPr id="3" name="Таблица 2"/>
          <p:cNvGraphicFramePr>
            <a:graphicFrameLocks noGrp="1"/>
          </p:cNvGraphicFramePr>
          <p:nvPr>
            <p:extLst>
              <p:ext uri="{D42A27DB-BD31-4B8C-83A1-F6EECF244321}">
                <p14:modId xmlns:p14="http://schemas.microsoft.com/office/powerpoint/2010/main" val="3462449539"/>
              </p:ext>
            </p:extLst>
          </p:nvPr>
        </p:nvGraphicFramePr>
        <p:xfrm>
          <a:off x="611560" y="771550"/>
          <a:ext cx="8352927" cy="4040986"/>
        </p:xfrm>
        <a:graphic>
          <a:graphicData uri="http://schemas.openxmlformats.org/drawingml/2006/table">
            <a:tbl>
              <a:tblPr firstRow="1" firstCol="1" bandRow="1">
                <a:tableStyleId>{5940675A-B579-460E-94D1-54222C63F5DA}</a:tableStyleId>
              </a:tblPr>
              <a:tblGrid>
                <a:gridCol w="1392155"/>
                <a:gridCol w="3712412"/>
                <a:gridCol w="3248360"/>
              </a:tblGrid>
              <a:tr h="192805">
                <a:tc gridSpan="3">
                  <a:txBody>
                    <a:bodyPr/>
                    <a:lstStyle/>
                    <a:p>
                      <a:pPr algn="ctr">
                        <a:lnSpc>
                          <a:spcPct val="100000"/>
                        </a:lnSpc>
                        <a:spcAft>
                          <a:spcPts val="0"/>
                        </a:spcAft>
                      </a:pPr>
                      <a:r>
                        <a:rPr lang="ru-RU" sz="1200" dirty="0">
                          <a:effectLst/>
                        </a:rPr>
                        <a:t>Закупки по 44-ФЗ в сфере энергоснабжения</a:t>
                      </a:r>
                      <a:endParaRPr lang="ru-RU" sz="1200" dirty="0">
                        <a:effectLst/>
                        <a:latin typeface="Calibri"/>
                        <a:ea typeface="Calibri"/>
                        <a:cs typeface="Times New Roman"/>
                      </a:endParaRPr>
                    </a:p>
                  </a:txBody>
                  <a:tcPr marL="33271" marR="33271" marT="33271" marB="33271"/>
                </a:tc>
                <a:tc hMerge="1">
                  <a:txBody>
                    <a:bodyPr/>
                    <a:lstStyle/>
                    <a:p>
                      <a:endParaRPr lang="ru-RU"/>
                    </a:p>
                  </a:txBody>
                  <a:tcPr/>
                </a:tc>
                <a:tc hMerge="1">
                  <a:txBody>
                    <a:bodyPr/>
                    <a:lstStyle/>
                    <a:p>
                      <a:endParaRPr lang="ru-RU"/>
                    </a:p>
                  </a:txBody>
                  <a:tcPr/>
                </a:tc>
              </a:tr>
              <a:tr h="443612">
                <a:tc>
                  <a:txBody>
                    <a:bodyPr/>
                    <a:lstStyle/>
                    <a:p>
                      <a:pPr>
                        <a:lnSpc>
                          <a:spcPct val="100000"/>
                        </a:lnSpc>
                        <a:spcAft>
                          <a:spcPts val="0"/>
                        </a:spcAft>
                      </a:pPr>
                      <a:r>
                        <a:rPr lang="ru-RU" sz="1200" dirty="0">
                          <a:effectLst/>
                        </a:rPr>
                        <a:t>ч.11</a:t>
                      </a:r>
                      <a:br>
                        <a:rPr lang="ru-RU" sz="1200" dirty="0">
                          <a:effectLst/>
                        </a:rPr>
                      </a:br>
                      <a:r>
                        <a:rPr lang="ru-RU" sz="1200" dirty="0">
                          <a:effectLst/>
                        </a:rPr>
                        <a:t>ст.9.16</a:t>
                      </a:r>
                      <a:endParaRPr lang="ru-RU" sz="1200" dirty="0">
                        <a:effectLst/>
                        <a:latin typeface="Calibri"/>
                        <a:ea typeface="Calibri"/>
                        <a:cs typeface="Times New Roman"/>
                      </a:endParaRPr>
                    </a:p>
                  </a:txBody>
                  <a:tcPr marL="33271" marR="33271" marT="33271" marB="33271"/>
                </a:tc>
                <a:tc>
                  <a:txBody>
                    <a:bodyPr/>
                    <a:lstStyle/>
                    <a:p>
                      <a:pPr>
                        <a:lnSpc>
                          <a:spcPct val="100000"/>
                        </a:lnSpc>
                        <a:spcAft>
                          <a:spcPts val="0"/>
                        </a:spcAft>
                      </a:pPr>
                      <a:r>
                        <a:rPr lang="ru-RU" sz="1200" dirty="0">
                          <a:effectLst/>
                        </a:rPr>
                        <a:t>Проведение закупки, которая не соответствует требованиям энергетической эффективности</a:t>
                      </a:r>
                      <a:endParaRPr lang="ru-RU" sz="1200" dirty="0">
                        <a:effectLst/>
                        <a:latin typeface="Calibri"/>
                        <a:ea typeface="Calibri"/>
                        <a:cs typeface="Times New Roman"/>
                      </a:endParaRPr>
                    </a:p>
                  </a:txBody>
                  <a:tcPr marL="33271" marR="33271" marT="33271" marB="33271"/>
                </a:tc>
                <a:tc>
                  <a:txBody>
                    <a:bodyPr/>
                    <a:lstStyle/>
                    <a:p>
                      <a:pPr>
                        <a:lnSpc>
                          <a:spcPct val="100000"/>
                        </a:lnSpc>
                        <a:spcAft>
                          <a:spcPts val="0"/>
                        </a:spcAft>
                      </a:pPr>
                      <a:r>
                        <a:rPr lang="ru-RU" sz="1200" dirty="0">
                          <a:effectLst/>
                        </a:rPr>
                        <a:t>30 000 ₽ — должностное лицо</a:t>
                      </a:r>
                      <a:br>
                        <a:rPr lang="ru-RU" sz="1200" dirty="0">
                          <a:effectLst/>
                        </a:rPr>
                      </a:br>
                      <a:r>
                        <a:rPr lang="ru-RU" sz="1200" dirty="0">
                          <a:effectLst/>
                        </a:rPr>
                        <a:t>100 000 ₽ — </a:t>
                      </a:r>
                      <a:r>
                        <a:rPr lang="ru-RU" sz="1200" dirty="0" err="1">
                          <a:effectLst/>
                        </a:rPr>
                        <a:t>юрлицо</a:t>
                      </a:r>
                      <a:endParaRPr lang="ru-RU" sz="1200" dirty="0">
                        <a:effectLst/>
                        <a:latin typeface="Calibri"/>
                        <a:ea typeface="Calibri"/>
                        <a:cs typeface="Times New Roman"/>
                      </a:endParaRPr>
                    </a:p>
                  </a:txBody>
                  <a:tcPr marL="33271" marR="33271" marT="33271" marB="33271"/>
                </a:tc>
              </a:tr>
              <a:tr h="192805">
                <a:tc gridSpan="3">
                  <a:txBody>
                    <a:bodyPr/>
                    <a:lstStyle/>
                    <a:p>
                      <a:pPr algn="ctr">
                        <a:lnSpc>
                          <a:spcPct val="100000"/>
                        </a:lnSpc>
                        <a:spcAft>
                          <a:spcPts val="0"/>
                        </a:spcAft>
                      </a:pPr>
                      <a:r>
                        <a:rPr lang="ru-RU" sz="1200" dirty="0">
                          <a:effectLst/>
                        </a:rPr>
                        <a:t>Закупки у СМП</a:t>
                      </a:r>
                      <a:endParaRPr lang="ru-RU" sz="1200" dirty="0">
                        <a:effectLst/>
                        <a:latin typeface="Calibri"/>
                        <a:ea typeface="Calibri"/>
                        <a:cs typeface="Times New Roman"/>
                      </a:endParaRPr>
                    </a:p>
                  </a:txBody>
                  <a:tcPr marL="33271" marR="33271" marT="33271" marB="33271"/>
                </a:tc>
                <a:tc hMerge="1">
                  <a:txBody>
                    <a:bodyPr/>
                    <a:lstStyle/>
                    <a:p>
                      <a:endParaRPr lang="ru-RU"/>
                    </a:p>
                  </a:txBody>
                  <a:tcPr/>
                </a:tc>
                <a:tc hMerge="1">
                  <a:txBody>
                    <a:bodyPr/>
                    <a:lstStyle/>
                    <a:p>
                      <a:endParaRPr lang="ru-RU"/>
                    </a:p>
                  </a:txBody>
                  <a:tcPr/>
                </a:tc>
              </a:tr>
              <a:tr h="820682">
                <a:tc>
                  <a:txBody>
                    <a:bodyPr/>
                    <a:lstStyle/>
                    <a:p>
                      <a:pPr>
                        <a:lnSpc>
                          <a:spcPct val="100000"/>
                        </a:lnSpc>
                        <a:spcAft>
                          <a:spcPts val="0"/>
                        </a:spcAft>
                      </a:pPr>
                      <a:r>
                        <a:rPr lang="ru-RU" sz="1200" dirty="0">
                          <a:effectLst/>
                        </a:rPr>
                        <a:t>ч.11</a:t>
                      </a:r>
                      <a:br>
                        <a:rPr lang="ru-RU" sz="1200" dirty="0">
                          <a:effectLst/>
                        </a:rPr>
                      </a:br>
                      <a:r>
                        <a:rPr lang="ru-RU" sz="1200" dirty="0">
                          <a:effectLst/>
                        </a:rPr>
                        <a:t>ст.7.30</a:t>
                      </a:r>
                      <a:endParaRPr lang="ru-RU" sz="1200" dirty="0">
                        <a:effectLst/>
                        <a:latin typeface="Calibri"/>
                        <a:ea typeface="Calibri"/>
                        <a:cs typeface="Times New Roman"/>
                      </a:endParaRPr>
                    </a:p>
                  </a:txBody>
                  <a:tcPr marL="33271" marR="33271" marT="33271" marB="33271"/>
                </a:tc>
                <a:tc>
                  <a:txBody>
                    <a:bodyPr/>
                    <a:lstStyle/>
                    <a:p>
                      <a:pPr>
                        <a:lnSpc>
                          <a:spcPct val="100000"/>
                        </a:lnSpc>
                        <a:spcAft>
                          <a:spcPts val="0"/>
                        </a:spcAft>
                      </a:pPr>
                      <a:r>
                        <a:rPr lang="ru-RU" sz="1200" dirty="0">
                          <a:effectLst/>
                        </a:rPr>
                        <a:t>Если заказчик проведет среди СМП и СОНКО закупок меньше, чем предусмотрено 44-ФЗ (не менее 15% от годового объема закупок). Время совершения правонарушения — окончание календарного года.</a:t>
                      </a:r>
                      <a:endParaRPr lang="ru-RU" sz="1200" dirty="0">
                        <a:effectLst/>
                        <a:latin typeface="Calibri"/>
                        <a:ea typeface="Calibri"/>
                        <a:cs typeface="Times New Roman"/>
                      </a:endParaRPr>
                    </a:p>
                  </a:txBody>
                  <a:tcPr marL="33271" marR="33271" marT="33271" marB="33271"/>
                </a:tc>
                <a:tc>
                  <a:txBody>
                    <a:bodyPr/>
                    <a:lstStyle/>
                    <a:p>
                      <a:pPr>
                        <a:lnSpc>
                          <a:spcPct val="100000"/>
                        </a:lnSpc>
                        <a:spcAft>
                          <a:spcPts val="0"/>
                        </a:spcAft>
                      </a:pPr>
                      <a:r>
                        <a:rPr lang="ru-RU" sz="1200" dirty="0">
                          <a:effectLst/>
                        </a:rPr>
                        <a:t>50 000 ₽ — должностное лицо</a:t>
                      </a:r>
                      <a:br>
                        <a:rPr lang="ru-RU" sz="1200" dirty="0">
                          <a:effectLst/>
                        </a:rPr>
                      </a:br>
                      <a:r>
                        <a:rPr lang="ru-RU" sz="1200" dirty="0">
                          <a:effectLst/>
                        </a:rPr>
                        <a:t>100 000 ₽ — </a:t>
                      </a:r>
                      <a:r>
                        <a:rPr lang="ru-RU" sz="1200" dirty="0" err="1">
                          <a:effectLst/>
                        </a:rPr>
                        <a:t>юрлицо</a:t>
                      </a:r>
                      <a:endParaRPr lang="ru-RU" sz="1200" dirty="0">
                        <a:effectLst/>
                        <a:latin typeface="Calibri"/>
                        <a:ea typeface="Calibri"/>
                        <a:cs typeface="Times New Roman"/>
                      </a:endParaRPr>
                    </a:p>
                  </a:txBody>
                  <a:tcPr marL="33271" marR="33271" marT="33271" marB="33271"/>
                </a:tc>
              </a:tr>
              <a:tr h="192805">
                <a:tc gridSpan="3">
                  <a:txBody>
                    <a:bodyPr/>
                    <a:lstStyle/>
                    <a:p>
                      <a:pPr algn="ctr">
                        <a:lnSpc>
                          <a:spcPct val="100000"/>
                        </a:lnSpc>
                        <a:spcAft>
                          <a:spcPts val="0"/>
                        </a:spcAft>
                      </a:pPr>
                      <a:r>
                        <a:rPr lang="ru-RU" sz="1200" dirty="0">
                          <a:effectLst/>
                        </a:rPr>
                        <a:t>Невыполнение в срок законного предписания</a:t>
                      </a:r>
                      <a:endParaRPr lang="ru-RU" sz="1200" dirty="0">
                        <a:effectLst/>
                        <a:latin typeface="Calibri"/>
                        <a:ea typeface="Calibri"/>
                        <a:cs typeface="Times New Roman"/>
                      </a:endParaRPr>
                    </a:p>
                  </a:txBody>
                  <a:tcPr marL="33271" marR="33271" marT="33271" marB="33271"/>
                </a:tc>
                <a:tc hMerge="1">
                  <a:txBody>
                    <a:bodyPr/>
                    <a:lstStyle/>
                    <a:p>
                      <a:endParaRPr lang="ru-RU"/>
                    </a:p>
                  </a:txBody>
                  <a:tcPr/>
                </a:tc>
                <a:tc hMerge="1">
                  <a:txBody>
                    <a:bodyPr/>
                    <a:lstStyle/>
                    <a:p>
                      <a:endParaRPr lang="ru-RU"/>
                    </a:p>
                  </a:txBody>
                  <a:tcPr/>
                </a:tc>
              </a:tr>
              <a:tr h="632147">
                <a:tc>
                  <a:txBody>
                    <a:bodyPr/>
                    <a:lstStyle/>
                    <a:p>
                      <a:pPr>
                        <a:lnSpc>
                          <a:spcPct val="100000"/>
                        </a:lnSpc>
                        <a:spcAft>
                          <a:spcPts val="0"/>
                        </a:spcAft>
                      </a:pPr>
                      <a:r>
                        <a:rPr lang="ru-RU" sz="1200">
                          <a:effectLst/>
                        </a:rPr>
                        <a:t>ч.7</a:t>
                      </a:r>
                      <a:br>
                        <a:rPr lang="ru-RU" sz="1200">
                          <a:effectLst/>
                        </a:rPr>
                      </a:br>
                      <a:r>
                        <a:rPr lang="ru-RU" sz="1200">
                          <a:effectLst/>
                        </a:rPr>
                        <a:t>ст.19.5</a:t>
                      </a:r>
                      <a:endParaRPr lang="ru-RU" sz="1200">
                        <a:effectLst/>
                        <a:latin typeface="Calibri"/>
                        <a:ea typeface="Calibri"/>
                        <a:cs typeface="Times New Roman"/>
                      </a:endParaRPr>
                    </a:p>
                  </a:txBody>
                  <a:tcPr marL="33271" marR="33271" marT="33271" marB="33271"/>
                </a:tc>
                <a:tc>
                  <a:txBody>
                    <a:bodyPr/>
                    <a:lstStyle/>
                    <a:p>
                      <a:pPr>
                        <a:lnSpc>
                          <a:spcPct val="100000"/>
                        </a:lnSpc>
                        <a:spcAft>
                          <a:spcPts val="0"/>
                        </a:spcAft>
                      </a:pPr>
                      <a:r>
                        <a:rPr lang="ru-RU" sz="1200" dirty="0">
                          <a:effectLst/>
                        </a:rPr>
                        <a:t>Предписание, требование ФАС не выполнено в установленный срок</a:t>
                      </a:r>
                      <a:endParaRPr lang="ru-RU" sz="1200" dirty="0">
                        <a:effectLst/>
                        <a:latin typeface="Calibri"/>
                        <a:ea typeface="Calibri"/>
                        <a:cs typeface="Times New Roman"/>
                      </a:endParaRPr>
                    </a:p>
                  </a:txBody>
                  <a:tcPr marL="33271" marR="33271" marT="33271" marB="33271"/>
                </a:tc>
                <a:tc>
                  <a:txBody>
                    <a:bodyPr/>
                    <a:lstStyle/>
                    <a:p>
                      <a:pPr>
                        <a:lnSpc>
                          <a:spcPct val="100000"/>
                        </a:lnSpc>
                        <a:spcAft>
                          <a:spcPts val="0"/>
                        </a:spcAft>
                      </a:pPr>
                      <a:r>
                        <a:rPr lang="ru-RU" sz="1200" dirty="0">
                          <a:effectLst/>
                        </a:rPr>
                        <a:t>Должностное лицо заказчика, уполномоченного органа, уполномоченного учреждения или член комиссии — 50 000 ₽</a:t>
                      </a:r>
                      <a:br>
                        <a:rPr lang="ru-RU" sz="1200" dirty="0">
                          <a:effectLst/>
                        </a:rPr>
                      </a:br>
                      <a:r>
                        <a:rPr lang="ru-RU" sz="1200" dirty="0" err="1">
                          <a:effectLst/>
                        </a:rPr>
                        <a:t>Юрлицо</a:t>
                      </a:r>
                      <a:r>
                        <a:rPr lang="ru-RU" sz="1200" dirty="0">
                          <a:effectLst/>
                        </a:rPr>
                        <a:t> — 500 000 ₽</a:t>
                      </a:r>
                      <a:br>
                        <a:rPr lang="ru-RU" sz="1200" dirty="0">
                          <a:effectLst/>
                        </a:rPr>
                      </a:br>
                      <a:r>
                        <a:rPr lang="ru-RU" sz="1200" dirty="0">
                          <a:effectLst/>
                        </a:rPr>
                        <a:t>100 000 ₽ — </a:t>
                      </a:r>
                      <a:r>
                        <a:rPr lang="ru-RU" sz="1200" dirty="0" err="1">
                          <a:effectLst/>
                        </a:rPr>
                        <a:t>юрлицо</a:t>
                      </a:r>
                      <a:endParaRPr lang="ru-RU" sz="1200" dirty="0">
                        <a:effectLst/>
                        <a:latin typeface="Calibri"/>
                        <a:ea typeface="Calibri"/>
                        <a:cs typeface="Times New Roman"/>
                      </a:endParaRPr>
                    </a:p>
                  </a:txBody>
                  <a:tcPr marL="33271" marR="33271" marT="33271" marB="33271"/>
                </a:tc>
              </a:tr>
              <a:tr h="192805">
                <a:tc gridSpan="3">
                  <a:txBody>
                    <a:bodyPr/>
                    <a:lstStyle/>
                    <a:p>
                      <a:pPr algn="ctr">
                        <a:lnSpc>
                          <a:spcPct val="100000"/>
                        </a:lnSpc>
                        <a:spcAft>
                          <a:spcPts val="0"/>
                        </a:spcAft>
                      </a:pPr>
                      <a:r>
                        <a:rPr lang="ru-RU" sz="1200" dirty="0">
                          <a:effectLst/>
                        </a:rPr>
                        <a:t>Нарушения при предоставлении информации в ФАС</a:t>
                      </a:r>
                      <a:endParaRPr lang="ru-RU" sz="1200" dirty="0">
                        <a:effectLst/>
                        <a:latin typeface="Calibri"/>
                        <a:ea typeface="Calibri"/>
                        <a:cs typeface="Times New Roman"/>
                      </a:endParaRPr>
                    </a:p>
                  </a:txBody>
                  <a:tcPr marL="33271" marR="33271" marT="33271" marB="33271"/>
                </a:tc>
                <a:tc hMerge="1">
                  <a:txBody>
                    <a:bodyPr/>
                    <a:lstStyle/>
                    <a:p>
                      <a:endParaRPr lang="ru-RU"/>
                    </a:p>
                  </a:txBody>
                  <a:tcPr/>
                </a:tc>
                <a:tc hMerge="1">
                  <a:txBody>
                    <a:bodyPr/>
                    <a:lstStyle/>
                    <a:p>
                      <a:endParaRPr lang="ru-RU"/>
                    </a:p>
                  </a:txBody>
                  <a:tcPr/>
                </a:tc>
              </a:tr>
              <a:tr h="726414">
                <a:tc>
                  <a:txBody>
                    <a:bodyPr/>
                    <a:lstStyle/>
                    <a:p>
                      <a:pPr>
                        <a:lnSpc>
                          <a:spcPct val="100000"/>
                        </a:lnSpc>
                        <a:spcAft>
                          <a:spcPts val="0"/>
                        </a:spcAft>
                      </a:pPr>
                      <a:r>
                        <a:rPr lang="ru-RU" sz="1200">
                          <a:effectLst/>
                        </a:rPr>
                        <a:t>ч.1</a:t>
                      </a:r>
                      <a:br>
                        <a:rPr lang="ru-RU" sz="1200">
                          <a:effectLst/>
                        </a:rPr>
                      </a:br>
                      <a:r>
                        <a:rPr lang="ru-RU" sz="1200">
                          <a:effectLst/>
                        </a:rPr>
                        <a:t>ст.19.7.2</a:t>
                      </a:r>
                      <a:endParaRPr lang="ru-RU" sz="1200">
                        <a:effectLst/>
                        <a:latin typeface="Calibri"/>
                        <a:ea typeface="Calibri"/>
                        <a:cs typeface="Times New Roman"/>
                      </a:endParaRPr>
                    </a:p>
                  </a:txBody>
                  <a:tcPr marL="33271" marR="33271" marT="33271" marB="33271"/>
                </a:tc>
                <a:tc>
                  <a:txBody>
                    <a:bodyPr/>
                    <a:lstStyle/>
                    <a:p>
                      <a:pPr>
                        <a:lnSpc>
                          <a:spcPct val="100000"/>
                        </a:lnSpc>
                        <a:spcAft>
                          <a:spcPts val="0"/>
                        </a:spcAft>
                      </a:pPr>
                      <a:r>
                        <a:rPr lang="ru-RU" sz="1200">
                          <a:effectLst/>
                        </a:rPr>
                        <a:t>Информация и документы, которые нужно предоставлять в ФАС, не предоставлены или предоставлены несвоевременно. Либо предоставлена заведомо недостоверная информация.</a:t>
                      </a:r>
                      <a:endParaRPr lang="ru-RU" sz="1200">
                        <a:effectLst/>
                        <a:latin typeface="Calibri"/>
                        <a:ea typeface="Calibri"/>
                        <a:cs typeface="Times New Roman"/>
                      </a:endParaRPr>
                    </a:p>
                  </a:txBody>
                  <a:tcPr marL="33271" marR="33271" marT="33271" marB="33271"/>
                </a:tc>
                <a:tc>
                  <a:txBody>
                    <a:bodyPr/>
                    <a:lstStyle/>
                    <a:p>
                      <a:pPr>
                        <a:lnSpc>
                          <a:spcPct val="100000"/>
                        </a:lnSpc>
                        <a:spcAft>
                          <a:spcPts val="0"/>
                        </a:spcAft>
                      </a:pPr>
                      <a:r>
                        <a:rPr lang="ru-RU" sz="1200" dirty="0">
                          <a:effectLst/>
                        </a:rPr>
                        <a:t>15 000 ₽ — должностное лицо</a:t>
                      </a:r>
                      <a:br>
                        <a:rPr lang="ru-RU" sz="1200" dirty="0">
                          <a:effectLst/>
                        </a:rPr>
                      </a:br>
                      <a:r>
                        <a:rPr lang="ru-RU" sz="1200" dirty="0">
                          <a:effectLst/>
                        </a:rPr>
                        <a:t>100 000 ₽ — </a:t>
                      </a:r>
                      <a:r>
                        <a:rPr lang="ru-RU" sz="1200" dirty="0" err="1">
                          <a:effectLst/>
                        </a:rPr>
                        <a:t>юрлицо</a:t>
                      </a:r>
                      <a:endParaRPr lang="ru-RU" sz="1200" dirty="0">
                        <a:effectLst/>
                        <a:latin typeface="Calibri"/>
                        <a:ea typeface="Calibri"/>
                        <a:cs typeface="Times New Roman"/>
                      </a:endParaRPr>
                    </a:p>
                  </a:txBody>
                  <a:tcPr marL="33271" marR="33271" marT="33271" marB="33271"/>
                </a:tc>
              </a:tr>
            </a:tbl>
          </a:graphicData>
        </a:graphic>
      </p:graphicFrame>
    </p:spTree>
    <p:custDataLst>
      <p:tags r:id="rId1"/>
    </p:custDataLst>
    <p:extLst>
      <p:ext uri="{BB962C8B-B14F-4D97-AF65-F5344CB8AC3E}">
        <p14:creationId xmlns:p14="http://schemas.microsoft.com/office/powerpoint/2010/main" val="668349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000" b="1" dirty="0"/>
              <a:t>Контроль в сфере закупок по 44-ФЗ</a:t>
            </a:r>
          </a:p>
        </p:txBody>
      </p:sp>
      <p:sp>
        <p:nvSpPr>
          <p:cNvPr id="4" name="Прямоугольник 3"/>
          <p:cNvSpPr/>
          <p:nvPr/>
        </p:nvSpPr>
        <p:spPr>
          <a:xfrm>
            <a:off x="755576" y="1275609"/>
            <a:ext cx="7560840" cy="2554545"/>
          </a:xfrm>
          <a:prstGeom prst="rect">
            <a:avLst/>
          </a:prstGeom>
        </p:spPr>
        <p:txBody>
          <a:bodyPr wrap="square">
            <a:spAutoFit/>
          </a:bodyPr>
          <a:lstStyle/>
          <a:p>
            <a:r>
              <a:rPr lang="ru-RU" sz="1600" b="1" dirty="0">
                <a:latin typeface="Arial" panose="020B0604020202020204" pitchFamily="34" charset="0"/>
                <a:cs typeface="Arial" panose="020B0604020202020204" pitchFamily="34" charset="0"/>
              </a:rPr>
              <a:t>Глава 5. Контроль в сфере закупок</a:t>
            </a:r>
          </a:p>
          <a:p>
            <a:pPr marL="285750" indent="-285750">
              <a:buFont typeface="Arial" panose="020B0604020202020204" pitchFamily="34" charset="0"/>
              <a:buChar char="•"/>
            </a:pPr>
            <a:r>
              <a:rPr lang="ru-RU" sz="1600" b="1" dirty="0">
                <a:latin typeface="Arial" panose="020B0604020202020204" pitchFamily="34" charset="0"/>
                <a:cs typeface="Arial" panose="020B0604020202020204" pitchFamily="34" charset="0"/>
              </a:rPr>
              <a:t>Статья 99. </a:t>
            </a:r>
            <a:r>
              <a:rPr lang="ru-RU" sz="1600" dirty="0">
                <a:latin typeface="Arial" panose="020B0604020202020204" pitchFamily="34" charset="0"/>
                <a:cs typeface="Arial" panose="020B0604020202020204" pitchFamily="34" charset="0"/>
              </a:rPr>
              <a:t>Контроль в сфере закупок</a:t>
            </a:r>
          </a:p>
          <a:p>
            <a:pPr marL="285750" indent="-285750">
              <a:buFont typeface="Arial" panose="020B0604020202020204" pitchFamily="34" charset="0"/>
              <a:buChar char="•"/>
            </a:pPr>
            <a:r>
              <a:rPr lang="ru-RU" sz="1600" b="1" dirty="0">
                <a:latin typeface="Arial" panose="020B0604020202020204" pitchFamily="34" charset="0"/>
                <a:cs typeface="Arial" panose="020B0604020202020204" pitchFamily="34" charset="0"/>
              </a:rPr>
              <a:t>Статья 100. </a:t>
            </a:r>
            <a:r>
              <a:rPr lang="ru-RU" sz="1600" dirty="0">
                <a:latin typeface="Arial" panose="020B0604020202020204" pitchFamily="34" charset="0"/>
                <a:cs typeface="Arial" panose="020B0604020202020204" pitchFamily="34" charset="0"/>
              </a:rPr>
              <a:t>Ведомственный контроль в сфере закупок</a:t>
            </a:r>
          </a:p>
          <a:p>
            <a:pPr marL="285750" indent="-285750">
              <a:buFont typeface="Arial" panose="020B0604020202020204" pitchFamily="34" charset="0"/>
              <a:buChar char="•"/>
            </a:pPr>
            <a:r>
              <a:rPr lang="ru-RU" sz="1600" b="1" dirty="0">
                <a:latin typeface="Arial" panose="020B0604020202020204" pitchFamily="34" charset="0"/>
                <a:cs typeface="Arial" panose="020B0604020202020204" pitchFamily="34" charset="0"/>
              </a:rPr>
              <a:t>Статья 101. </a:t>
            </a:r>
            <a:r>
              <a:rPr lang="ru-RU" sz="1600" dirty="0">
                <a:latin typeface="Arial" panose="020B0604020202020204" pitchFamily="34" charset="0"/>
                <a:cs typeface="Arial" panose="020B0604020202020204" pitchFamily="34" charset="0"/>
              </a:rPr>
              <a:t>Контроль в сфере закупок, осуществляемый заказчиком</a:t>
            </a:r>
          </a:p>
          <a:p>
            <a:pPr marL="285750" indent="-285750">
              <a:buFont typeface="Arial" panose="020B0604020202020204" pitchFamily="34" charset="0"/>
              <a:buChar char="•"/>
            </a:pPr>
            <a:r>
              <a:rPr lang="ru-RU" sz="1600" b="1" dirty="0">
                <a:latin typeface="Arial" panose="020B0604020202020204" pitchFamily="34" charset="0"/>
                <a:cs typeface="Arial" panose="020B0604020202020204" pitchFamily="34" charset="0"/>
              </a:rPr>
              <a:t>Статья 102. </a:t>
            </a:r>
            <a:r>
              <a:rPr lang="ru-RU" sz="1600" dirty="0">
                <a:latin typeface="Arial" panose="020B0604020202020204" pitchFamily="34" charset="0"/>
                <a:cs typeface="Arial" panose="020B0604020202020204" pitchFamily="34" charset="0"/>
              </a:rPr>
              <a:t>Общественный контроль за соблюдением требований законодательства Российской Федерации и иных нормативных правовых актов о контрактной системе в сфере закупок</a:t>
            </a:r>
          </a:p>
          <a:p>
            <a:pPr marL="285750" indent="-285750">
              <a:buFont typeface="Arial" panose="020B0604020202020204" pitchFamily="34" charset="0"/>
              <a:buChar char="•"/>
            </a:pPr>
            <a:r>
              <a:rPr lang="ru-RU" sz="1600" b="1" dirty="0">
                <a:latin typeface="Arial" panose="020B0604020202020204" pitchFamily="34" charset="0"/>
                <a:cs typeface="Arial" panose="020B0604020202020204" pitchFamily="34" charset="0"/>
              </a:rPr>
              <a:t>Статья 103. </a:t>
            </a:r>
            <a:r>
              <a:rPr lang="ru-RU" sz="1600" dirty="0">
                <a:latin typeface="Arial" panose="020B0604020202020204" pitchFamily="34" charset="0"/>
                <a:cs typeface="Arial" panose="020B0604020202020204" pitchFamily="34" charset="0"/>
              </a:rPr>
              <a:t>Реестр контрактов, заключенных заказчиками</a:t>
            </a:r>
          </a:p>
          <a:p>
            <a:pPr marL="285750" indent="-285750">
              <a:buFont typeface="Arial" panose="020B0604020202020204" pitchFamily="34" charset="0"/>
              <a:buChar char="•"/>
            </a:pPr>
            <a:r>
              <a:rPr lang="ru-RU" sz="1600" b="1" dirty="0">
                <a:latin typeface="Arial" panose="020B0604020202020204" pitchFamily="34" charset="0"/>
                <a:cs typeface="Arial" panose="020B0604020202020204" pitchFamily="34" charset="0"/>
              </a:rPr>
              <a:t>Статья 104. </a:t>
            </a:r>
            <a:r>
              <a:rPr lang="ru-RU" sz="1600" dirty="0">
                <a:latin typeface="Arial" panose="020B0604020202020204" pitchFamily="34" charset="0"/>
                <a:cs typeface="Arial" panose="020B0604020202020204" pitchFamily="34" charset="0"/>
              </a:rPr>
              <a:t>Реестр недобросовестных поставщиков (подрядчиков, исполнителей)</a:t>
            </a:r>
          </a:p>
        </p:txBody>
      </p:sp>
    </p:spTree>
    <p:custDataLst>
      <p:tags r:id="rId1"/>
    </p:custDataLst>
    <p:extLst>
      <p:ext uri="{BB962C8B-B14F-4D97-AF65-F5344CB8AC3E}">
        <p14:creationId xmlns:p14="http://schemas.microsoft.com/office/powerpoint/2010/main" val="3466259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629" y="205981"/>
            <a:ext cx="6707175" cy="857250"/>
          </a:xfrm>
        </p:spPr>
        <p:txBody>
          <a:bodyPr>
            <a:normAutofit/>
          </a:bodyPr>
          <a:lstStyle/>
          <a:p>
            <a:pPr algn="ctr"/>
            <a:r>
              <a:rPr lang="ru-RU" sz="2000" b="1" dirty="0"/>
              <a:t>Кто осуществляет контроль?</a:t>
            </a:r>
          </a:p>
        </p:txBody>
      </p:sp>
      <p:sp>
        <p:nvSpPr>
          <p:cNvPr id="3" name="Прямоугольник 2"/>
          <p:cNvSpPr/>
          <p:nvPr/>
        </p:nvSpPr>
        <p:spPr>
          <a:xfrm>
            <a:off x="2339758" y="1275606"/>
            <a:ext cx="6048671" cy="2308324"/>
          </a:xfrm>
          <a:prstGeom prst="rect">
            <a:avLst/>
          </a:prstGeom>
        </p:spPr>
        <p:txBody>
          <a:bodyPr wrap="square">
            <a:spAutoFit/>
          </a:bodyPr>
          <a:lstStyle/>
          <a:p>
            <a:r>
              <a:rPr lang="ru-RU" dirty="0"/>
              <a:t>Контроль в сфере закупок осуществляют: </a:t>
            </a:r>
            <a:endParaRPr lang="ru-RU" dirty="0" smtClean="0"/>
          </a:p>
          <a:p>
            <a:pPr marL="285750" indent="-285750">
              <a:buFont typeface="Arial" panose="020B0604020202020204" pitchFamily="34" charset="0"/>
              <a:buChar char="•"/>
            </a:pPr>
            <a:r>
              <a:rPr lang="ru-RU" dirty="0" smtClean="0"/>
              <a:t>ФАС</a:t>
            </a:r>
            <a:r>
              <a:rPr lang="ru-RU" dirty="0"/>
              <a:t>; </a:t>
            </a:r>
            <a:endParaRPr lang="ru-RU" dirty="0" smtClean="0"/>
          </a:p>
          <a:p>
            <a:pPr marL="285750" indent="-285750">
              <a:buFont typeface="Arial" panose="020B0604020202020204" pitchFamily="34" charset="0"/>
              <a:buChar char="•"/>
            </a:pPr>
            <a:r>
              <a:rPr lang="ru-RU" dirty="0" smtClean="0"/>
              <a:t>органы </a:t>
            </a:r>
            <a:r>
              <a:rPr lang="ru-RU" dirty="0"/>
              <a:t>исполнительной власти в регионах; </a:t>
            </a:r>
            <a:endParaRPr lang="ru-RU" dirty="0" smtClean="0"/>
          </a:p>
          <a:p>
            <a:pPr marL="285750" indent="-285750">
              <a:buFont typeface="Arial" panose="020B0604020202020204" pitchFamily="34" charset="0"/>
              <a:buChar char="•"/>
            </a:pPr>
            <a:r>
              <a:rPr lang="ru-RU" dirty="0" smtClean="0"/>
              <a:t>органы </a:t>
            </a:r>
            <a:r>
              <a:rPr lang="ru-RU" dirty="0"/>
              <a:t>местного самоуправления в районах и городских округах; </a:t>
            </a:r>
            <a:endParaRPr lang="ru-RU" dirty="0" smtClean="0"/>
          </a:p>
          <a:p>
            <a:pPr marL="285750" indent="-285750">
              <a:buFont typeface="Arial" panose="020B0604020202020204" pitchFamily="34" charset="0"/>
              <a:buChar char="•"/>
            </a:pPr>
            <a:r>
              <a:rPr lang="ru-RU" dirty="0" smtClean="0"/>
              <a:t>Федеральное </a:t>
            </a:r>
            <a:r>
              <a:rPr lang="ru-RU" dirty="0"/>
              <a:t>казначейство; </a:t>
            </a:r>
            <a:endParaRPr lang="ru-RU" dirty="0" smtClean="0"/>
          </a:p>
          <a:p>
            <a:pPr marL="285750" indent="-285750">
              <a:buFont typeface="Arial" panose="020B0604020202020204" pitchFamily="34" charset="0"/>
              <a:buChar char="•"/>
            </a:pPr>
            <a:r>
              <a:rPr lang="ru-RU" dirty="0" smtClean="0"/>
              <a:t>финансовые </a:t>
            </a:r>
            <a:r>
              <a:rPr lang="ru-RU" dirty="0"/>
              <a:t>органы субъектов; органы внутреннего государственного </a:t>
            </a:r>
            <a:r>
              <a:rPr lang="ru-RU" dirty="0" err="1"/>
              <a:t>финконтроля</a:t>
            </a:r>
            <a:r>
              <a:rPr lang="ru-RU" dirty="0" smtClean="0"/>
              <a:t>.</a:t>
            </a:r>
            <a:endParaRPr lang="ru-RU" dirty="0"/>
          </a:p>
        </p:txBody>
      </p:sp>
      <p:pic>
        <p:nvPicPr>
          <p:cNvPr id="4" name="Picture 2" descr="C:\Users\Drimkast\Desktop\Преза_вашкеба\225881 Презентации по обучению\тема 4\shutterstock_20686715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792" r="50000"/>
          <a:stretch/>
        </p:blipFill>
        <p:spPr bwMode="auto">
          <a:xfrm>
            <a:off x="12" y="2"/>
            <a:ext cx="1979613" cy="523549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82042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000" b="1" dirty="0"/>
              <a:t>В отношении каких лиц осуществляется контроль в сфере закупок?</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2968" y="1059585"/>
            <a:ext cx="6169392" cy="364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782042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000" b="1" dirty="0"/>
              <a:t>Порядок контроля</a:t>
            </a:r>
          </a:p>
        </p:txBody>
      </p:sp>
      <p:sp>
        <p:nvSpPr>
          <p:cNvPr id="3" name="Прямоугольник 2"/>
          <p:cNvSpPr/>
          <p:nvPr/>
        </p:nvSpPr>
        <p:spPr>
          <a:xfrm>
            <a:off x="611560" y="1048256"/>
            <a:ext cx="7776864" cy="3046988"/>
          </a:xfrm>
          <a:prstGeom prst="rect">
            <a:avLst/>
          </a:prstGeom>
        </p:spPr>
        <p:txBody>
          <a:bodyPr wrap="square">
            <a:spAutoFit/>
          </a:bodyPr>
          <a:lstStyle/>
          <a:p>
            <a:pPr indent="457200" algn="just"/>
            <a:r>
              <a:rPr lang="ru-RU" sz="1600" dirty="0">
                <a:latin typeface="Arial" panose="020B0604020202020204" pitchFamily="34" charset="0"/>
                <a:cs typeface="Arial" panose="020B0604020202020204" pitchFamily="34" charset="0"/>
              </a:rPr>
              <a:t>С </a:t>
            </a:r>
            <a:r>
              <a:rPr lang="ru-RU" sz="1600" b="1" dirty="0">
                <a:latin typeface="Arial" panose="020B0604020202020204" pitchFamily="34" charset="0"/>
                <a:cs typeface="Arial" panose="020B0604020202020204" pitchFamily="34" charset="0"/>
              </a:rPr>
              <a:t>01.07.2019 в ч. 2 ст. 99 </a:t>
            </a:r>
            <a:r>
              <a:rPr lang="ru-RU" sz="1600" dirty="0">
                <a:latin typeface="Arial" panose="020B0604020202020204" pitchFamily="34" charset="0"/>
                <a:cs typeface="Arial" panose="020B0604020202020204" pitchFamily="34" charset="0"/>
              </a:rPr>
              <a:t>внесены изменения. В новой редакции говорится, что контроль проводится в соответствии с утвержденным Правительством РФ регламентом. </a:t>
            </a:r>
            <a:endParaRPr lang="ru-RU" sz="1600" dirty="0" smtClean="0">
              <a:latin typeface="Arial" panose="020B0604020202020204" pitchFamily="34" charset="0"/>
              <a:cs typeface="Arial" panose="020B0604020202020204" pitchFamily="34" charset="0"/>
            </a:endParaRPr>
          </a:p>
          <a:p>
            <a:pPr indent="457200" algn="just"/>
            <a:endParaRPr lang="ru-RU" sz="1600" dirty="0" smtClean="0">
              <a:latin typeface="Arial" panose="020B0604020202020204" pitchFamily="34" charset="0"/>
              <a:cs typeface="Arial" panose="020B0604020202020204" pitchFamily="34" charset="0"/>
            </a:endParaRPr>
          </a:p>
          <a:p>
            <a:pPr indent="457200" algn="just"/>
            <a:r>
              <a:rPr lang="ru-RU" sz="1600" dirty="0" smtClean="0">
                <a:latin typeface="Arial" panose="020B0604020202020204" pitchFamily="34" charset="0"/>
                <a:cs typeface="Arial" panose="020B0604020202020204" pitchFamily="34" charset="0"/>
              </a:rPr>
              <a:t>На </a:t>
            </a:r>
            <a:r>
              <a:rPr lang="ru-RU" sz="1600" dirty="0" err="1">
                <a:latin typeface="Arial" panose="020B0604020202020204" pitchFamily="34" charset="0"/>
                <a:cs typeface="Arial" panose="020B0604020202020204" pitchFamily="34" charset="0"/>
              </a:rPr>
              <a:t>госуровне</a:t>
            </a:r>
            <a:r>
              <a:rPr lang="ru-RU" sz="1600" dirty="0">
                <a:latin typeface="Arial" panose="020B0604020202020204" pitchFamily="34" charset="0"/>
                <a:cs typeface="Arial" panose="020B0604020202020204" pitchFamily="34" charset="0"/>
              </a:rPr>
              <a:t> определяются</a:t>
            </a:r>
            <a:r>
              <a:rPr lang="ru-RU" sz="1600" dirty="0" smtClean="0">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r>
              <a:rPr lang="ru-RU" sz="1600" dirty="0" smtClean="0">
                <a:latin typeface="Arial" panose="020B0604020202020204" pitchFamily="34" charset="0"/>
                <a:cs typeface="Arial" panose="020B0604020202020204" pitchFamily="34" charset="0"/>
              </a:rPr>
              <a:t>порядок </a:t>
            </a:r>
            <a:r>
              <a:rPr lang="ru-RU" sz="1600" dirty="0">
                <a:latin typeface="Arial" panose="020B0604020202020204" pitchFamily="34" charset="0"/>
                <a:cs typeface="Arial" panose="020B0604020202020204" pitchFamily="34" charset="0"/>
              </a:rPr>
              <a:t>организации, </a:t>
            </a:r>
            <a:r>
              <a:rPr lang="ru-RU" sz="1600" dirty="0" smtClean="0">
                <a:latin typeface="Arial" panose="020B0604020202020204" pitchFamily="34" charset="0"/>
                <a:cs typeface="Arial" panose="020B0604020202020204" pitchFamily="34" charset="0"/>
              </a:rPr>
              <a:t>предмет</a:t>
            </a:r>
            <a:r>
              <a:rPr lang="ru-RU" sz="1600" dirty="0">
                <a:latin typeface="Arial" panose="020B0604020202020204" pitchFamily="34" charset="0"/>
                <a:cs typeface="Arial" panose="020B0604020202020204" pitchFamily="34" charset="0"/>
              </a:rPr>
              <a:t>, </a:t>
            </a:r>
            <a:r>
              <a:rPr lang="ru-RU" sz="1600" dirty="0" smtClean="0">
                <a:latin typeface="Arial" panose="020B0604020202020204" pitchFamily="34" charset="0"/>
                <a:cs typeface="Arial" panose="020B0604020202020204" pitchFamily="34" charset="0"/>
              </a:rPr>
              <a:t>форма</a:t>
            </a:r>
            <a:r>
              <a:rPr lang="ru-RU" sz="1600" dirty="0">
                <a:latin typeface="Arial" panose="020B0604020202020204" pitchFamily="34" charset="0"/>
                <a:cs typeface="Arial" panose="020B0604020202020204" pitchFamily="34" charset="0"/>
              </a:rPr>
              <a:t>, сроки и периодичность проверок (при этом учитывается, к какой категории риска относится субъект</a:t>
            </a:r>
            <a:r>
              <a:rPr lang="ru-RU" sz="1600" dirty="0" smtClean="0">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r>
              <a:rPr lang="ru-RU" sz="1600" dirty="0" smtClean="0">
                <a:latin typeface="Arial" panose="020B0604020202020204" pitchFamily="34" charset="0"/>
                <a:cs typeface="Arial" panose="020B0604020202020204" pitchFamily="34" charset="0"/>
              </a:rPr>
              <a:t> </a:t>
            </a:r>
            <a:r>
              <a:rPr lang="ru-RU" sz="1600" dirty="0">
                <a:latin typeface="Arial" panose="020B0604020202020204" pitchFamily="34" charset="0"/>
                <a:cs typeface="Arial" panose="020B0604020202020204" pitchFamily="34" charset="0"/>
              </a:rPr>
              <a:t>критерии отнесения к определенной категории риска; </a:t>
            </a:r>
            <a:endParaRPr lang="ru-RU" sz="16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ru-RU" sz="1600" dirty="0" smtClean="0">
                <a:latin typeface="Arial" panose="020B0604020202020204" pitchFamily="34" charset="0"/>
                <a:cs typeface="Arial" panose="020B0604020202020204" pitchFamily="34" charset="0"/>
              </a:rPr>
              <a:t>порядок </a:t>
            </a:r>
            <a:r>
              <a:rPr lang="ru-RU" sz="1600" dirty="0">
                <a:latin typeface="Arial" panose="020B0604020202020204" pitchFamily="34" charset="0"/>
                <a:cs typeface="Arial" panose="020B0604020202020204" pitchFamily="34" charset="0"/>
              </a:rPr>
              <a:t>направления предписаний; </a:t>
            </a:r>
            <a:endParaRPr lang="ru-RU" sz="16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ru-RU" sz="1600" dirty="0" smtClean="0">
                <a:latin typeface="Arial" panose="020B0604020202020204" pitchFamily="34" charset="0"/>
                <a:cs typeface="Arial" panose="020B0604020202020204" pitchFamily="34" charset="0"/>
              </a:rPr>
              <a:t>перечень </a:t>
            </a:r>
            <a:r>
              <a:rPr lang="ru-RU" sz="1600" dirty="0">
                <a:latin typeface="Arial" panose="020B0604020202020204" pitchFamily="34" charset="0"/>
                <a:cs typeface="Arial" panose="020B0604020202020204" pitchFamily="34" charset="0"/>
              </a:rPr>
              <a:t>должностных лиц, которые занимаются проверками; </a:t>
            </a:r>
            <a:endParaRPr lang="ru-RU" sz="16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ru-RU" sz="1600" dirty="0" smtClean="0">
                <a:latin typeface="Arial" panose="020B0604020202020204" pitchFamily="34" charset="0"/>
                <a:cs typeface="Arial" panose="020B0604020202020204" pitchFamily="34" charset="0"/>
              </a:rPr>
              <a:t>порядок </a:t>
            </a:r>
            <a:r>
              <a:rPr lang="ru-RU" sz="1600" dirty="0">
                <a:latin typeface="Arial" panose="020B0604020202020204" pitchFamily="34" charset="0"/>
                <a:cs typeface="Arial" panose="020B0604020202020204" pitchFamily="34" charset="0"/>
              </a:rPr>
              <a:t>действий на случай, если субъект проверки не исполнил </a:t>
            </a:r>
            <a:r>
              <a:rPr lang="ru-RU" sz="1600" dirty="0" smtClean="0">
                <a:latin typeface="Arial" panose="020B0604020202020204" pitchFamily="34" charset="0"/>
                <a:cs typeface="Arial" panose="020B0604020202020204" pitchFamily="34" charset="0"/>
              </a:rPr>
              <a:t>предписания.</a:t>
            </a:r>
            <a:endParaRPr lang="ru-RU" sz="16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807151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ADVANCE_TIME" val="73.689"/>
  <p:tag name="ISPRING_CUSTOM_TIMING_USED" val="1"/>
  <p:tag name="ISPRING_SLIDE_ID_2" val="{4415FCC5-34EC-4B1A-9C09-C582362CF1D8}"/>
</p:tagLst>
</file>

<file path=ppt/tags/tag10.xml><?xml version="1.0" encoding="utf-8"?>
<p:tagLst xmlns:a="http://schemas.openxmlformats.org/drawingml/2006/main" xmlns:r="http://schemas.openxmlformats.org/officeDocument/2006/relationships" xmlns:p="http://schemas.openxmlformats.org/presentationml/2006/main">
  <p:tag name="GENSWF_ADVANCE_TIME" val="73.689"/>
  <p:tag name="ISPRING_CUSTOM_TIMING_USED" val="1"/>
  <p:tag name="ISPRING_SLIDE_ID_2" val="{4415FCC5-34EC-4B1A-9C09-C582362CF1D8}"/>
</p:tagLst>
</file>

<file path=ppt/tags/tag11.xml><?xml version="1.0" encoding="utf-8"?>
<p:tagLst xmlns:a="http://schemas.openxmlformats.org/drawingml/2006/main" xmlns:r="http://schemas.openxmlformats.org/officeDocument/2006/relationships" xmlns:p="http://schemas.openxmlformats.org/presentationml/2006/main">
  <p:tag name="GENSWF_ADVANCE_TIME" val="73.689"/>
  <p:tag name="ISPRING_CUSTOM_TIMING_USED" val="1"/>
  <p:tag name="ISPRING_SLIDE_ID_2" val="{4415FCC5-34EC-4B1A-9C09-C582362CF1D8}"/>
</p:tagLst>
</file>

<file path=ppt/tags/tag12.xml><?xml version="1.0" encoding="utf-8"?>
<p:tagLst xmlns:a="http://schemas.openxmlformats.org/drawingml/2006/main" xmlns:r="http://schemas.openxmlformats.org/officeDocument/2006/relationships" xmlns:p="http://schemas.openxmlformats.org/presentationml/2006/main">
  <p:tag name="GENSWF_ADVANCE_TIME" val="73.689"/>
  <p:tag name="ISPRING_CUSTOM_TIMING_USED" val="1"/>
  <p:tag name="ISPRING_SLIDE_ID_2" val="{4415FCC5-34EC-4B1A-9C09-C582362CF1D8}"/>
</p:tagLst>
</file>

<file path=ppt/tags/tag13.xml><?xml version="1.0" encoding="utf-8"?>
<p:tagLst xmlns:a="http://schemas.openxmlformats.org/drawingml/2006/main" xmlns:r="http://schemas.openxmlformats.org/officeDocument/2006/relationships" xmlns:p="http://schemas.openxmlformats.org/presentationml/2006/main">
  <p:tag name="GENSWF_ADVANCE_TIME" val="73.689"/>
  <p:tag name="ISPRING_CUSTOM_TIMING_USED" val="1"/>
  <p:tag name="ISPRING_SLIDE_ID_2" val="{4415FCC5-34EC-4B1A-9C09-C582362CF1D8}"/>
</p:tagLst>
</file>

<file path=ppt/tags/tag14.xml><?xml version="1.0" encoding="utf-8"?>
<p:tagLst xmlns:a="http://schemas.openxmlformats.org/drawingml/2006/main" xmlns:r="http://schemas.openxmlformats.org/officeDocument/2006/relationships" xmlns:p="http://schemas.openxmlformats.org/presentationml/2006/main">
  <p:tag name="GENSWF_ADVANCE_TIME" val="73.689"/>
  <p:tag name="ISPRING_CUSTOM_TIMING_USED" val="1"/>
  <p:tag name="ISPRING_SLIDE_ID_2" val="{4415FCC5-34EC-4B1A-9C09-C582362CF1D8}"/>
</p:tagLst>
</file>

<file path=ppt/tags/tag15.xml><?xml version="1.0" encoding="utf-8"?>
<p:tagLst xmlns:a="http://schemas.openxmlformats.org/drawingml/2006/main" xmlns:r="http://schemas.openxmlformats.org/officeDocument/2006/relationships" xmlns:p="http://schemas.openxmlformats.org/presentationml/2006/main">
  <p:tag name="GENSWF_ADVANCE_TIME" val="73.689"/>
  <p:tag name="ISPRING_CUSTOM_TIMING_USED" val="1"/>
  <p:tag name="ISPRING_SLIDE_ID_2" val="{4415FCC5-34EC-4B1A-9C09-C582362CF1D8}"/>
</p:tagLst>
</file>

<file path=ppt/tags/tag16.xml><?xml version="1.0" encoding="utf-8"?>
<p:tagLst xmlns:a="http://schemas.openxmlformats.org/drawingml/2006/main" xmlns:r="http://schemas.openxmlformats.org/officeDocument/2006/relationships" xmlns:p="http://schemas.openxmlformats.org/presentationml/2006/main">
  <p:tag name="GENSWF_ADVANCE_TIME" val="73.689"/>
  <p:tag name="ISPRING_CUSTOM_TIMING_USED" val="1"/>
  <p:tag name="ISPRING_SLIDE_ID_2" val="{4415FCC5-34EC-4B1A-9C09-C582362CF1D8}"/>
</p:tagLst>
</file>

<file path=ppt/tags/tag17.xml><?xml version="1.0" encoding="utf-8"?>
<p:tagLst xmlns:a="http://schemas.openxmlformats.org/drawingml/2006/main" xmlns:r="http://schemas.openxmlformats.org/officeDocument/2006/relationships" xmlns:p="http://schemas.openxmlformats.org/presentationml/2006/main">
  <p:tag name="GENSWF_ADVANCE_TIME" val="73.689"/>
  <p:tag name="ISPRING_CUSTOM_TIMING_USED" val="1"/>
  <p:tag name="ISPRING_SLIDE_ID_2" val="{4415FCC5-34EC-4B1A-9C09-C582362CF1D8}"/>
</p:tagLst>
</file>

<file path=ppt/tags/tag18.xml><?xml version="1.0" encoding="utf-8"?>
<p:tagLst xmlns:a="http://schemas.openxmlformats.org/drawingml/2006/main" xmlns:r="http://schemas.openxmlformats.org/officeDocument/2006/relationships" xmlns:p="http://schemas.openxmlformats.org/presentationml/2006/main">
  <p:tag name="GENSWF_ADVANCE_TIME" val="73.689"/>
  <p:tag name="ISPRING_CUSTOM_TIMING_USED" val="1"/>
  <p:tag name="ISPRING_SLIDE_ID_2" val="{4415FCC5-34EC-4B1A-9C09-C582362CF1D8}"/>
</p:tagLst>
</file>

<file path=ppt/tags/tag19.xml><?xml version="1.0" encoding="utf-8"?>
<p:tagLst xmlns:a="http://schemas.openxmlformats.org/drawingml/2006/main" xmlns:r="http://schemas.openxmlformats.org/officeDocument/2006/relationships" xmlns:p="http://schemas.openxmlformats.org/presentationml/2006/main">
  <p:tag name="GENSWF_ADVANCE_TIME" val="73.689"/>
  <p:tag name="ISPRING_CUSTOM_TIMING_USED" val="1"/>
  <p:tag name="ISPRING_SLIDE_ID_2" val="{4415FCC5-34EC-4B1A-9C09-C582362CF1D8}"/>
</p:tagLst>
</file>

<file path=ppt/tags/tag2.xml><?xml version="1.0" encoding="utf-8"?>
<p:tagLst xmlns:a="http://schemas.openxmlformats.org/drawingml/2006/main" xmlns:r="http://schemas.openxmlformats.org/officeDocument/2006/relationships" xmlns:p="http://schemas.openxmlformats.org/presentationml/2006/main">
  <p:tag name="GENSWF_ADVANCE_TIME" val="73.689"/>
  <p:tag name="ISPRING_CUSTOM_TIMING_USED" val="1"/>
  <p:tag name="ISPRING_SLIDE_ID_2" val="{4415FCC5-34EC-4B1A-9C09-C582362CF1D8}"/>
</p:tagLst>
</file>

<file path=ppt/tags/tag20.xml><?xml version="1.0" encoding="utf-8"?>
<p:tagLst xmlns:a="http://schemas.openxmlformats.org/drawingml/2006/main" xmlns:r="http://schemas.openxmlformats.org/officeDocument/2006/relationships" xmlns:p="http://schemas.openxmlformats.org/presentationml/2006/main">
  <p:tag name="GENSWF_ADVANCE_TIME" val="73.689"/>
  <p:tag name="ISPRING_CUSTOM_TIMING_USED" val="1"/>
  <p:tag name="ISPRING_SLIDE_ID_2" val="{4415FCC5-34EC-4B1A-9C09-C582362CF1D8}"/>
</p:tagLst>
</file>

<file path=ppt/tags/tag21.xml><?xml version="1.0" encoding="utf-8"?>
<p:tagLst xmlns:a="http://schemas.openxmlformats.org/drawingml/2006/main" xmlns:r="http://schemas.openxmlformats.org/officeDocument/2006/relationships" xmlns:p="http://schemas.openxmlformats.org/presentationml/2006/main">
  <p:tag name="GENSWF_ADVANCE_TIME" val="73.689"/>
  <p:tag name="ISPRING_CUSTOM_TIMING_USED" val="1"/>
  <p:tag name="ISPRING_SLIDE_ID_2" val="{4415FCC5-34EC-4B1A-9C09-C582362CF1D8}"/>
</p:tagLst>
</file>

<file path=ppt/tags/tag22.xml><?xml version="1.0" encoding="utf-8"?>
<p:tagLst xmlns:a="http://schemas.openxmlformats.org/drawingml/2006/main" xmlns:r="http://schemas.openxmlformats.org/officeDocument/2006/relationships" xmlns:p="http://schemas.openxmlformats.org/presentationml/2006/main">
  <p:tag name="GENSWF_ADVANCE_TIME" val="73.689"/>
  <p:tag name="ISPRING_CUSTOM_TIMING_USED" val="1"/>
  <p:tag name="ISPRING_SLIDE_ID_2" val="{4415FCC5-34EC-4B1A-9C09-C582362CF1D8}"/>
</p:tagLst>
</file>

<file path=ppt/tags/tag23.xml><?xml version="1.0" encoding="utf-8"?>
<p:tagLst xmlns:a="http://schemas.openxmlformats.org/drawingml/2006/main" xmlns:r="http://schemas.openxmlformats.org/officeDocument/2006/relationships" xmlns:p="http://schemas.openxmlformats.org/presentationml/2006/main">
  <p:tag name="GENSWF_ADVANCE_TIME" val="73.689"/>
  <p:tag name="ISPRING_CUSTOM_TIMING_USED" val="1"/>
  <p:tag name="ISPRING_SLIDE_ID_2" val="{4415FCC5-34EC-4B1A-9C09-C582362CF1D8}"/>
</p:tagLst>
</file>

<file path=ppt/tags/tag24.xml><?xml version="1.0" encoding="utf-8"?>
<p:tagLst xmlns:a="http://schemas.openxmlformats.org/drawingml/2006/main" xmlns:r="http://schemas.openxmlformats.org/officeDocument/2006/relationships" xmlns:p="http://schemas.openxmlformats.org/presentationml/2006/main">
  <p:tag name="GENSWF_ADVANCE_TIME" val="165.091"/>
  <p:tag name="ISPRING_CUSTOM_TIMING_USED" val="1"/>
  <p:tag name="ISPRING_SLIDE_ID_2" val="{BD242518-1DF7-49A6-9238-269C83FC9B90}"/>
</p:tagLst>
</file>

<file path=ppt/tags/tag25.xml><?xml version="1.0" encoding="utf-8"?>
<p:tagLst xmlns:a="http://schemas.openxmlformats.org/drawingml/2006/main" xmlns:r="http://schemas.openxmlformats.org/officeDocument/2006/relationships" xmlns:p="http://schemas.openxmlformats.org/presentationml/2006/main">
  <p:tag name="GENSWF_ADVANCE_TIME" val="123.69"/>
  <p:tag name="ISPRING_CUSTOM_TIMING_USED" val="1"/>
  <p:tag name="ISPRING_SLIDE_ID_2" val="{B8426CCB-096C-4861-AE07-A90E94DECC7A}"/>
</p:tagLst>
</file>

<file path=ppt/tags/tag26.xml><?xml version="1.0" encoding="utf-8"?>
<p:tagLst xmlns:a="http://schemas.openxmlformats.org/drawingml/2006/main" xmlns:r="http://schemas.openxmlformats.org/officeDocument/2006/relationships" xmlns:p="http://schemas.openxmlformats.org/presentationml/2006/main">
  <p:tag name="GENSWF_ADVANCE_TIME" val="164.964"/>
  <p:tag name="ISPRING_CUSTOM_TIMING_USED" val="1"/>
  <p:tag name="ISPRING_SLIDE_ID_2" val="{F2BFB645-BCCB-4DFC-80D2-50A07655707E}"/>
</p:tagLst>
</file>

<file path=ppt/tags/tag27.xml><?xml version="1.0" encoding="utf-8"?>
<p:tagLst xmlns:a="http://schemas.openxmlformats.org/drawingml/2006/main" xmlns:r="http://schemas.openxmlformats.org/officeDocument/2006/relationships" xmlns:p="http://schemas.openxmlformats.org/presentationml/2006/main">
  <p:tag name="GENSWF_ADVANCE_TIME" val="119.526"/>
  <p:tag name="ISPRING_CUSTOM_TIMING_USED" val="1"/>
  <p:tag name="ISPRING_SLIDE_ID_2" val="{F03CEE3F-8C6F-4091-8954-4DFB8EFDA321}"/>
</p:tagLst>
</file>

<file path=ppt/tags/tag28.xml><?xml version="1.0" encoding="utf-8"?>
<p:tagLst xmlns:a="http://schemas.openxmlformats.org/drawingml/2006/main" xmlns:r="http://schemas.openxmlformats.org/officeDocument/2006/relationships" xmlns:p="http://schemas.openxmlformats.org/presentationml/2006/main">
  <p:tag name="GENSWF_ADVANCE_TIME" val="59.962"/>
  <p:tag name="ISPRING_CUSTOM_TIMING_USED" val="1"/>
  <p:tag name="ISPRING_SLIDE_ID_2" val="{F6FD4AC1-AF45-4E4E-81E0-31F072EBF41D}"/>
</p:tagLst>
</file>

<file path=ppt/tags/tag29.xml><?xml version="1.0" encoding="utf-8"?>
<p:tagLst xmlns:a="http://schemas.openxmlformats.org/drawingml/2006/main" xmlns:r="http://schemas.openxmlformats.org/officeDocument/2006/relationships" xmlns:p="http://schemas.openxmlformats.org/presentationml/2006/main">
  <p:tag name="GENSWF_ADVANCE_TIME" val="73.689"/>
  <p:tag name="ISPRING_CUSTOM_TIMING_USED" val="1"/>
  <p:tag name="ISPRING_SLIDE_ID_2" val="{4415FCC5-34EC-4B1A-9C09-C582362CF1D8}"/>
</p:tagLst>
</file>

<file path=ppt/tags/tag3.xml><?xml version="1.0" encoding="utf-8"?>
<p:tagLst xmlns:a="http://schemas.openxmlformats.org/drawingml/2006/main" xmlns:r="http://schemas.openxmlformats.org/officeDocument/2006/relationships" xmlns:p="http://schemas.openxmlformats.org/presentationml/2006/main">
  <p:tag name="GENSWF_ADVANCE_TIME" val="73.689"/>
  <p:tag name="ISPRING_CUSTOM_TIMING_USED" val="1"/>
  <p:tag name="ISPRING_SLIDE_ID_2" val="{4415FCC5-34EC-4B1A-9C09-C582362CF1D8}"/>
</p:tagLst>
</file>

<file path=ppt/tags/tag30.xml><?xml version="1.0" encoding="utf-8"?>
<p:tagLst xmlns:a="http://schemas.openxmlformats.org/drawingml/2006/main" xmlns:r="http://schemas.openxmlformats.org/officeDocument/2006/relationships" xmlns:p="http://schemas.openxmlformats.org/presentationml/2006/main">
  <p:tag name="GENSWF_ADVANCE_TIME" val="73.689"/>
  <p:tag name="ISPRING_CUSTOM_TIMING_USED" val="1"/>
  <p:tag name="ISPRING_SLIDE_ID_2" val="{4415FCC5-34EC-4B1A-9C09-C582362CF1D8}"/>
</p:tagLst>
</file>

<file path=ppt/tags/tag31.xml><?xml version="1.0" encoding="utf-8"?>
<p:tagLst xmlns:a="http://schemas.openxmlformats.org/drawingml/2006/main" xmlns:r="http://schemas.openxmlformats.org/officeDocument/2006/relationships" xmlns:p="http://schemas.openxmlformats.org/presentationml/2006/main">
  <p:tag name="GENSWF_ADVANCE_TIME" val="73.689"/>
  <p:tag name="ISPRING_CUSTOM_TIMING_USED" val="1"/>
  <p:tag name="ISPRING_SLIDE_ID_2" val="{4415FCC5-34EC-4B1A-9C09-C582362CF1D8}"/>
</p:tagLst>
</file>

<file path=ppt/tags/tag32.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2BFF0F89-01DE-44D0-B4AA-392D22D30920}"/>
  <p:tag name="GENSWF_ADVANCE_TIME" val="118.216"/>
</p:tagLst>
</file>

<file path=ppt/tags/tag33.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D7177F61-E9B9-42B8-9F74-2077A3ACC150}"/>
  <p:tag name="GENSWF_ADVANCE_TIME" val="153.421"/>
</p:tagLst>
</file>

<file path=ppt/tags/tag34.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D7177F61-E9B9-42B8-9F74-2077A3ACC150}"/>
  <p:tag name="GENSWF_ADVANCE_TIME" val="153.421"/>
</p:tagLst>
</file>

<file path=ppt/tags/tag35.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29EE82DA-848E-475D-9D85-EC68BF7BCC45}"/>
  <p:tag name="GENSWF_ADVANCE_TIME" val="158.909"/>
</p:tagLst>
</file>

<file path=ppt/tags/tag36.xml><?xml version="1.0" encoding="utf-8"?>
<p:tagLst xmlns:a="http://schemas.openxmlformats.org/drawingml/2006/main" xmlns:r="http://schemas.openxmlformats.org/officeDocument/2006/relationships" xmlns:p="http://schemas.openxmlformats.org/presentationml/2006/main">
  <p:tag name="GENSWF_ADVANCE_TIME" val="73.689"/>
  <p:tag name="ISPRING_CUSTOM_TIMING_USED" val="1"/>
  <p:tag name="ISPRING_SLIDE_ID_2" val="{4415FCC5-34EC-4B1A-9C09-C582362CF1D8}"/>
</p:tagLst>
</file>

<file path=ppt/tags/tag37.xml><?xml version="1.0" encoding="utf-8"?>
<p:tagLst xmlns:a="http://schemas.openxmlformats.org/drawingml/2006/main" xmlns:r="http://schemas.openxmlformats.org/officeDocument/2006/relationships" xmlns:p="http://schemas.openxmlformats.org/presentationml/2006/main">
  <p:tag name="GENSWF_ADVANCE_TIME" val="123.69"/>
  <p:tag name="ISPRING_CUSTOM_TIMING_USED" val="1"/>
  <p:tag name="ISPRING_SLIDE_ID_2" val="{B8426CCB-096C-4861-AE07-A90E94DECC7A}"/>
</p:tagLst>
</file>

<file path=ppt/tags/tag38.xml><?xml version="1.0" encoding="utf-8"?>
<p:tagLst xmlns:a="http://schemas.openxmlformats.org/drawingml/2006/main" xmlns:r="http://schemas.openxmlformats.org/officeDocument/2006/relationships" xmlns:p="http://schemas.openxmlformats.org/presentationml/2006/main">
  <p:tag name="GENSWF_ADVANCE_TIME" val="123.69"/>
  <p:tag name="ISPRING_CUSTOM_TIMING_USED" val="1"/>
  <p:tag name="ISPRING_SLIDE_ID_2" val="{B8426CCB-096C-4861-AE07-A90E94DECC7A}"/>
</p:tagLst>
</file>

<file path=ppt/tags/tag39.xml><?xml version="1.0" encoding="utf-8"?>
<p:tagLst xmlns:a="http://schemas.openxmlformats.org/drawingml/2006/main" xmlns:r="http://schemas.openxmlformats.org/officeDocument/2006/relationships" xmlns:p="http://schemas.openxmlformats.org/presentationml/2006/main">
  <p:tag name="GENSWF_ADVANCE_TIME" val="123.69"/>
  <p:tag name="ISPRING_CUSTOM_TIMING_USED" val="1"/>
  <p:tag name="ISPRING_SLIDE_ID_2" val="{B8426CCB-096C-4861-AE07-A90E94DECC7A}"/>
</p:tagLst>
</file>

<file path=ppt/tags/tag4.xml><?xml version="1.0" encoding="utf-8"?>
<p:tagLst xmlns:a="http://schemas.openxmlformats.org/drawingml/2006/main" xmlns:r="http://schemas.openxmlformats.org/officeDocument/2006/relationships" xmlns:p="http://schemas.openxmlformats.org/presentationml/2006/main">
  <p:tag name="GENSWF_ADVANCE_TIME" val="73.689"/>
  <p:tag name="ISPRING_CUSTOM_TIMING_USED" val="1"/>
  <p:tag name="ISPRING_SLIDE_ID_2" val="{4415FCC5-34EC-4B1A-9C09-C582362CF1D8}"/>
</p:tagLst>
</file>

<file path=ppt/tags/tag40.xml><?xml version="1.0" encoding="utf-8"?>
<p:tagLst xmlns:a="http://schemas.openxmlformats.org/drawingml/2006/main" xmlns:r="http://schemas.openxmlformats.org/officeDocument/2006/relationships" xmlns:p="http://schemas.openxmlformats.org/presentationml/2006/main">
  <p:tag name="GENSWF_ADVANCE_TIME" val="123.69"/>
  <p:tag name="ISPRING_CUSTOM_TIMING_USED" val="1"/>
  <p:tag name="ISPRING_SLIDE_ID_2" val="{B8426CCB-096C-4861-AE07-A90E94DECC7A}"/>
</p:tagLst>
</file>

<file path=ppt/tags/tag41.xml><?xml version="1.0" encoding="utf-8"?>
<p:tagLst xmlns:a="http://schemas.openxmlformats.org/drawingml/2006/main" xmlns:r="http://schemas.openxmlformats.org/officeDocument/2006/relationships" xmlns:p="http://schemas.openxmlformats.org/presentationml/2006/main">
  <p:tag name="GENSWF_ADVANCE_TIME" val="123.69"/>
  <p:tag name="ISPRING_CUSTOM_TIMING_USED" val="1"/>
  <p:tag name="ISPRING_SLIDE_ID_2" val="{B8426CCB-096C-4861-AE07-A90E94DECC7A}"/>
</p:tagLst>
</file>

<file path=ppt/tags/tag42.xml><?xml version="1.0" encoding="utf-8"?>
<p:tagLst xmlns:a="http://schemas.openxmlformats.org/drawingml/2006/main" xmlns:r="http://schemas.openxmlformats.org/officeDocument/2006/relationships" xmlns:p="http://schemas.openxmlformats.org/presentationml/2006/main">
  <p:tag name="GENSWF_ADVANCE_TIME" val="123.69"/>
  <p:tag name="ISPRING_CUSTOM_TIMING_USED" val="1"/>
  <p:tag name="ISPRING_SLIDE_ID_2" val="{B8426CCB-096C-4861-AE07-A90E94DECC7A}"/>
</p:tagLst>
</file>

<file path=ppt/tags/tag43.xml><?xml version="1.0" encoding="utf-8"?>
<p:tagLst xmlns:a="http://schemas.openxmlformats.org/drawingml/2006/main" xmlns:r="http://schemas.openxmlformats.org/officeDocument/2006/relationships" xmlns:p="http://schemas.openxmlformats.org/presentationml/2006/main">
  <p:tag name="GENSWF_ADVANCE_TIME" val="123.69"/>
  <p:tag name="ISPRING_CUSTOM_TIMING_USED" val="1"/>
  <p:tag name="ISPRING_SLIDE_ID_2" val="{B8426CCB-096C-4861-AE07-A90E94DECC7A}"/>
</p:tagLst>
</file>

<file path=ppt/tags/tag44.xml><?xml version="1.0" encoding="utf-8"?>
<p:tagLst xmlns:a="http://schemas.openxmlformats.org/drawingml/2006/main" xmlns:r="http://schemas.openxmlformats.org/officeDocument/2006/relationships" xmlns:p="http://schemas.openxmlformats.org/presentationml/2006/main">
  <p:tag name="GENSWF_ADVANCE_TIME" val="123.69"/>
  <p:tag name="ISPRING_CUSTOM_TIMING_USED" val="1"/>
  <p:tag name="ISPRING_SLIDE_ID_2" val="{B8426CCB-096C-4861-AE07-A90E94DECC7A}"/>
</p:tagLst>
</file>

<file path=ppt/tags/tag45.xml><?xml version="1.0" encoding="utf-8"?>
<p:tagLst xmlns:a="http://schemas.openxmlformats.org/drawingml/2006/main" xmlns:r="http://schemas.openxmlformats.org/officeDocument/2006/relationships" xmlns:p="http://schemas.openxmlformats.org/presentationml/2006/main">
  <p:tag name="GENSWF_ADVANCE_TIME" val="123.69"/>
  <p:tag name="ISPRING_CUSTOM_TIMING_USED" val="1"/>
  <p:tag name="ISPRING_SLIDE_ID_2" val="{B8426CCB-096C-4861-AE07-A90E94DECC7A}"/>
</p:tagLst>
</file>

<file path=ppt/tags/tag46.xml><?xml version="1.0" encoding="utf-8"?>
<p:tagLst xmlns:a="http://schemas.openxmlformats.org/drawingml/2006/main" xmlns:r="http://schemas.openxmlformats.org/officeDocument/2006/relationships" xmlns:p="http://schemas.openxmlformats.org/presentationml/2006/main">
  <p:tag name="GENSWF_ADVANCE_TIME" val="123.69"/>
  <p:tag name="ISPRING_CUSTOM_TIMING_USED" val="1"/>
  <p:tag name="ISPRING_SLIDE_ID_2" val="{B8426CCB-096C-4861-AE07-A90E94DECC7A}"/>
</p:tagLst>
</file>

<file path=ppt/tags/tag47.xml><?xml version="1.0" encoding="utf-8"?>
<p:tagLst xmlns:a="http://schemas.openxmlformats.org/drawingml/2006/main" xmlns:r="http://schemas.openxmlformats.org/officeDocument/2006/relationships" xmlns:p="http://schemas.openxmlformats.org/presentationml/2006/main">
  <p:tag name="GENSWF_ADVANCE_TIME" val="123.69"/>
  <p:tag name="ISPRING_CUSTOM_TIMING_USED" val="1"/>
  <p:tag name="ISPRING_SLIDE_ID_2" val="{B8426CCB-096C-4861-AE07-A90E94DECC7A}"/>
</p:tagLst>
</file>

<file path=ppt/tags/tag48.xml><?xml version="1.0" encoding="utf-8"?>
<p:tagLst xmlns:a="http://schemas.openxmlformats.org/drawingml/2006/main" xmlns:r="http://schemas.openxmlformats.org/officeDocument/2006/relationships" xmlns:p="http://schemas.openxmlformats.org/presentationml/2006/main">
  <p:tag name="GENSWF_ADVANCE_TIME" val="123.69"/>
  <p:tag name="ISPRING_CUSTOM_TIMING_USED" val="1"/>
  <p:tag name="ISPRING_SLIDE_ID_2" val="{B8426CCB-096C-4861-AE07-A90E94DECC7A}"/>
</p:tagLst>
</file>

<file path=ppt/tags/tag49.xml><?xml version="1.0" encoding="utf-8"?>
<p:tagLst xmlns:a="http://schemas.openxmlformats.org/drawingml/2006/main" xmlns:r="http://schemas.openxmlformats.org/officeDocument/2006/relationships" xmlns:p="http://schemas.openxmlformats.org/presentationml/2006/main">
  <p:tag name="GENSWF_ADVANCE_TIME" val="123.69"/>
  <p:tag name="ISPRING_CUSTOM_TIMING_USED" val="1"/>
  <p:tag name="ISPRING_SLIDE_ID_2" val="{B8426CCB-096C-4861-AE07-A90E94DECC7A}"/>
</p:tagLst>
</file>

<file path=ppt/tags/tag5.xml><?xml version="1.0" encoding="utf-8"?>
<p:tagLst xmlns:a="http://schemas.openxmlformats.org/drawingml/2006/main" xmlns:r="http://schemas.openxmlformats.org/officeDocument/2006/relationships" xmlns:p="http://schemas.openxmlformats.org/presentationml/2006/main">
  <p:tag name="GENSWF_ADVANCE_TIME" val="73.689"/>
  <p:tag name="ISPRING_CUSTOM_TIMING_USED" val="1"/>
  <p:tag name="ISPRING_SLIDE_ID_2" val="{4415FCC5-34EC-4B1A-9C09-C582362CF1D8}"/>
</p:tagLst>
</file>

<file path=ppt/tags/tag50.xml><?xml version="1.0" encoding="utf-8"?>
<p:tagLst xmlns:a="http://schemas.openxmlformats.org/drawingml/2006/main" xmlns:r="http://schemas.openxmlformats.org/officeDocument/2006/relationships" xmlns:p="http://schemas.openxmlformats.org/presentationml/2006/main">
  <p:tag name="GENSWF_ADVANCE_TIME" val="123.69"/>
  <p:tag name="ISPRING_CUSTOM_TIMING_USED" val="1"/>
  <p:tag name="ISPRING_SLIDE_ID_2" val="{B8426CCB-096C-4861-AE07-A90E94DECC7A}"/>
</p:tagLst>
</file>

<file path=ppt/tags/tag51.xml><?xml version="1.0" encoding="utf-8"?>
<p:tagLst xmlns:a="http://schemas.openxmlformats.org/drawingml/2006/main" xmlns:r="http://schemas.openxmlformats.org/officeDocument/2006/relationships" xmlns:p="http://schemas.openxmlformats.org/presentationml/2006/main">
  <p:tag name="GENSWF_ADVANCE_TIME" val="123.69"/>
  <p:tag name="ISPRING_CUSTOM_TIMING_USED" val="1"/>
  <p:tag name="ISPRING_SLIDE_ID_2" val="{B8426CCB-096C-4861-AE07-A90E94DECC7A}"/>
</p:tagLst>
</file>

<file path=ppt/tags/tag52.xml><?xml version="1.0" encoding="utf-8"?>
<p:tagLst xmlns:a="http://schemas.openxmlformats.org/drawingml/2006/main" xmlns:r="http://schemas.openxmlformats.org/officeDocument/2006/relationships" xmlns:p="http://schemas.openxmlformats.org/presentationml/2006/main">
  <p:tag name="GENSWF_ADVANCE_TIME" val="123.69"/>
  <p:tag name="ISPRING_CUSTOM_TIMING_USED" val="1"/>
  <p:tag name="ISPRING_SLIDE_ID_2" val="{B8426CCB-096C-4861-AE07-A90E94DECC7A}"/>
</p:tagLst>
</file>

<file path=ppt/tags/tag6.xml><?xml version="1.0" encoding="utf-8"?>
<p:tagLst xmlns:a="http://schemas.openxmlformats.org/drawingml/2006/main" xmlns:r="http://schemas.openxmlformats.org/officeDocument/2006/relationships" xmlns:p="http://schemas.openxmlformats.org/presentationml/2006/main">
  <p:tag name="GENSWF_ADVANCE_TIME" val="73.689"/>
  <p:tag name="ISPRING_CUSTOM_TIMING_USED" val="1"/>
  <p:tag name="ISPRING_SLIDE_ID_2" val="{4415FCC5-34EC-4B1A-9C09-C582362CF1D8}"/>
</p:tagLst>
</file>

<file path=ppt/tags/tag7.xml><?xml version="1.0" encoding="utf-8"?>
<p:tagLst xmlns:a="http://schemas.openxmlformats.org/drawingml/2006/main" xmlns:r="http://schemas.openxmlformats.org/officeDocument/2006/relationships" xmlns:p="http://schemas.openxmlformats.org/presentationml/2006/main">
  <p:tag name="GENSWF_ADVANCE_TIME" val="73.689"/>
  <p:tag name="ISPRING_CUSTOM_TIMING_USED" val="1"/>
  <p:tag name="ISPRING_SLIDE_ID_2" val="{4415FCC5-34EC-4B1A-9C09-C582362CF1D8}"/>
</p:tagLst>
</file>

<file path=ppt/tags/tag8.xml><?xml version="1.0" encoding="utf-8"?>
<p:tagLst xmlns:a="http://schemas.openxmlformats.org/drawingml/2006/main" xmlns:r="http://schemas.openxmlformats.org/officeDocument/2006/relationships" xmlns:p="http://schemas.openxmlformats.org/presentationml/2006/main">
  <p:tag name="GENSWF_ADVANCE_TIME" val="73.689"/>
  <p:tag name="ISPRING_CUSTOM_TIMING_USED" val="1"/>
  <p:tag name="ISPRING_SLIDE_ID_2" val="{4415FCC5-34EC-4B1A-9C09-C582362CF1D8}"/>
</p:tagLst>
</file>

<file path=ppt/tags/tag9.xml><?xml version="1.0" encoding="utf-8"?>
<p:tagLst xmlns:a="http://schemas.openxmlformats.org/drawingml/2006/main" xmlns:r="http://schemas.openxmlformats.org/officeDocument/2006/relationships" xmlns:p="http://schemas.openxmlformats.org/presentationml/2006/main">
  <p:tag name="GENSWF_ADVANCE_TIME" val="73.689"/>
  <p:tag name="ISPRING_CUSTOM_TIMING_USED" val="1"/>
  <p:tag name="ISPRING_SLIDE_ID_2" val="{4415FCC5-34EC-4B1A-9C09-C582362CF1D8}"/>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438</TotalTime>
  <Words>3358</Words>
  <Application>Microsoft Office PowerPoint</Application>
  <PresentationFormat>Экран (16:9)</PresentationFormat>
  <Paragraphs>512</Paragraphs>
  <Slides>55</Slides>
  <Notes>52</Notes>
  <HiddenSlides>0</HiddenSlides>
  <MMClips>0</MMClips>
  <ScaleCrop>false</ScaleCrop>
  <HeadingPairs>
    <vt:vector size="4" baseType="variant">
      <vt:variant>
        <vt:lpstr>Тема</vt:lpstr>
      </vt:variant>
      <vt:variant>
        <vt:i4>4</vt:i4>
      </vt:variant>
      <vt:variant>
        <vt:lpstr>Заголовки слайдов</vt:lpstr>
      </vt:variant>
      <vt:variant>
        <vt:i4>55</vt:i4>
      </vt:variant>
    </vt:vector>
  </HeadingPairs>
  <TitlesOfParts>
    <vt:vector size="59" baseType="lpstr">
      <vt:lpstr>Тема Office</vt:lpstr>
      <vt:lpstr>3_Тема Office</vt:lpstr>
      <vt:lpstr>Office Theme</vt:lpstr>
      <vt:lpstr>1_Office Theme</vt:lpstr>
      <vt:lpstr>Презентация PowerPoint</vt:lpstr>
      <vt:lpstr>Контроль, мониторинг и обжалование в сфере закупок (44-ФЗ)</vt:lpstr>
      <vt:lpstr>Мониторинг в сфере закупок по 44-ФЗ</vt:lpstr>
      <vt:lpstr>Презентация PowerPoint</vt:lpstr>
      <vt:lpstr>Презентация PowerPoint</vt:lpstr>
      <vt:lpstr>Контроль в сфере закупок по 44-ФЗ</vt:lpstr>
      <vt:lpstr>Кто осуществляет контроль?</vt:lpstr>
      <vt:lpstr>В отношении каких лиц осуществляется контроль в сфере закупок?</vt:lpstr>
      <vt:lpstr>Порядок контроля</vt:lpstr>
      <vt:lpstr>Полномочия федерального Казначейства </vt:lpstr>
      <vt:lpstr>Полномочия органов внутреннего финансового контроля</vt:lpstr>
      <vt:lpstr>Что контролирует ФАС? </vt:lpstr>
      <vt:lpstr>Что контролирует ФАС? </vt:lpstr>
      <vt:lpstr>Если контроль пройден успешно (на примере контроля ФК)</vt:lpstr>
      <vt:lpstr>В случае несоответствия контролируемой информации требованиям </vt:lpstr>
      <vt:lpstr>Плановые проверки</vt:lpstr>
      <vt:lpstr>Внеплановые проверки</vt:lpstr>
      <vt:lpstr>Права контрольных органов в сфере закупок </vt:lpstr>
      <vt:lpstr>Особенности ведомственного контроля</vt:lpstr>
      <vt:lpstr>Контроль, осуществляемый заказчиком</vt:lpstr>
      <vt:lpstr>Общественный контроль</vt:lpstr>
      <vt:lpstr>Особенности взаимодействия с контрольными органами при закупках </vt:lpstr>
      <vt:lpstr>Работа с реестром недобросовестных поставщиков  (ст.104 44-ФЗ)</vt:lpstr>
      <vt:lpstr>Какие сведения содержит РНП?</vt:lpstr>
      <vt:lpstr>Расторжение контракта</vt:lpstr>
      <vt:lpstr>Изменение контракта на этапе заключения</vt:lpstr>
      <vt:lpstr>Изменение контракта на этапе исполнения</vt:lpstr>
      <vt:lpstr>Правила пересмотра контракта  на этапе исполнения</vt:lpstr>
      <vt:lpstr>Перемена стороны в ходе исполнения контракта</vt:lpstr>
      <vt:lpstr>Новые условия изменения контрактов</vt:lpstr>
      <vt:lpstr>Пересмотр сроков исполнения контрактов </vt:lpstr>
      <vt:lpstr>Изменения в системе контроля  (с 01.07.19)</vt:lpstr>
      <vt:lpstr>Изменения в системе контроля  (с 01.07.19)</vt:lpstr>
      <vt:lpstr>Изменения в системе контроля  (с 01.07.19)</vt:lpstr>
      <vt:lpstr>Обжалование по электронным процедурам </vt:lpstr>
      <vt:lpstr>Требования к содержанию жалобы</vt:lpstr>
      <vt:lpstr>Изменения в порядке рассмотрения жалоб</vt:lpstr>
      <vt:lpstr>Механизм обжалования</vt:lpstr>
      <vt:lpstr>Контроль, мониторинг и обжалование в сфере закупок  (223-ФЗ)</vt:lpstr>
      <vt:lpstr>Контроль за соблюдением требований 223-ФЗ</vt:lpstr>
      <vt:lpstr>Штрафы по исполнению контрактов </vt:lpstr>
      <vt:lpstr>Пени по исполнению контрактов </vt:lpstr>
      <vt:lpstr>Административная ответственность</vt:lpstr>
      <vt:lpstr>Административная ответственность</vt:lpstr>
      <vt:lpstr>Административная ответственность</vt:lpstr>
      <vt:lpstr>Административная ответственность</vt:lpstr>
      <vt:lpstr>Административная ответственность</vt:lpstr>
      <vt:lpstr>Административная ответственность</vt:lpstr>
      <vt:lpstr>Административная ответственность</vt:lpstr>
      <vt:lpstr>Административная ответственность</vt:lpstr>
      <vt:lpstr>Административная ответственность</vt:lpstr>
      <vt:lpstr>Административная ответственность</vt:lpstr>
      <vt:lpstr>Административная ответственность</vt:lpstr>
      <vt:lpstr>Административная ответственность</vt:lpstr>
      <vt:lpstr>Административная ответственность</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d.sozaeva</dc:creator>
  <cp:lastModifiedBy>d.sozaeva</cp:lastModifiedBy>
  <cp:revision>36</cp:revision>
  <dcterms:created xsi:type="dcterms:W3CDTF">2019-09-02T09:59:41Z</dcterms:created>
  <dcterms:modified xsi:type="dcterms:W3CDTF">2019-09-18T06:30:15Z</dcterms:modified>
</cp:coreProperties>
</file>