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1" r:id="rId3"/>
    <p:sldId id="294" r:id="rId4"/>
    <p:sldId id="292" r:id="rId5"/>
    <p:sldId id="296" r:id="rId6"/>
    <p:sldId id="295" r:id="rId7"/>
    <p:sldId id="301" r:id="rId8"/>
    <p:sldId id="302" r:id="rId9"/>
    <p:sldId id="297" r:id="rId10"/>
    <p:sldId id="300" r:id="rId11"/>
    <p:sldId id="284" r:id="rId12"/>
    <p:sldId id="303" r:id="rId13"/>
    <p:sldId id="287" r:id="rId14"/>
    <p:sldId id="265" r:id="rId15"/>
    <p:sldId id="266" r:id="rId16"/>
    <p:sldId id="267" r:id="rId17"/>
    <p:sldId id="277" r:id="rId18"/>
    <p:sldId id="257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ладимир" initials="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DB5"/>
    <a:srgbClr val="D3FE72"/>
    <a:srgbClr val="DDE8C6"/>
    <a:srgbClr val="DBDB85"/>
    <a:srgbClr val="D9E094"/>
    <a:srgbClr val="7F7649"/>
    <a:srgbClr val="E8FCC8"/>
    <a:srgbClr val="645D3A"/>
    <a:srgbClr val="05631B"/>
    <a:srgbClr val="AA2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6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57356-C411-47E6-A1E5-4359E8D4C8C8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DEF20-6E5A-4ED8-851C-7F9ABCFC32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06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D4BE4-201B-4439-91CE-F7444061826D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08DC2-CF9E-45BD-A0C0-7AE6B3DE34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8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08DC2-CF9E-45BD-A0C0-7AE6B3DE347C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08DC2-CF9E-45BD-A0C0-7AE6B3DE347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08DC2-CF9E-45BD-A0C0-7AE6B3DE347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08DC2-CF9E-45BD-A0C0-7AE6B3DE347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7DCD-A789-40D4-B044-700F736E14CB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0128-ECD2-43F9-AFF4-75D0C7484E30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9ED8-A286-4740-8200-BCAF74085E5F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6C68-F568-4634-A407-55E3A22AFF71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C9D-80E8-4515-8D92-3426EF352437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0F48E-360B-4110-9599-4716C11D3AC2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C2E5-3573-4FC7-85E4-E964414016D7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09E3-0429-4BD9-A0B9-133A649ACEF8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9782-787E-406B-9A5E-5C7883DC6902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BB33F-D062-405D-9FF9-DAB10F71E54E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1EDD-262E-4590-A1C5-76DCB292A63E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0D0F-9BF0-439D-BE55-225CEF7B644E}" type="datetime1">
              <a:rPr lang="ru-RU" smtClean="0"/>
              <a:pPr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39720"/>
            <a:ext cx="8289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Шуйская археологическая экспедиция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Владимир\Desktop\я\DSC04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6979"/>
            <a:ext cx="4032448" cy="2695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F:\Фото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249270" cy="24369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Фото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55339"/>
            <a:ext cx="2808312" cy="1877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ото\DSC004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18" y="764704"/>
            <a:ext cx="2799288" cy="1862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Фото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58" y="2780928"/>
            <a:ext cx="2823845" cy="1890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49962"/>
            <a:ext cx="2410968" cy="1591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Разведка 2015\Вондога\DSC05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51948" y="868532"/>
            <a:ext cx="4113346" cy="2753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Разведка 2015\Вондога\DSC05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8338" y="2402869"/>
            <a:ext cx="3979998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Разведка 2015\Находки\img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86" y="4653136"/>
            <a:ext cx="2750824" cy="195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H:\Плёс\Вичугский проезд 7\Рабочии\DSC02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16805" y="3946001"/>
            <a:ext cx="3348905" cy="2241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Плёс\Вичугский проезд 7\Рабочии\DSC026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-3375" r="7632" b="3375"/>
          <a:stretch/>
        </p:blipFill>
        <p:spPr bwMode="auto">
          <a:xfrm rot="16200000">
            <a:off x="5943083" y="543890"/>
            <a:ext cx="3096344" cy="2241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SC_1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2321073" cy="3489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60851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smtClean="0">
                <a:solidFill>
                  <a:srgbClr val="AA2D20"/>
                </a:solidFill>
                <a:latin typeface="Times New Roman" pitchFamily="18" charset="0"/>
                <a:cs typeface="Times New Roman" pitchFamily="18" charset="0"/>
              </a:rPr>
              <a:t>Из истории реализации проекта</a:t>
            </a:r>
            <a:endParaRPr lang="ru-RU" sz="2800" dirty="0">
              <a:solidFill>
                <a:srgbClr val="AA2D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620688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2004 года Шуйской археологической экспедицией начаты   исследования Клочковского селища, которые продолжаются до сегодняшнего дня.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Общее количество участников 50-70 человек среди которых школьники и студенты Шуи, Иванова, Москвы, Родников. Экспедиция проходит  с 17 июля по 7 августа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P11303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960440" cy="2751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Клочково\Клочково 2009\Клочково 2009\P1210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2593" y="4084792"/>
            <a:ext cx="3465056" cy="259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3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D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806489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Основные задачи  детской археологической экспедиции:</a:t>
            </a: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Знакомство с работой археолога в раскопе и в камеральной лаборатории.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Формирование устойчивого познавательного интереса не только  к предметам гуманитарного цикла, но и к естественнонаучным знаниям.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Воспитание патриотизма и исторического мышления.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Получение общественного опыта через разнообразную духовно-творческую деятельность, изучение истории, быта, обрядов, ремесел родного края.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 Создание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условий для творческой деятельности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подростков,занятия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экспериментальной археологии,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Получение социального опыта, умения  жить и работать в коллективе, помощь в социальной адаптации вне рамок школы.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Отдых и оздоровление детей.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Профориентация школьников, подготовка их к деятельности в сфере туризма.</a:t>
            </a:r>
          </a:p>
          <a:p>
            <a:pPr>
              <a:lnSpc>
                <a:spcPct val="80000"/>
              </a:lnSpc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Мои фотографии\Клио в Клочкове-все\Итальянцы в Клочково 2006\Клочково 2006\P106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456" y="188640"/>
            <a:ext cx="4033032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Владимир\Desktop\Новая папка\P1210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509120"/>
            <a:ext cx="2784309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Владимир\Desktop\Новая папка\DSC00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4547450" cy="3040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Владимир\Desktop\Новая папка\IMG_06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645024"/>
            <a:ext cx="4279424" cy="2852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Владимир\Desktop\Новая папка\IMG_09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068960"/>
            <a:ext cx="2882672" cy="1921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Владимир\Desktop\Клочково 2011\лагерь 2011\P1020788.JPG"/>
          <p:cNvPicPr>
            <a:picLocks noChangeAspect="1" noChangeArrowheads="1"/>
          </p:cNvPicPr>
          <p:nvPr/>
        </p:nvPicPr>
        <p:blipFill>
          <a:blip r:embed="rId2" cstate="print"/>
          <a:srcRect t="19122" b="14232"/>
          <a:stretch>
            <a:fillRect/>
          </a:stretch>
        </p:blipFill>
        <p:spPr bwMode="auto">
          <a:xfrm>
            <a:off x="3923928" y="3969157"/>
            <a:ext cx="4940336" cy="246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E:\Клочково\Клочково 2010\Лагерь\P1010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3552395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4451" name="Picture 3" descr="D:\Мои фотографии\Клио в Клочкове-все\Итальянцы в Клочково 2006\Клочково 2006\P1060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20688"/>
            <a:ext cx="381000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4454" name="Picture 6" descr="D:\Мои фотографии\Клио в Клочкове-все\клочково2007\Клочково 2007\113_PANA\P113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312102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4453" name="Picture 5" descr="D:\Мои фотографии\Клио в Клочкове-все\клочково2007\Клочково 2007\112_PANA\P1120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204864"/>
            <a:ext cx="3217003" cy="2413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1331640" y="0"/>
            <a:ext cx="67388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Историко-археологическая школа «Клио»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Клочково  12\Археология 2012\Археология 2012 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49080"/>
            <a:ext cx="3766121" cy="2521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02" name="Picture 3" descr="E:\Клочково\Клочково 2009\Клочково 2009\DSC05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062" y="260648"/>
            <a:ext cx="2552088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05" name="Picture 7" descr="C:\Users\Владимир\Desktop\Клочково 2011\лагерь 2011\DSC04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61048"/>
            <a:ext cx="4167188" cy="2786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06" name="Picture 6" descr="C:\Users\Владимир\Desktop\Клочково 2011\лагерь 2011\DSC05439.JPG"/>
          <p:cNvPicPr>
            <a:picLocks noChangeAspect="1" noChangeArrowheads="1"/>
          </p:cNvPicPr>
          <p:nvPr/>
        </p:nvPicPr>
        <p:blipFill>
          <a:blip r:embed="rId5" cstate="print"/>
          <a:srcRect l="18391" t="24754" r="1649" b="18854"/>
          <a:stretch>
            <a:fillRect/>
          </a:stretch>
        </p:blipFill>
        <p:spPr bwMode="auto">
          <a:xfrm>
            <a:off x="1691680" y="2564904"/>
            <a:ext cx="4931468" cy="232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E:\Клочково\Клочково 2007\112_PANA\P11209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88640"/>
            <a:ext cx="422446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11301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3714750"/>
            <a:ext cx="3857625" cy="272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4" descr="D:\Мои фотографии\Клио в Клочкове-все\клочково2007\Клочково 2007\113_PANA\P113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57188"/>
            <a:ext cx="3902075" cy="292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3" descr="D:\Мои фотографии\Клио в Клочкове-все\клочково2007\Клочково 2007\113_PANA\P1130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285750"/>
            <a:ext cx="3286125" cy="247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D:\Мои фотографии\Клио в Клочкове-все\клочково2007\Клочково 2007\113_PANA\P113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2286000"/>
            <a:ext cx="3571875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P11301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4357688"/>
            <a:ext cx="2940050" cy="220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27584" y="404664"/>
            <a:ext cx="2918668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Народная культура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Владимир\Desktop\Клочково  12\Лагерь\DSC08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22557"/>
            <a:ext cx="4989392" cy="33354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 flipH="1">
            <a:off x="2668499" y="404664"/>
            <a:ext cx="514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Буланова Наталья и Кириенко Николай. Работа над статьей «Результаты археологической разведки на территории Шуйского района».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486" y="1340768"/>
            <a:ext cx="2565307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я\DSC04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264"/>
            <a:ext cx="9144000" cy="60322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5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5" descr="AG00163_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916113"/>
            <a:ext cx="194468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0" name="Rectangle 6"/>
          <p:cNvSpPr>
            <a:spLocks noChangeArrowheads="1"/>
          </p:cNvSpPr>
          <p:nvPr/>
        </p:nvSpPr>
        <p:spPr bwMode="auto">
          <a:xfrm>
            <a:off x="3924300" y="3940175"/>
            <a:ext cx="21605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360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КЛИО</a:t>
            </a:r>
          </a:p>
        </p:txBody>
      </p:sp>
      <p:pic>
        <p:nvPicPr>
          <p:cNvPr id="109573" name="Picture 5" descr="C:\Users\Владимир\Desktop\Клочково 2011\лагерь 2011\DSC05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3" y="404664"/>
            <a:ext cx="904818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6013" y="5614099"/>
            <a:ext cx="657744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G_09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068960"/>
            <a:ext cx="3240087" cy="215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12"/>
            <a:ext cx="3470185" cy="2321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Цели экспедиции: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9235" y="1052736"/>
            <a:ext cx="4040188" cy="639762"/>
          </a:xfrm>
        </p:spPr>
        <p:txBody>
          <a:bodyPr/>
          <a:lstStyle/>
          <a:p>
            <a:r>
              <a:rPr lang="ru-RU" dirty="0" smtClean="0"/>
              <a:t>Научная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1670899"/>
            <a:ext cx="4040188" cy="3951288"/>
          </a:xfrm>
        </p:spPr>
        <p:txBody>
          <a:bodyPr/>
          <a:lstStyle/>
          <a:p>
            <a:r>
              <a:rPr lang="ru-RU" dirty="0" smtClean="0"/>
              <a:t>Изучение средневекового расселения в бассейне Тезы и ее притоков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15941" y="1052736"/>
            <a:ext cx="4041775" cy="639762"/>
          </a:xfrm>
        </p:spPr>
        <p:txBody>
          <a:bodyPr/>
          <a:lstStyle/>
          <a:p>
            <a:r>
              <a:rPr lang="ru-RU" dirty="0" smtClean="0"/>
              <a:t>Педагогическая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008" y="1687990"/>
            <a:ext cx="4041775" cy="3951288"/>
          </a:xfrm>
        </p:spPr>
        <p:txBody>
          <a:bodyPr/>
          <a:lstStyle/>
          <a:p>
            <a:r>
              <a:rPr lang="ru-RU" dirty="0" smtClean="0"/>
              <a:t>Гражданско-патриотическое воспитание молодежи.</a:t>
            </a:r>
            <a:endParaRPr lang="ru-RU" dirty="0"/>
          </a:p>
        </p:txBody>
      </p:sp>
      <p:pic>
        <p:nvPicPr>
          <p:cNvPr id="7" name="Picture 4" descr="IMG_08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068960"/>
            <a:ext cx="3384550" cy="2254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0" y="333375"/>
            <a:ext cx="457200" cy="1084263"/>
          </a:xfrm>
        </p:spPr>
        <p:txBody>
          <a:bodyPr/>
          <a:lstStyle/>
          <a:p>
            <a:r>
              <a:rPr lang="ru-RU"/>
              <a:t> 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628" y="327752"/>
            <a:ext cx="8229352" cy="47971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dirty="0"/>
              <a:t> </a:t>
            </a:r>
            <a:endParaRPr lang="ru-RU" sz="24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 научного проекта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 Средневековое расселение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 левобережье Нерли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»:  </a:t>
            </a:r>
            <a:endParaRPr 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Проведение археологической разведки по малым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рекам;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Фиксация и регистрация археологических памятников как объектов историко-культурного наследия;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Исследование уже открытых памятников.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Итоги: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Ответ на вопрос о древнерусской колонизация региона,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хронология появления древнерусского населения,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динамика особенности расселения.</a:t>
            </a:r>
          </a:p>
        </p:txBody>
      </p:sp>
      <p:pic>
        <p:nvPicPr>
          <p:cNvPr id="4" name="Picture 2" descr="F:\Фото\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71" y="4308000"/>
            <a:ext cx="3563503" cy="238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30702"/>
            <a:ext cx="9180512" cy="61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Блок-схема: узел 1"/>
          <p:cNvSpPr/>
          <p:nvPr/>
        </p:nvSpPr>
        <p:spPr>
          <a:xfrm flipV="1">
            <a:off x="4211960" y="2522233"/>
            <a:ext cx="170892" cy="18668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рхеология\Клочково\2011\Находки\Яма кв.40-57\кв.47,53\img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7268"/>
          <a:stretch>
            <a:fillRect/>
          </a:stretch>
        </p:blipFill>
        <p:spPr bwMode="auto">
          <a:xfrm>
            <a:off x="5673072" y="188640"/>
            <a:ext cx="3322719" cy="3888432"/>
          </a:xfrm>
          <a:prstGeom prst="rect">
            <a:avLst/>
          </a:prstGeom>
          <a:noFill/>
        </p:spPr>
      </p:pic>
      <p:pic>
        <p:nvPicPr>
          <p:cNvPr id="1027" name="Picture 3" descr="E:\Археология\Клочково\2011\Находки\20-30\img012.jpg"/>
          <p:cNvPicPr>
            <a:picLocks noChangeAspect="1" noChangeArrowheads="1"/>
          </p:cNvPicPr>
          <p:nvPr/>
        </p:nvPicPr>
        <p:blipFill>
          <a:blip r:embed="rId4" cstate="print"/>
          <a:srcRect l="2273" b="25714"/>
          <a:stretch>
            <a:fillRect/>
          </a:stretch>
        </p:blipFill>
        <p:spPr bwMode="auto">
          <a:xfrm>
            <a:off x="3012750" y="188640"/>
            <a:ext cx="3215434" cy="3888432"/>
          </a:xfrm>
          <a:prstGeom prst="rect">
            <a:avLst/>
          </a:prstGeom>
          <a:solidFill>
            <a:srgbClr val="AA2D20"/>
          </a:solidFill>
        </p:spPr>
      </p:pic>
      <p:pic>
        <p:nvPicPr>
          <p:cNvPr id="1028" name="Picture 4" descr="E:\Археология\Клочково\2009\Находки\img107.jpg"/>
          <p:cNvPicPr>
            <a:picLocks noChangeAspect="1" noChangeArrowheads="1"/>
          </p:cNvPicPr>
          <p:nvPr/>
        </p:nvPicPr>
        <p:blipFill>
          <a:blip r:embed="rId5" cstate="print"/>
          <a:srcRect l="2323" b="19287"/>
          <a:stretch>
            <a:fillRect/>
          </a:stretch>
        </p:blipFill>
        <p:spPr bwMode="auto">
          <a:xfrm>
            <a:off x="203906" y="188640"/>
            <a:ext cx="3229796" cy="3888432"/>
          </a:xfrm>
          <a:prstGeom prst="rect">
            <a:avLst/>
          </a:prstGeom>
          <a:solidFill>
            <a:srgbClr val="AA2D20"/>
          </a:solidFill>
        </p:spPr>
      </p:pic>
      <p:pic>
        <p:nvPicPr>
          <p:cNvPr id="5" name="Picture 2" descr="E:\Археология\Суздаль\Слободская 47-49\Раскоп 4\Ямы\90-100\img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402" y="4221088"/>
            <a:ext cx="6330950" cy="2471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771800" y="6381328"/>
            <a:ext cx="362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Реконструкция поселения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X-XII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вв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260648"/>
            <a:ext cx="245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Индивидуальные находки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Рисунок 2" descr="C:\Users\Владимир\Desktop\img001.jpg"/>
          <p:cNvPicPr>
            <a:picLocks noChangeAspect="1" noChangeArrowheads="1"/>
          </p:cNvPicPr>
          <p:nvPr/>
        </p:nvPicPr>
        <p:blipFill>
          <a:blip r:embed="rId2" cstate="print"/>
          <a:srcRect l="16847" t="8202" r="25404" b="21907"/>
          <a:stretch>
            <a:fillRect/>
          </a:stretch>
        </p:blipFill>
        <p:spPr bwMode="auto">
          <a:xfrm>
            <a:off x="325822" y="116632"/>
            <a:ext cx="2556540" cy="478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Владимир\Desktop\К конференции\Рис.6-1.jpg"/>
          <p:cNvPicPr>
            <a:picLocks noChangeAspect="1" noChangeArrowheads="1"/>
          </p:cNvPicPr>
          <p:nvPr/>
        </p:nvPicPr>
        <p:blipFill>
          <a:blip r:embed="rId3" cstate="print"/>
          <a:srcRect l="15667" t="3323" r="12265" b="53475"/>
          <a:stretch>
            <a:fillRect/>
          </a:stretch>
        </p:blipFill>
        <p:spPr bwMode="auto">
          <a:xfrm>
            <a:off x="4499992" y="3982800"/>
            <a:ext cx="331236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Владимир\Desktop\К конференции\Рис.1-1.jpg"/>
          <p:cNvPicPr>
            <a:picLocks noChangeAspect="1" noChangeArrowheads="1"/>
          </p:cNvPicPr>
          <p:nvPr/>
        </p:nvPicPr>
        <p:blipFill>
          <a:blip r:embed="rId4" cstate="print"/>
          <a:srcRect l="2948" b="4100"/>
          <a:stretch>
            <a:fillRect/>
          </a:stretch>
        </p:blipFill>
        <p:spPr bwMode="auto">
          <a:xfrm>
            <a:off x="3131840" y="94600"/>
            <a:ext cx="237015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К конференции\Рис.2-1.jpg"/>
          <p:cNvPicPr>
            <a:picLocks noChangeAspect="1" noChangeArrowheads="1"/>
          </p:cNvPicPr>
          <p:nvPr/>
        </p:nvPicPr>
        <p:blipFill>
          <a:blip r:embed="rId5" cstate="print"/>
          <a:srcRect l="2999" b="10274"/>
          <a:stretch>
            <a:fillRect/>
          </a:stretch>
        </p:blipFill>
        <p:spPr bwMode="auto">
          <a:xfrm>
            <a:off x="5892906" y="94600"/>
            <a:ext cx="2880320" cy="376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675" y="5132157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Реконструкция женского костюма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по материалам раскопок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Эмблема РГО\DSC05100.JPG"/>
          <p:cNvPicPr>
            <a:picLocks noChangeAspect="1" noChangeArrowheads="1"/>
          </p:cNvPicPr>
          <p:nvPr/>
        </p:nvPicPr>
        <p:blipFill>
          <a:blip r:embed="rId2" cstate="print"/>
          <a:srcRect l="8177"/>
          <a:stretch>
            <a:fillRect/>
          </a:stretch>
        </p:blipFill>
        <p:spPr bwMode="auto">
          <a:xfrm>
            <a:off x="467544" y="3411640"/>
            <a:ext cx="4104456" cy="3066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Владимир\Desktop\Эмблема РГО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82" y="244723"/>
            <a:ext cx="4052979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Владимир\Desktop\Эмблема РГО\P1130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893" y="3573016"/>
            <a:ext cx="3858587" cy="28939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Владимир\Desktop\Эмблема РГО\клочководень молодежи 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2314" y="244723"/>
            <a:ext cx="4067883" cy="3050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13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476776" cy="3098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42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245" y="3284984"/>
            <a:ext cx="4374118" cy="2923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42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66272"/>
            <a:ext cx="3887539" cy="2404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755576" y="61653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Академик Н.А. Макаров  с ведущими британскими остеологами в гостях у Шуйской археологической экспедиции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Клочково\Курганы\img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4" t="1351" r="5678" b="4357"/>
          <a:stretch/>
        </p:blipFill>
        <p:spPr bwMode="auto">
          <a:xfrm>
            <a:off x="3475144" y="1318010"/>
            <a:ext cx="5392377" cy="517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лочково\Курганы\img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46633" r="16689" b="3719"/>
          <a:stretch/>
        </p:blipFill>
        <p:spPr bwMode="auto">
          <a:xfrm>
            <a:off x="535472" y="3907806"/>
            <a:ext cx="2786221" cy="290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Клочково\Курганы\img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7402" r="18947" b="16808"/>
          <a:stretch/>
        </p:blipFill>
        <p:spPr bwMode="auto">
          <a:xfrm>
            <a:off x="790369" y="116632"/>
            <a:ext cx="2276426" cy="365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5144" y="476672"/>
            <a:ext cx="50979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5631B"/>
                </a:solidFill>
                <a:effectLst/>
              </a:rPr>
              <a:t>Клочковский могильник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5631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47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309</Words>
  <Application>Microsoft Office PowerPoint</Application>
  <PresentationFormat>Экран (4:3)</PresentationFormat>
  <Paragraphs>44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 Цели экспедиции: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истории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Комплексная научно-исследовательская  экспедиция «Клио»</dc:title>
  <cp:lastModifiedBy>Владимир</cp:lastModifiedBy>
  <cp:revision>77</cp:revision>
  <dcterms:modified xsi:type="dcterms:W3CDTF">2016-04-06T05:17:07Z</dcterms:modified>
</cp:coreProperties>
</file>